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F315-D5C2-4142-8520-8F0CEBE0EFA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20973-CBD6-4C85-BA2A-34C2EF82A3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81DB7-EDED-4C34-B774-98C5C79F757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11B088-8159-4445-914C-ACFB3820DABA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8806C45-A3A6-44BB-9B75-1B233594F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811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ساختمان وزبان ماشين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14612" y="3286124"/>
            <a:ext cx="3632200" cy="544512"/>
          </a:xfrm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محسن نوروزی</a:t>
            </a: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43174" y="4313248"/>
            <a:ext cx="3632200" cy="5445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a-IR" sz="3200" dirty="0" smtClean="0">
                <a:solidFill>
                  <a:schemeClr val="tx1">
                    <a:tint val="75000"/>
                  </a:schemeClr>
                </a:solidFill>
              </a:rPr>
              <a:t>جلسه اول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703262"/>
          </a:xfr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5400000" scaled="1"/>
          </a:gradFill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smtClean="0"/>
              <a:t>آشنايی با دستورات اسمبلی</a:t>
            </a:r>
            <a:endParaRPr lang="en-US" sz="400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4000" smtClean="0"/>
              <a:t>MOV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316865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MOV   destination, source </a:t>
            </a:r>
          </a:p>
          <a:p>
            <a:pPr eaLnBrk="1" hangingPunct="1"/>
            <a:r>
              <a:rPr lang="en-US" smtClean="0"/>
              <a:t> MOV CL,55H</a:t>
            </a:r>
          </a:p>
          <a:p>
            <a:pPr eaLnBrk="1" hangingPunct="1"/>
            <a:r>
              <a:rPr lang="en-US" smtClean="0"/>
              <a:t>MOV AH,DL</a:t>
            </a:r>
          </a:p>
          <a:p>
            <a:pPr eaLnBrk="1" hangingPunct="1"/>
            <a:r>
              <a:rPr lang="en-US" smtClean="0"/>
              <a:t>MOV AX,BX</a:t>
            </a:r>
          </a:p>
          <a:p>
            <a:pPr eaLnBrk="1" hangingPunct="1"/>
            <a:r>
              <a:rPr lang="en-US" smtClean="0"/>
              <a:t>MOV SI,DI</a:t>
            </a:r>
          </a:p>
          <a:p>
            <a:pPr algn="r" rtl="1" eaLnBrk="1" hangingPunct="1">
              <a:buFont typeface="Wingdings" pitchFamily="2" charset="2"/>
              <a:buNone/>
            </a:pPr>
            <a:endParaRPr lang="en-US" smtClean="0"/>
          </a:p>
          <a:p>
            <a:pPr algn="r" rt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4760944"/>
            <a:ext cx="8858280" cy="13827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rmAutofit/>
          </a:bodyPr>
          <a:lstStyle/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 b zar"/>
                <a:cs typeface="B Zar" pitchFamily="2" charset="-78"/>
              </a:rPr>
              <a:t>نکته</a:t>
            </a:r>
            <a:r>
              <a:rPr kumimoji="0" lang="fa-IR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 b zar"/>
                <a:cs typeface="B Zar" pitchFamily="2" charset="-78"/>
              </a:rPr>
              <a:t> 1: در همه دستورات اسمبلی هردو عملوند بایستی هم اندازه باشند</a:t>
            </a:r>
          </a:p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fa-IR" sz="2400" b="1" baseline="0" dirty="0" smtClean="0">
                <a:solidFill>
                  <a:srgbClr val="FF0000"/>
                </a:solidFill>
                <a:latin typeface=" b zar"/>
                <a:cs typeface="B Zar" pitchFamily="2" charset="-78"/>
              </a:rPr>
              <a:t>نکته</a:t>
            </a:r>
            <a:r>
              <a:rPr lang="fa-IR" sz="2400" b="1" dirty="0" smtClean="0">
                <a:solidFill>
                  <a:srgbClr val="FF0000"/>
                </a:solidFill>
                <a:latin typeface=" b zar"/>
                <a:cs typeface="B Zar" pitchFamily="2" charset="-78"/>
              </a:rPr>
              <a:t> 2 : در همه دستورات اسمبلی هر دو عملوند نباید حافظه باشند</a:t>
            </a:r>
          </a:p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 b zar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587057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ثبات قطعه ها مانند </a:t>
            </a:r>
            <a:r>
              <a:rPr lang="en-US" smtClean="0"/>
              <a:t>DS</a:t>
            </a:r>
            <a:r>
              <a:rPr lang="fa-IR" smtClean="0"/>
              <a:t> و </a:t>
            </a:r>
            <a:r>
              <a:rPr lang="en-US" smtClean="0"/>
              <a:t>SS</a:t>
            </a:r>
            <a:r>
              <a:rPr lang="fa-IR" smtClean="0"/>
              <a:t> و </a:t>
            </a:r>
            <a:r>
              <a:rPr lang="en-US" smtClean="0"/>
              <a:t>ES</a:t>
            </a:r>
            <a:r>
              <a:rPr lang="fa-IR" smtClean="0"/>
              <a:t> و </a:t>
            </a:r>
            <a:r>
              <a:rPr lang="en-US" smtClean="0"/>
              <a:t>CS</a:t>
            </a:r>
            <a:r>
              <a:rPr lang="fa-IR" smtClean="0"/>
              <a:t> رانمی توان مستقيما” مقداردهی کرد</a:t>
            </a:r>
          </a:p>
          <a:p>
            <a:pPr eaLnBrk="1" hangingPunct="1"/>
            <a:r>
              <a:rPr lang="en-US" smtClean="0"/>
              <a:t>MOV SS,2345H</a:t>
            </a:r>
            <a:r>
              <a:rPr lang="fa-IR" smtClean="0"/>
              <a:t>اشتباه است 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برای انجام اين عمل بايستی ازطريق يک ثبات عمل کرد بشکل زير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AX,2345H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SS,AX</a:t>
            </a:r>
          </a:p>
          <a:p>
            <a:pPr algn="r" rtl="1" eaLnBrk="1" hangingPunct="1"/>
            <a:r>
              <a:rPr lang="fa-IR" smtClean="0"/>
              <a:t>اگر مقدارانتقال يافته به ثبات کوچکتراز </a:t>
            </a:r>
            <a:r>
              <a:rPr lang="en-US" smtClean="0"/>
              <a:t>FF</a:t>
            </a:r>
            <a:r>
              <a:rPr lang="fa-IR" smtClean="0"/>
              <a:t> باشد بقيه بيت ها صفرفرض می شود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BX,5H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57338"/>
            <a:ext cx="8229600" cy="223202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انتقال اعدادبزرگ به ثبات باعث ايجادخطاخواهد شد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BL,7F2H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AX,2FE456H</a:t>
            </a:r>
          </a:p>
          <a:p>
            <a:pPr algn="r" rt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ADD</a:t>
            </a:r>
            <a:r>
              <a:rPr lang="fa-IR" smtClean="0"/>
              <a:t>دستور 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6251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ADD destination, source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AL,25H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BL,34H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ADD AL,BL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DH,25H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ADD DH,34H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z="4000" smtClean="0"/>
              <a:t>انواع آدرسها</a:t>
            </a:r>
            <a:endParaRPr lang="en-US" sz="4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29600" cy="1728787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fa-IR" smtClean="0"/>
              <a:t>آدرس فيزيکی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mtClean="0"/>
              <a:t>آدرس تفاوت مکان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mtClean="0"/>
              <a:t>آدرس منطقی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آدرسهای فيزيکی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244792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smtClean="0"/>
              <a:t>آدرس فيزيکی در يک کامپيوتر </a:t>
            </a:r>
            <a:r>
              <a:rPr lang="en-US" smtClean="0"/>
              <a:t>8086</a:t>
            </a:r>
            <a:r>
              <a:rPr lang="fa-IR" smtClean="0"/>
              <a:t> بصورت بیست بايتی بيان می شود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A32FFH</a:t>
            </a:r>
          </a:p>
          <a:p>
            <a:pPr algn="r" rtl="1" eaLnBrk="1" hangingPunct="1"/>
            <a:r>
              <a:rPr lang="fa-IR" smtClean="0"/>
              <a:t>آدرس فيزيکی از عدد </a:t>
            </a:r>
            <a:r>
              <a:rPr lang="en-US" smtClean="0"/>
              <a:t>00000H</a:t>
            </a:r>
            <a:r>
              <a:rPr lang="fa-IR" smtClean="0"/>
              <a:t> تا </a:t>
            </a:r>
            <a:r>
              <a:rPr lang="en-US" smtClean="0"/>
              <a:t>FFFFFH</a:t>
            </a:r>
            <a:r>
              <a:rPr lang="fa-IR" smtClean="0"/>
              <a:t> می باشد</a:t>
            </a:r>
            <a:endParaRPr lang="en-US" smtClean="0"/>
          </a:p>
          <a:p>
            <a:pPr algn="r" rt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rtl="1" eaLnBrk="1" hangingPunct="1"/>
            <a:r>
              <a:rPr lang="fa-IR" dirty="0" smtClean="0"/>
              <a:t>آدرس تفاوت </a:t>
            </a:r>
            <a:r>
              <a:rPr lang="fa-IR" dirty="0" smtClean="0"/>
              <a:t>مکان</a:t>
            </a:r>
            <a:r>
              <a:rPr lang="en-US" dirty="0" smtClean="0"/>
              <a:t> </a:t>
            </a:r>
            <a:r>
              <a:rPr lang="fa-IR" dirty="0" smtClean="0"/>
              <a:t> یا آدرس آفست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180022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آدرسهای که درمحدوده </a:t>
            </a:r>
            <a:r>
              <a:rPr lang="en-US" dirty="0" smtClean="0"/>
              <a:t>64K</a:t>
            </a:r>
            <a:r>
              <a:rPr lang="fa-IR" dirty="0" smtClean="0"/>
              <a:t> می باشند </a:t>
            </a:r>
            <a:r>
              <a:rPr lang="fa-IR" dirty="0" smtClean="0"/>
              <a:t>را</a:t>
            </a:r>
            <a:r>
              <a:rPr lang="en-US" dirty="0" smtClean="0"/>
              <a:t> </a:t>
            </a:r>
            <a:r>
              <a:rPr lang="fa-IR" dirty="0" smtClean="0"/>
              <a:t>گويند</a:t>
            </a:r>
            <a:r>
              <a:rPr lang="en-US" dirty="0" smtClean="0"/>
              <a:t> </a:t>
            </a:r>
            <a:r>
              <a:rPr lang="fa-IR" dirty="0" smtClean="0"/>
              <a:t>پس </a:t>
            </a:r>
            <a:r>
              <a:rPr lang="fa-IR" dirty="0" smtClean="0"/>
              <a:t>اين آدرسها درمحدوده </a:t>
            </a:r>
            <a:r>
              <a:rPr lang="en-US" dirty="0" smtClean="0"/>
              <a:t>0000H</a:t>
            </a:r>
            <a:r>
              <a:rPr lang="fa-IR" dirty="0" smtClean="0"/>
              <a:t> تا </a:t>
            </a:r>
            <a:r>
              <a:rPr lang="en-US" dirty="0" smtClean="0"/>
              <a:t>FFFFH</a:t>
            </a:r>
            <a:r>
              <a:rPr lang="fa-IR" dirty="0" smtClean="0"/>
              <a:t> می باشد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EF32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00034" y="3700477"/>
            <a:ext cx="8229600" cy="5143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rmAutofit lnSpcReduction="10000"/>
          </a:bodyPr>
          <a:lstStyle/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توجه» آدرس آفست 16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بیتی است یعنی 4 رقم هگز دارد</a:t>
            </a:r>
            <a:endParaRPr kumimoji="0" lang="fa-I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z="4000" smtClean="0"/>
              <a:t>آدرس منطقی</a:t>
            </a:r>
            <a:endParaRPr lang="en-US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9487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dirty="0" smtClean="0"/>
              <a:t>آدرس منطقی متشکل از آدرس شروع قطعه وآدرس تفاوت مکان است مانند مثال زير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2500</a:t>
            </a:r>
            <a:r>
              <a:rPr lang="en-US" dirty="0" smtClean="0"/>
              <a:t>:95F3</a:t>
            </a:r>
            <a:endParaRPr lang="fa-IR" dirty="0" smtClean="0"/>
          </a:p>
          <a:p>
            <a:pPr algn="l" eaLnBrk="1" hangingPunct="1">
              <a:buFont typeface="Wingdings" pitchFamily="2" charset="2"/>
              <a:buNone/>
            </a:pPr>
            <a:r>
              <a:rPr lang="fa-IR" dirty="0" smtClean="0"/>
              <a:t>آدرس افست: </a:t>
            </a:r>
            <a:r>
              <a:rPr lang="fa-IR" dirty="0" smtClean="0">
                <a:solidFill>
                  <a:srgbClr val="FF0000"/>
                </a:solidFill>
              </a:rPr>
              <a:t>آدرس واقعی</a:t>
            </a:r>
            <a:endParaRPr lang="en-US" dirty="0" smtClean="0">
              <a:solidFill>
                <a:srgbClr val="FF0000"/>
              </a:solidFill>
            </a:endParaRPr>
          </a:p>
          <a:p>
            <a:pPr algn="r" rtl="1" eaLnBrk="1" hangingPunct="1"/>
            <a:r>
              <a:rPr lang="fa-IR" dirty="0" smtClean="0"/>
              <a:t>برای محاسبه آدرس فيزيکی </a:t>
            </a:r>
            <a:r>
              <a:rPr lang="fa-IR" dirty="0" smtClean="0"/>
              <a:t>(واقعی)ازروی </a:t>
            </a:r>
            <a:r>
              <a:rPr lang="fa-IR" dirty="0" smtClean="0"/>
              <a:t>آدرس منطقی بطريق زيرعمل می کنيم:</a:t>
            </a:r>
            <a:br>
              <a:rPr lang="fa-IR" dirty="0" smtClean="0"/>
            </a:br>
            <a:endParaRPr lang="fa-IR" dirty="0" smtClean="0"/>
          </a:p>
          <a:p>
            <a:pPr lvl="1" algn="r" rtl="1" eaLnBrk="1" hangingPunct="1"/>
            <a:r>
              <a:rPr lang="fa-IR" dirty="0" smtClean="0">
                <a:solidFill>
                  <a:srgbClr val="FF0000"/>
                </a:solidFill>
              </a:rPr>
              <a:t>به عدد2500يک صفر درسمت راست اضافه نموده </a:t>
            </a:r>
          </a:p>
          <a:p>
            <a:pPr lvl="1" algn="r" rtl="1" eaLnBrk="1" hangingPunct="1"/>
            <a:r>
              <a:rPr lang="fa-IR" dirty="0" smtClean="0"/>
              <a:t>با آدرس تفاوت مکان عدد حاصل را جمع می کنيم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25000+95F3=2E5F3H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قطعات برنامه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223202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درزبان اسمبلی سه نوع قطعه (سگمنت) داريم</a:t>
            </a:r>
          </a:p>
          <a:p>
            <a:pPr lvl="1" algn="r" rtl="1" eaLnBrk="1" hangingPunct="1"/>
            <a:r>
              <a:rPr lang="fa-IR" smtClean="0"/>
              <a:t> قطعه کد </a:t>
            </a:r>
          </a:p>
          <a:p>
            <a:pPr lvl="1" algn="r" rtl="1" eaLnBrk="1" hangingPunct="1"/>
            <a:r>
              <a:rPr lang="fa-IR" smtClean="0"/>
              <a:t>قطعه داده</a:t>
            </a:r>
          </a:p>
          <a:p>
            <a:pPr lvl="1" algn="r" rtl="1" eaLnBrk="1" hangingPunct="1"/>
            <a:r>
              <a:rPr lang="fa-IR" smtClean="0"/>
              <a:t> قطعه پشته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يادآوری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692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مبنای دو ، هشت ، شانزده ، ده</a:t>
            </a:r>
          </a:p>
          <a:p>
            <a:pPr algn="r" rtl="1" eaLnBrk="1" hangingPunct="1"/>
            <a:r>
              <a:rPr lang="fa-IR" dirty="0" smtClean="0"/>
              <a:t>عمليات جمع وتفريق درمبنای دو ، هشت وشانزده</a:t>
            </a:r>
          </a:p>
          <a:p>
            <a:pPr algn="r" rtl="1" eaLnBrk="1" hangingPunct="1"/>
            <a:r>
              <a:rPr lang="fa-IR" dirty="0" smtClean="0"/>
              <a:t> شيوه نمايش اعداد صحيح منفی</a:t>
            </a:r>
            <a:r>
              <a:rPr lang="fa-IR" sz="2400" dirty="0" smtClean="0"/>
              <a:t>( علامت مقدار- متمم 1 و متمم 2)</a:t>
            </a:r>
            <a:endParaRPr lang="en-US" sz="2400" dirty="0" smtClean="0"/>
          </a:p>
          <a:p>
            <a:pPr algn="r" rtl="1" eaLnBrk="1" hangingPunct="1"/>
            <a:r>
              <a:rPr lang="fa-IR" dirty="0" smtClean="0"/>
              <a:t>کداسکی و</a:t>
            </a:r>
            <a:r>
              <a:rPr lang="en-US" dirty="0" smtClean="0"/>
              <a:t>EBCDIC</a:t>
            </a:r>
          </a:p>
          <a:p>
            <a:pPr algn="r" rtl="1" eaLnBrk="1" hangingPunct="1">
              <a:buFont typeface="Wingdings" pitchFamily="2" charset="2"/>
              <a:buNone/>
            </a:pPr>
            <a:endParaRPr lang="en-US" dirty="0" smtClean="0"/>
          </a:p>
          <a:p>
            <a:pPr algn="r" rt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z="4000" smtClean="0"/>
              <a:t>قطعه کد</a:t>
            </a:r>
            <a:endParaRPr lang="en-US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75297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آدرس منطقی يک آدرس هميشه از </a:t>
            </a:r>
            <a:r>
              <a:rPr lang="en-US" smtClean="0"/>
              <a:t>CS</a:t>
            </a:r>
            <a:r>
              <a:rPr lang="fa-IR" smtClean="0"/>
              <a:t> و </a:t>
            </a:r>
            <a:r>
              <a:rPr lang="en-US" smtClean="0"/>
              <a:t>IP</a:t>
            </a:r>
            <a:r>
              <a:rPr lang="fa-IR" smtClean="0"/>
              <a:t> تشکيل می شود وبصورت </a:t>
            </a:r>
            <a:r>
              <a:rPr lang="en-US" smtClean="0"/>
              <a:t>CS:IP</a:t>
            </a:r>
            <a:r>
              <a:rPr lang="fa-IR" smtClean="0"/>
              <a:t> می باشد.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 اگر </a:t>
            </a:r>
            <a:r>
              <a:rPr lang="en-US" smtClean="0"/>
              <a:t>CS=24F6H</a:t>
            </a:r>
            <a:r>
              <a:rPr lang="fa-IR" smtClean="0"/>
              <a:t> و </a:t>
            </a:r>
            <a:r>
              <a:rPr lang="en-US" smtClean="0"/>
              <a:t>IP=634AH</a:t>
            </a:r>
            <a:r>
              <a:rPr lang="fa-IR" smtClean="0"/>
              <a:t> باشد: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الف- آدرس منطقی چيست؟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ب- آدرس تفاوت مکان چيست؟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ج- آدرس فيزيکی رامحاسبه کنيد؟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د- محدوده پايين سگمنت رامحاسبه کنيد؟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ه- محدوده بالای سگمنت رامحاسبه کنيد؟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z="4000" smtClean="0"/>
              <a:t>قطعه داده</a:t>
            </a:r>
            <a:endParaRPr lang="en-US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3395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آدرس شروع قطعه داده در </a:t>
            </a:r>
            <a:r>
              <a:rPr lang="en-US" smtClean="0"/>
              <a:t>DS</a:t>
            </a:r>
            <a:r>
              <a:rPr lang="fa-IR" smtClean="0"/>
              <a:t> قرارمی گيرد</a:t>
            </a:r>
          </a:p>
          <a:p>
            <a:pPr algn="r" rtl="1" eaLnBrk="1" hangingPunct="1"/>
            <a:r>
              <a:rPr lang="fa-IR" smtClean="0"/>
              <a:t>آدرس تفاوت مکان می تواند در رجيسترهای </a:t>
            </a:r>
            <a:r>
              <a:rPr lang="en-US" smtClean="0"/>
              <a:t>BX</a:t>
            </a:r>
            <a:r>
              <a:rPr lang="fa-IR" smtClean="0"/>
              <a:t> و </a:t>
            </a:r>
            <a:r>
              <a:rPr lang="en-US" smtClean="0"/>
              <a:t>DI</a:t>
            </a:r>
            <a:r>
              <a:rPr lang="fa-IR" smtClean="0"/>
              <a:t> و </a:t>
            </a:r>
            <a:r>
              <a:rPr lang="en-US" smtClean="0"/>
              <a:t>SI</a:t>
            </a:r>
            <a:r>
              <a:rPr lang="fa-IR" smtClean="0"/>
              <a:t> نگهداری شود.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ADD AL,[BX]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 : فرض کنيدکه ثبات(رجيستر)</a:t>
            </a:r>
            <a:r>
              <a:rPr lang="en-US" smtClean="0"/>
              <a:t>DS</a:t>
            </a:r>
            <a:r>
              <a:rPr lang="fa-IR" smtClean="0"/>
              <a:t> برابر</a:t>
            </a:r>
            <a:r>
              <a:rPr lang="en-US" smtClean="0"/>
              <a:t>578C</a:t>
            </a:r>
            <a:r>
              <a:rPr lang="fa-IR" smtClean="0"/>
              <a:t> است برای دستيابی به يک بايت مفروض ازداده درآدرس فيزيکی </a:t>
            </a:r>
            <a:r>
              <a:rPr lang="en-US" smtClean="0"/>
              <a:t>67F66</a:t>
            </a:r>
            <a:r>
              <a:rPr lang="fa-IR" smtClean="0"/>
              <a:t> آیا قطعه داده محدوده ای راکه داده در آن است می پوشاند؟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قرارداد مبتنی برکوچکتری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2836863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fa-IR" sz="2400" smtClean="0"/>
              <a:t>چون فرض براين است که خانه های 8بیتی است لذا اگر يک عدد16 بيتی رابخواهيم درآن ذخيره کنيم بايت پايين تر درمکان حافظه پايين تروبايت بالاتر درآدرس حافظه بالاتر قرارخواهدگرفت.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400" smtClean="0"/>
              <a:t>مثال: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MOV AX,35F3H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MOV [1500],AX</a:t>
            </a:r>
          </a:p>
        </p:txBody>
      </p:sp>
      <p:graphicFrame>
        <p:nvGraphicFramePr>
          <p:cNvPr id="34837" name="Group 21"/>
          <p:cNvGraphicFramePr>
            <a:graphicFrameLocks noGrp="1"/>
          </p:cNvGraphicFramePr>
          <p:nvPr>
            <p:ph sz="half" idx="2"/>
          </p:nvPr>
        </p:nvGraphicFramePr>
        <p:xfrm>
          <a:off x="4648200" y="3716338"/>
          <a:ext cx="1436688" cy="2376488"/>
        </p:xfrm>
        <a:graphic>
          <a:graphicData uri="http://schemas.openxmlformats.org/drawingml/2006/table">
            <a:tbl>
              <a:tblPr/>
              <a:tblGrid>
                <a:gridCol w="1436688"/>
              </a:tblGrid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24590" name="Text Box 22"/>
          <p:cNvSpPr txBox="1">
            <a:spLocks noChangeArrowheads="1"/>
          </p:cNvSpPr>
          <p:nvPr/>
        </p:nvSpPr>
        <p:spPr bwMode="auto">
          <a:xfrm>
            <a:off x="3132138" y="4437063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DS:1500</a:t>
            </a:r>
          </a:p>
        </p:txBody>
      </p:sp>
      <p:sp>
        <p:nvSpPr>
          <p:cNvPr id="24591" name="Text Box 23"/>
          <p:cNvSpPr txBox="1">
            <a:spLocks noChangeArrowheads="1"/>
          </p:cNvSpPr>
          <p:nvPr/>
        </p:nvSpPr>
        <p:spPr bwMode="auto">
          <a:xfrm>
            <a:off x="3132138" y="5084763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DS:1501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8686800" cy="3024188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مثال:فرض کنيد داريم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DS:6826=48H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DS:6827=22H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محتوی ثبات </a:t>
            </a:r>
            <a:r>
              <a:rPr lang="en-US" smtClean="0"/>
              <a:t>BX</a:t>
            </a:r>
            <a:r>
              <a:rPr lang="fa-IR" smtClean="0"/>
              <a:t> دراثراجرای دستور </a:t>
            </a:r>
            <a:r>
              <a:rPr lang="en-US" smtClean="0"/>
              <a:t>MOV BX,[6826]</a:t>
            </a:r>
            <a:r>
              <a:rPr lang="fa-IR" smtClean="0"/>
              <a:t> چه خواهد شد.</a:t>
            </a: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STACK</a:t>
            </a:r>
            <a:r>
              <a:rPr lang="fa-IR" smtClean="0"/>
              <a:t> پشته چيست؟ 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288131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smtClean="0"/>
              <a:t>بخشی ازحافظه </a:t>
            </a:r>
            <a:r>
              <a:rPr lang="en-US" smtClean="0"/>
              <a:t>RAM</a:t>
            </a:r>
            <a:r>
              <a:rPr lang="fa-IR" smtClean="0"/>
              <a:t> است که بوسيله </a:t>
            </a:r>
            <a:r>
              <a:rPr lang="en-US" smtClean="0"/>
              <a:t>CPU</a:t>
            </a:r>
            <a:r>
              <a:rPr lang="fa-IR" smtClean="0"/>
              <a:t> برای ذخيره موقت اطلاعات بکارمی رود.</a:t>
            </a:r>
          </a:p>
          <a:p>
            <a:pPr algn="r" rtl="1" eaLnBrk="1" hangingPunct="1"/>
            <a:r>
              <a:rPr lang="fa-IR" smtClean="0"/>
              <a:t>برای دسترسی از دوثبات </a:t>
            </a:r>
            <a:r>
              <a:rPr lang="en-US" smtClean="0"/>
              <a:t>SS</a:t>
            </a:r>
            <a:r>
              <a:rPr lang="fa-IR" smtClean="0"/>
              <a:t> و </a:t>
            </a:r>
            <a:r>
              <a:rPr lang="en-US" smtClean="0"/>
              <a:t>SP</a:t>
            </a:r>
            <a:r>
              <a:rPr lang="fa-IR" smtClean="0"/>
              <a:t> استفاده می شود.</a:t>
            </a:r>
          </a:p>
          <a:p>
            <a:pPr algn="r" rtl="1" eaLnBrk="1" hangingPunct="1"/>
            <a:r>
              <a:rPr lang="fa-IR" smtClean="0"/>
              <a:t>محتويات هرثبات به غيرازثبات های قطعه و</a:t>
            </a:r>
            <a:r>
              <a:rPr lang="en-US" smtClean="0"/>
              <a:t>sp</a:t>
            </a:r>
            <a:r>
              <a:rPr lang="fa-IR" smtClean="0"/>
              <a:t> قابل ذخيره سازی درپشته هستند.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عمل درج درپشته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9487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z="2800" smtClean="0"/>
              <a:t>مثال : فرض کنيد داريم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SP:=1236H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AX=24B6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DI=85C2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DX=5F93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smtClean="0"/>
              <a:t>پس ازاجرای دستورات زيرمحتوی پشته را نمايش دهيد.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PUSH AX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PUSH DI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PUSH DX</a:t>
            </a:r>
            <a:endParaRPr lang="fa-IR" sz="2800" smtClean="0"/>
          </a:p>
          <a:p>
            <a:pPr algn="r" rtl="1" eaLnBrk="1" hangingPunct="1"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63" name="Group 27"/>
          <p:cNvGraphicFramePr>
            <a:graphicFrameLocks noGrp="1"/>
          </p:cNvGraphicFramePr>
          <p:nvPr>
            <p:ph/>
          </p:nvPr>
        </p:nvGraphicFramePr>
        <p:xfrm>
          <a:off x="5076825" y="333375"/>
          <a:ext cx="1223963" cy="5853116"/>
        </p:xfrm>
        <a:graphic>
          <a:graphicData uri="http://schemas.openxmlformats.org/drawingml/2006/table">
            <a:tbl>
              <a:tblPr/>
              <a:tblGrid>
                <a:gridCol w="1223963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C2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B6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28692" name="Text Box 28"/>
          <p:cNvSpPr txBox="1">
            <a:spLocks noChangeArrowheads="1"/>
          </p:cNvSpPr>
          <p:nvPr/>
        </p:nvSpPr>
        <p:spPr bwMode="auto">
          <a:xfrm>
            <a:off x="971550" y="4941888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a-IR"/>
          </a:p>
        </p:txBody>
      </p:sp>
      <p:sp>
        <p:nvSpPr>
          <p:cNvPr id="28693" name="Text Box 29"/>
          <p:cNvSpPr txBox="1">
            <a:spLocks noChangeArrowheads="1"/>
          </p:cNvSpPr>
          <p:nvPr/>
        </p:nvSpPr>
        <p:spPr bwMode="auto">
          <a:xfrm>
            <a:off x="323850" y="5084763"/>
            <a:ext cx="1296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SS:1236</a:t>
            </a:r>
          </a:p>
        </p:txBody>
      </p:sp>
      <p:sp>
        <p:nvSpPr>
          <p:cNvPr id="28694" name="Text Box 30"/>
          <p:cNvSpPr txBox="1">
            <a:spLocks noChangeArrowheads="1"/>
          </p:cNvSpPr>
          <p:nvPr/>
        </p:nvSpPr>
        <p:spPr bwMode="auto">
          <a:xfrm>
            <a:off x="395288" y="4435475"/>
            <a:ext cx="1296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SS:1235</a:t>
            </a:r>
          </a:p>
        </p:txBody>
      </p:sp>
      <p:sp>
        <p:nvSpPr>
          <p:cNvPr id="28695" name="Text Box 31"/>
          <p:cNvSpPr txBox="1">
            <a:spLocks noChangeArrowheads="1"/>
          </p:cNvSpPr>
          <p:nvPr/>
        </p:nvSpPr>
        <p:spPr bwMode="auto">
          <a:xfrm>
            <a:off x="395288" y="3643313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SS:1234</a:t>
            </a:r>
          </a:p>
        </p:txBody>
      </p:sp>
      <p:sp>
        <p:nvSpPr>
          <p:cNvPr id="28696" name="Text Box 32"/>
          <p:cNvSpPr txBox="1">
            <a:spLocks noChangeArrowheads="1"/>
          </p:cNvSpPr>
          <p:nvPr/>
        </p:nvSpPr>
        <p:spPr bwMode="auto">
          <a:xfrm>
            <a:off x="395288" y="2924175"/>
            <a:ext cx="1296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SS:1233</a:t>
            </a:r>
          </a:p>
        </p:txBody>
      </p:sp>
      <p:sp>
        <p:nvSpPr>
          <p:cNvPr id="28697" name="Text Box 33"/>
          <p:cNvSpPr txBox="1">
            <a:spLocks noChangeArrowheads="1"/>
          </p:cNvSpPr>
          <p:nvPr/>
        </p:nvSpPr>
        <p:spPr bwMode="auto">
          <a:xfrm>
            <a:off x="468313" y="2203450"/>
            <a:ext cx="1296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SS:1232</a:t>
            </a:r>
          </a:p>
        </p:txBody>
      </p:sp>
      <p:sp>
        <p:nvSpPr>
          <p:cNvPr id="28698" name="Text Box 34"/>
          <p:cNvSpPr txBox="1">
            <a:spLocks noChangeArrowheads="1"/>
          </p:cNvSpPr>
          <p:nvPr/>
        </p:nvSpPr>
        <p:spPr bwMode="auto">
          <a:xfrm>
            <a:off x="468313" y="1484313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SS:1231</a:t>
            </a:r>
          </a:p>
        </p:txBody>
      </p:sp>
      <p:sp>
        <p:nvSpPr>
          <p:cNvPr id="28699" name="Text Box 35"/>
          <p:cNvSpPr txBox="1">
            <a:spLocks noChangeArrowheads="1"/>
          </p:cNvSpPr>
          <p:nvPr/>
        </p:nvSpPr>
        <p:spPr bwMode="auto">
          <a:xfrm>
            <a:off x="468313" y="763588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SS:1230</a:t>
            </a:r>
          </a:p>
        </p:txBody>
      </p:sp>
      <p:graphicFrame>
        <p:nvGraphicFramePr>
          <p:cNvPr id="39972" name="Group 36"/>
          <p:cNvGraphicFramePr>
            <a:graphicFrameLocks noGrp="1"/>
          </p:cNvGraphicFramePr>
          <p:nvPr/>
        </p:nvGraphicFramePr>
        <p:xfrm>
          <a:off x="1835150" y="260350"/>
          <a:ext cx="1368425" cy="5853116"/>
        </p:xfrm>
        <a:graphic>
          <a:graphicData uri="http://schemas.openxmlformats.org/drawingml/2006/table">
            <a:tbl>
              <a:tblPr/>
              <a:tblGrid>
                <a:gridCol w="1368425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992" name="Group 56"/>
          <p:cNvGraphicFramePr>
            <a:graphicFrameLocks noGrp="1"/>
          </p:cNvGraphicFramePr>
          <p:nvPr/>
        </p:nvGraphicFramePr>
        <p:xfrm>
          <a:off x="3563938" y="404813"/>
          <a:ext cx="1223962" cy="5853109"/>
        </p:xfrm>
        <a:graphic>
          <a:graphicData uri="http://schemas.openxmlformats.org/drawingml/2006/table">
            <a:tbl>
              <a:tblPr/>
              <a:tblGrid>
                <a:gridCol w="1223962"/>
              </a:tblGrid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B6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36" name="Text Box 76"/>
          <p:cNvSpPr txBox="1">
            <a:spLocks noChangeArrowheads="1"/>
          </p:cNvSpPr>
          <p:nvPr/>
        </p:nvSpPr>
        <p:spPr bwMode="auto">
          <a:xfrm>
            <a:off x="3492500" y="6237288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PUSH AX</a:t>
            </a:r>
          </a:p>
        </p:txBody>
      </p:sp>
      <p:graphicFrame>
        <p:nvGraphicFramePr>
          <p:cNvPr id="40014" name="Group 78"/>
          <p:cNvGraphicFramePr>
            <a:graphicFrameLocks noGrp="1"/>
          </p:cNvGraphicFramePr>
          <p:nvPr/>
        </p:nvGraphicFramePr>
        <p:xfrm>
          <a:off x="6659563" y="333375"/>
          <a:ext cx="1223962" cy="5853116"/>
        </p:xfrm>
        <a:graphic>
          <a:graphicData uri="http://schemas.openxmlformats.org/drawingml/2006/table">
            <a:tbl>
              <a:tblPr/>
              <a:tblGrid>
                <a:gridCol w="1223962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5F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C2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B6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55" name="Text Box 98"/>
          <p:cNvSpPr txBox="1">
            <a:spLocks noChangeArrowheads="1"/>
          </p:cNvSpPr>
          <p:nvPr/>
        </p:nvSpPr>
        <p:spPr bwMode="auto">
          <a:xfrm>
            <a:off x="5076825" y="6237288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PUSH DI</a:t>
            </a:r>
          </a:p>
        </p:txBody>
      </p:sp>
      <p:sp>
        <p:nvSpPr>
          <p:cNvPr id="28756" name="Text Box 99"/>
          <p:cNvSpPr txBox="1">
            <a:spLocks noChangeArrowheads="1"/>
          </p:cNvSpPr>
          <p:nvPr/>
        </p:nvSpPr>
        <p:spPr bwMode="auto">
          <a:xfrm>
            <a:off x="6588125" y="623728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PUSH DX</a:t>
            </a:r>
          </a:p>
        </p:txBody>
      </p:sp>
      <p:sp>
        <p:nvSpPr>
          <p:cNvPr id="28757" name="Text Box 100"/>
          <p:cNvSpPr txBox="1">
            <a:spLocks noChangeArrowheads="1"/>
          </p:cNvSpPr>
          <p:nvPr/>
        </p:nvSpPr>
        <p:spPr bwMode="auto">
          <a:xfrm>
            <a:off x="1979613" y="609282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5091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بازیابی ازپشته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319587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بازیابی عکس عمل درج است.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 بافرض اینکه درپشته زیر داشته باشیم </a:t>
            </a:r>
            <a:r>
              <a:rPr lang="en-US" smtClean="0"/>
              <a:t>sp=18FA</a:t>
            </a:r>
            <a:r>
              <a:rPr lang="fa-IR" smtClean="0"/>
              <a:t> محتوی پشته وثبات ها راپس ازاجرای دستورات زیر مشخص کنید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POP CX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POP DX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POP BX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2" name="Group 4"/>
          <p:cNvGraphicFramePr>
            <a:graphicFrameLocks noGrp="1"/>
          </p:cNvGraphicFramePr>
          <p:nvPr/>
        </p:nvGraphicFramePr>
        <p:xfrm>
          <a:off x="5214942" y="428604"/>
          <a:ext cx="1223963" cy="6116661"/>
        </p:xfrm>
        <a:graphic>
          <a:graphicData uri="http://schemas.openxmlformats.org/drawingml/2006/table">
            <a:tbl>
              <a:tblPr/>
              <a:tblGrid>
                <a:gridCol w="1223963"/>
              </a:tblGrid>
              <a:tr h="764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F6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0" name="Text Box 24"/>
          <p:cNvSpPr txBox="1">
            <a:spLocks noChangeArrowheads="1"/>
          </p:cNvSpPr>
          <p:nvPr/>
        </p:nvSpPr>
        <p:spPr bwMode="auto">
          <a:xfrm>
            <a:off x="1187450" y="5157788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a-IR"/>
          </a:p>
        </p:txBody>
      </p:sp>
      <p:sp>
        <p:nvSpPr>
          <p:cNvPr id="30741" name="Text Box 25"/>
          <p:cNvSpPr txBox="1">
            <a:spLocks noChangeArrowheads="1"/>
          </p:cNvSpPr>
          <p:nvPr/>
        </p:nvSpPr>
        <p:spPr bwMode="auto">
          <a:xfrm>
            <a:off x="539750" y="5300663"/>
            <a:ext cx="1296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SS:1900</a:t>
            </a:r>
          </a:p>
        </p:txBody>
      </p:sp>
      <p:sp>
        <p:nvSpPr>
          <p:cNvPr id="30742" name="Text Box 26"/>
          <p:cNvSpPr txBox="1">
            <a:spLocks noChangeArrowheads="1"/>
          </p:cNvSpPr>
          <p:nvPr/>
        </p:nvSpPr>
        <p:spPr bwMode="auto">
          <a:xfrm>
            <a:off x="611188" y="4651375"/>
            <a:ext cx="1296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SS:18FF</a:t>
            </a:r>
          </a:p>
        </p:txBody>
      </p:sp>
      <p:sp>
        <p:nvSpPr>
          <p:cNvPr id="30743" name="Text Box 27"/>
          <p:cNvSpPr txBox="1">
            <a:spLocks noChangeArrowheads="1"/>
          </p:cNvSpPr>
          <p:nvPr/>
        </p:nvSpPr>
        <p:spPr bwMode="auto">
          <a:xfrm>
            <a:off x="611188" y="3859213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SS:18FE</a:t>
            </a:r>
          </a:p>
        </p:txBody>
      </p:sp>
      <p:sp>
        <p:nvSpPr>
          <p:cNvPr id="30744" name="Text Box 28"/>
          <p:cNvSpPr txBox="1">
            <a:spLocks noChangeArrowheads="1"/>
          </p:cNvSpPr>
          <p:nvPr/>
        </p:nvSpPr>
        <p:spPr bwMode="auto">
          <a:xfrm>
            <a:off x="611188" y="3140075"/>
            <a:ext cx="1296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SS:18FD</a:t>
            </a:r>
          </a:p>
        </p:txBody>
      </p:sp>
      <p:sp>
        <p:nvSpPr>
          <p:cNvPr id="30745" name="Text Box 29"/>
          <p:cNvSpPr txBox="1">
            <a:spLocks noChangeArrowheads="1"/>
          </p:cNvSpPr>
          <p:nvPr/>
        </p:nvSpPr>
        <p:spPr bwMode="auto">
          <a:xfrm>
            <a:off x="684213" y="2419350"/>
            <a:ext cx="1296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SS:18FC</a:t>
            </a:r>
          </a:p>
        </p:txBody>
      </p:sp>
      <p:sp>
        <p:nvSpPr>
          <p:cNvPr id="30746" name="Text Box 30"/>
          <p:cNvSpPr txBox="1">
            <a:spLocks noChangeArrowheads="1"/>
          </p:cNvSpPr>
          <p:nvPr/>
        </p:nvSpPr>
        <p:spPr bwMode="auto">
          <a:xfrm>
            <a:off x="684213" y="1700213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SS:18FB</a:t>
            </a:r>
          </a:p>
        </p:txBody>
      </p:sp>
      <p:sp>
        <p:nvSpPr>
          <p:cNvPr id="30747" name="Text Box 31"/>
          <p:cNvSpPr txBox="1">
            <a:spLocks noChangeArrowheads="1"/>
          </p:cNvSpPr>
          <p:nvPr/>
        </p:nvSpPr>
        <p:spPr bwMode="auto">
          <a:xfrm>
            <a:off x="684213" y="979488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SS:18FA</a:t>
            </a:r>
          </a:p>
        </p:txBody>
      </p:sp>
      <p:graphicFrame>
        <p:nvGraphicFramePr>
          <p:cNvPr id="43040" name="Group 32"/>
          <p:cNvGraphicFramePr>
            <a:graphicFrameLocks noGrp="1"/>
          </p:cNvGraphicFramePr>
          <p:nvPr/>
        </p:nvGraphicFramePr>
        <p:xfrm>
          <a:off x="2051050" y="476250"/>
          <a:ext cx="1368425" cy="5853116"/>
        </p:xfrm>
        <a:graphic>
          <a:graphicData uri="http://schemas.openxmlformats.org/drawingml/2006/table">
            <a:tbl>
              <a:tblPr/>
              <a:tblGrid>
                <a:gridCol w="1368425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F6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60" name="Group 52"/>
          <p:cNvGraphicFramePr>
            <a:graphicFrameLocks noGrp="1"/>
          </p:cNvGraphicFramePr>
          <p:nvPr/>
        </p:nvGraphicFramePr>
        <p:xfrm>
          <a:off x="3643306" y="620713"/>
          <a:ext cx="1223962" cy="5853109"/>
        </p:xfrm>
        <a:graphic>
          <a:graphicData uri="http://schemas.openxmlformats.org/drawingml/2006/table">
            <a:tbl>
              <a:tblPr/>
              <a:tblGrid>
                <a:gridCol w="1223962"/>
              </a:tblGrid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F6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84" name="Text Box 72"/>
          <p:cNvSpPr txBox="1">
            <a:spLocks noChangeArrowheads="1"/>
          </p:cNvSpPr>
          <p:nvPr/>
        </p:nvSpPr>
        <p:spPr bwMode="auto">
          <a:xfrm>
            <a:off x="3708400" y="5803900"/>
            <a:ext cx="12969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POP CX</a:t>
            </a:r>
          </a:p>
          <a:p>
            <a:pPr>
              <a:spcBef>
                <a:spcPct val="50000"/>
              </a:spcBef>
            </a:pPr>
            <a:r>
              <a:rPr lang="en-US"/>
              <a:t>SP=18FC  CX=1423</a:t>
            </a:r>
          </a:p>
        </p:txBody>
      </p:sp>
      <p:graphicFrame>
        <p:nvGraphicFramePr>
          <p:cNvPr id="43081" name="Group 73"/>
          <p:cNvGraphicFramePr>
            <a:graphicFrameLocks noGrp="1"/>
          </p:cNvGraphicFramePr>
          <p:nvPr/>
        </p:nvGraphicFramePr>
        <p:xfrm>
          <a:off x="6875463" y="549275"/>
          <a:ext cx="1223962" cy="5853116"/>
        </p:xfrm>
        <a:graphic>
          <a:graphicData uri="http://schemas.openxmlformats.org/drawingml/2006/table">
            <a:tbl>
              <a:tblPr/>
              <a:tblGrid>
                <a:gridCol w="1223962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03" name="Text Box 93"/>
          <p:cNvSpPr txBox="1">
            <a:spLocks noChangeArrowheads="1"/>
          </p:cNvSpPr>
          <p:nvPr/>
        </p:nvSpPr>
        <p:spPr bwMode="auto">
          <a:xfrm>
            <a:off x="5219700" y="5803900"/>
            <a:ext cx="13684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POP DX</a:t>
            </a:r>
          </a:p>
          <a:p>
            <a:pPr>
              <a:spcBef>
                <a:spcPct val="50000"/>
              </a:spcBef>
            </a:pPr>
            <a:r>
              <a:rPr lang="en-US"/>
              <a:t>SP=18FE DX=2C6B</a:t>
            </a:r>
          </a:p>
        </p:txBody>
      </p:sp>
      <p:sp>
        <p:nvSpPr>
          <p:cNvPr id="30804" name="Text Box 94"/>
          <p:cNvSpPr txBox="1">
            <a:spLocks noChangeArrowheads="1"/>
          </p:cNvSpPr>
          <p:nvPr/>
        </p:nvSpPr>
        <p:spPr bwMode="auto">
          <a:xfrm>
            <a:off x="6804025" y="5805488"/>
            <a:ext cx="14398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 BX    SP=1900  BX=F691</a:t>
            </a:r>
          </a:p>
        </p:txBody>
      </p:sp>
      <p:sp>
        <p:nvSpPr>
          <p:cNvPr id="30805" name="Text Box 95"/>
          <p:cNvSpPr txBox="1">
            <a:spLocks noChangeArrowheads="1"/>
          </p:cNvSpPr>
          <p:nvPr/>
        </p:nvSpPr>
        <p:spPr bwMode="auto">
          <a:xfrm>
            <a:off x="2195513" y="630872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START</a:t>
            </a: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-500098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FLAG</a:t>
            </a:r>
            <a:r>
              <a:rPr lang="fa-IR" smtClean="0"/>
              <a:t>ثبات پرچم 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637088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fa-IR" sz="2000" smtClean="0"/>
              <a:t>یک ثبات 16بیتی است وبه آن ثبات وضعیت هم گفته می شود.</a:t>
            </a:r>
            <a:endParaRPr lang="en-US" sz="2000" smtClean="0"/>
          </a:p>
          <a:p>
            <a:pPr algn="r" rtl="1" eaLnBrk="1" hangingPunct="1">
              <a:lnSpc>
                <a:spcPct val="90000"/>
              </a:lnSpc>
            </a:pPr>
            <a:endParaRPr lang="en-US" sz="2000" smtClean="0"/>
          </a:p>
          <a:p>
            <a:pPr algn="r" rtl="1" eaLnBrk="1" hangingPunct="1">
              <a:lnSpc>
                <a:spcPct val="90000"/>
              </a:lnSpc>
            </a:pPr>
            <a:endParaRPr lang="en-US" sz="2000" smtClean="0"/>
          </a:p>
          <a:p>
            <a:pPr algn="r" rtl="1" eaLnBrk="1" hangingPunct="1">
              <a:lnSpc>
                <a:spcPct val="90000"/>
              </a:lnSpc>
            </a:pPr>
            <a:endParaRPr lang="en-US" sz="2000" smtClean="0"/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CF</a:t>
            </a:r>
            <a:r>
              <a:rPr lang="fa-IR" sz="2000" smtClean="0"/>
              <a:t> پرچم نقلی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PF</a:t>
            </a:r>
            <a:r>
              <a:rPr lang="fa-IR" sz="2000" smtClean="0"/>
              <a:t> پرچم توازن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AF</a:t>
            </a:r>
            <a:r>
              <a:rPr lang="fa-IR" sz="2000" smtClean="0"/>
              <a:t> پرچم نقلی کمکی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ZF</a:t>
            </a:r>
            <a:r>
              <a:rPr lang="fa-IR" sz="2000" smtClean="0"/>
              <a:t> پرچم صفر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SF</a:t>
            </a:r>
            <a:r>
              <a:rPr lang="fa-IR" sz="2000" smtClean="0"/>
              <a:t> پرچم علامت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TF</a:t>
            </a:r>
            <a:r>
              <a:rPr lang="fa-IR" sz="2000" smtClean="0"/>
              <a:t> پرچم تله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IF</a:t>
            </a:r>
            <a:r>
              <a:rPr lang="fa-IR" sz="2000" smtClean="0"/>
              <a:t> پرچم فعال سازوقفه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DF</a:t>
            </a:r>
            <a:r>
              <a:rPr lang="fa-IR" sz="2000" smtClean="0"/>
              <a:t> پرچم جهت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OF</a:t>
            </a:r>
            <a:r>
              <a:rPr lang="fa-IR" sz="2000" smtClean="0"/>
              <a:t> پرچم سرریز</a:t>
            </a:r>
            <a:endParaRPr lang="en-US" sz="2000" smtClean="0"/>
          </a:p>
        </p:txBody>
      </p:sp>
      <p:graphicFrame>
        <p:nvGraphicFramePr>
          <p:cNvPr id="45100" name="Group 44"/>
          <p:cNvGraphicFramePr>
            <a:graphicFrameLocks noGrp="1"/>
          </p:cNvGraphicFramePr>
          <p:nvPr>
            <p:ph sz="half" idx="2"/>
          </p:nvPr>
        </p:nvGraphicFramePr>
        <p:xfrm>
          <a:off x="755650" y="2060575"/>
          <a:ext cx="8002588" cy="757238"/>
        </p:xfrm>
        <a:graphic>
          <a:graphicData uri="http://schemas.openxmlformats.org/drawingml/2006/table">
            <a:tbl>
              <a:tblPr/>
              <a:tblGrid>
                <a:gridCol w="500063"/>
                <a:gridCol w="500062"/>
                <a:gridCol w="500063"/>
                <a:gridCol w="500062"/>
                <a:gridCol w="500063"/>
                <a:gridCol w="500062"/>
                <a:gridCol w="500063"/>
                <a:gridCol w="501650"/>
                <a:gridCol w="500062"/>
                <a:gridCol w="500063"/>
                <a:gridCol w="500062"/>
                <a:gridCol w="500063"/>
                <a:gridCol w="500062"/>
                <a:gridCol w="500063"/>
                <a:gridCol w="500062"/>
                <a:gridCol w="500063"/>
              </a:tblGrid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ZF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PF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CF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ساختمان کامپيوتر</a:t>
            </a:r>
            <a:endParaRPr lang="en-US" smtClean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2195513" y="2636838"/>
            <a:ext cx="936625" cy="1944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RAM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4468813" y="2574925"/>
            <a:ext cx="1296987" cy="1944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/>
              <a:t>وسايل</a:t>
            </a:r>
          </a:p>
          <a:p>
            <a:pPr algn="ctr"/>
            <a:r>
              <a:rPr lang="fa-IR" sz="3200"/>
              <a:t> ورودی</a:t>
            </a:r>
            <a:endParaRPr lang="en-US" sz="3200"/>
          </a:p>
        </p:txBody>
      </p:sp>
      <p:sp>
        <p:nvSpPr>
          <p:cNvPr id="5125" name="Line 8"/>
          <p:cNvSpPr>
            <a:spLocks noChangeShapeType="1"/>
          </p:cNvSpPr>
          <p:nvPr/>
        </p:nvSpPr>
        <p:spPr bwMode="auto">
          <a:xfrm>
            <a:off x="1979613" y="2133600"/>
            <a:ext cx="6553200" cy="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2700338" y="2205038"/>
            <a:ext cx="0" cy="43180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>
            <a:off x="6948488" y="2133600"/>
            <a:ext cx="0" cy="50323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1"/>
          <p:cNvSpPr>
            <a:spLocks noChangeShapeType="1"/>
          </p:cNvSpPr>
          <p:nvPr/>
        </p:nvSpPr>
        <p:spPr bwMode="auto">
          <a:xfrm>
            <a:off x="1908175" y="5229225"/>
            <a:ext cx="6551613" cy="71438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Rectangle 12"/>
          <p:cNvSpPr>
            <a:spLocks noChangeArrowheads="1"/>
          </p:cNvSpPr>
          <p:nvPr/>
        </p:nvSpPr>
        <p:spPr bwMode="auto">
          <a:xfrm>
            <a:off x="6083300" y="2565400"/>
            <a:ext cx="1296988" cy="1944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/>
              <a:t>وسايل</a:t>
            </a:r>
          </a:p>
          <a:p>
            <a:pPr algn="ctr"/>
            <a:r>
              <a:rPr lang="fa-IR" sz="3200"/>
              <a:t> خروجی</a:t>
            </a:r>
            <a:endParaRPr lang="en-US" sz="3200"/>
          </a:p>
        </p:txBody>
      </p:sp>
      <p:sp>
        <p:nvSpPr>
          <p:cNvPr id="5130" name="Rectangle 13"/>
          <p:cNvSpPr>
            <a:spLocks noChangeArrowheads="1"/>
          </p:cNvSpPr>
          <p:nvPr/>
        </p:nvSpPr>
        <p:spPr bwMode="auto">
          <a:xfrm>
            <a:off x="323850" y="1989138"/>
            <a:ext cx="1584325" cy="331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CPU</a:t>
            </a:r>
          </a:p>
        </p:txBody>
      </p:sp>
      <p:sp>
        <p:nvSpPr>
          <p:cNvPr id="5131" name="Rectangle 14"/>
          <p:cNvSpPr>
            <a:spLocks noChangeArrowheads="1"/>
          </p:cNvSpPr>
          <p:nvPr/>
        </p:nvSpPr>
        <p:spPr bwMode="auto">
          <a:xfrm>
            <a:off x="7580313" y="2673350"/>
            <a:ext cx="1296987" cy="1835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800"/>
              <a:t>وسايل</a:t>
            </a:r>
          </a:p>
          <a:p>
            <a:pPr algn="ctr"/>
            <a:r>
              <a:rPr lang="fa-IR" sz="2800"/>
              <a:t> ورودی</a:t>
            </a:r>
          </a:p>
          <a:p>
            <a:pPr algn="ctr"/>
            <a:r>
              <a:rPr lang="fa-IR" sz="2800"/>
              <a:t>و</a:t>
            </a:r>
          </a:p>
          <a:p>
            <a:pPr algn="ctr"/>
            <a:r>
              <a:rPr lang="fa-IR" sz="2800"/>
              <a:t>خروجی</a:t>
            </a:r>
            <a:endParaRPr lang="en-US" sz="2800"/>
          </a:p>
        </p:txBody>
      </p:sp>
      <p:sp>
        <p:nvSpPr>
          <p:cNvPr id="5132" name="Line 15"/>
          <p:cNvSpPr>
            <a:spLocks noChangeShapeType="1"/>
          </p:cNvSpPr>
          <p:nvPr/>
        </p:nvSpPr>
        <p:spPr bwMode="auto">
          <a:xfrm>
            <a:off x="5003800" y="2133600"/>
            <a:ext cx="0" cy="50323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6"/>
          <p:cNvSpPr>
            <a:spLocks noChangeShapeType="1"/>
          </p:cNvSpPr>
          <p:nvPr/>
        </p:nvSpPr>
        <p:spPr bwMode="auto">
          <a:xfrm>
            <a:off x="8532813" y="2133600"/>
            <a:ext cx="0" cy="5746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18"/>
          <p:cNvSpPr>
            <a:spLocks noChangeShapeType="1"/>
          </p:cNvSpPr>
          <p:nvPr/>
        </p:nvSpPr>
        <p:spPr bwMode="auto">
          <a:xfrm>
            <a:off x="1908175" y="4941888"/>
            <a:ext cx="6551613" cy="714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19"/>
          <p:cNvSpPr>
            <a:spLocks noChangeShapeType="1"/>
          </p:cNvSpPr>
          <p:nvPr/>
        </p:nvSpPr>
        <p:spPr bwMode="auto">
          <a:xfrm flipV="1">
            <a:off x="2916238" y="4581525"/>
            <a:ext cx="0" cy="6477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20"/>
          <p:cNvSpPr>
            <a:spLocks noChangeShapeType="1"/>
          </p:cNvSpPr>
          <p:nvPr/>
        </p:nvSpPr>
        <p:spPr bwMode="auto">
          <a:xfrm flipV="1">
            <a:off x="5076825" y="4581525"/>
            <a:ext cx="0" cy="6477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7" name="Line 21"/>
          <p:cNvSpPr>
            <a:spLocks noChangeShapeType="1"/>
          </p:cNvSpPr>
          <p:nvPr/>
        </p:nvSpPr>
        <p:spPr bwMode="auto">
          <a:xfrm flipV="1">
            <a:off x="6877050" y="4581525"/>
            <a:ext cx="0" cy="71913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8" name="Line 22"/>
          <p:cNvSpPr>
            <a:spLocks noChangeShapeType="1"/>
          </p:cNvSpPr>
          <p:nvPr/>
        </p:nvSpPr>
        <p:spPr bwMode="auto">
          <a:xfrm flipV="1">
            <a:off x="8316913" y="4581525"/>
            <a:ext cx="0" cy="71913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9" name="Line 23"/>
          <p:cNvSpPr>
            <a:spLocks noChangeShapeType="1"/>
          </p:cNvSpPr>
          <p:nvPr/>
        </p:nvSpPr>
        <p:spPr bwMode="auto">
          <a:xfrm>
            <a:off x="2555875" y="4581525"/>
            <a:ext cx="0" cy="3603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0" name="Rectangle 24"/>
          <p:cNvSpPr>
            <a:spLocks noChangeArrowheads="1"/>
          </p:cNvSpPr>
          <p:nvPr/>
        </p:nvSpPr>
        <p:spPr bwMode="auto">
          <a:xfrm>
            <a:off x="3348038" y="2636838"/>
            <a:ext cx="936625" cy="1944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ROM</a:t>
            </a:r>
          </a:p>
        </p:txBody>
      </p:sp>
      <p:sp>
        <p:nvSpPr>
          <p:cNvPr id="5141" name="Line 25"/>
          <p:cNvSpPr>
            <a:spLocks noChangeShapeType="1"/>
          </p:cNvSpPr>
          <p:nvPr/>
        </p:nvSpPr>
        <p:spPr bwMode="auto">
          <a:xfrm>
            <a:off x="3851275" y="4581525"/>
            <a:ext cx="0" cy="3603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2" name="Line 26"/>
          <p:cNvSpPr>
            <a:spLocks noChangeShapeType="1"/>
          </p:cNvSpPr>
          <p:nvPr/>
        </p:nvSpPr>
        <p:spPr bwMode="auto">
          <a:xfrm flipV="1">
            <a:off x="5364163" y="4508500"/>
            <a:ext cx="0" cy="4333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3" name="Line 27"/>
          <p:cNvSpPr>
            <a:spLocks noChangeShapeType="1"/>
          </p:cNvSpPr>
          <p:nvPr/>
        </p:nvSpPr>
        <p:spPr bwMode="auto">
          <a:xfrm>
            <a:off x="6516688" y="4508500"/>
            <a:ext cx="0" cy="4333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4" name="Line 28"/>
          <p:cNvSpPr>
            <a:spLocks noChangeShapeType="1"/>
          </p:cNvSpPr>
          <p:nvPr/>
        </p:nvSpPr>
        <p:spPr bwMode="auto">
          <a:xfrm>
            <a:off x="8027988" y="4508500"/>
            <a:ext cx="0" cy="4333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5" name="Line 29"/>
          <p:cNvSpPr>
            <a:spLocks noChangeShapeType="1"/>
          </p:cNvSpPr>
          <p:nvPr/>
        </p:nvSpPr>
        <p:spPr bwMode="auto">
          <a:xfrm>
            <a:off x="3851275" y="2133600"/>
            <a:ext cx="0" cy="50323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6" name="Text Box 30"/>
          <p:cNvSpPr txBox="1">
            <a:spLocks noChangeArrowheads="1"/>
          </p:cNvSpPr>
          <p:nvPr/>
        </p:nvSpPr>
        <p:spPr bwMode="auto">
          <a:xfrm>
            <a:off x="3635375" y="1700213"/>
            <a:ext cx="1512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b="1"/>
              <a:t>گذرگاه آدرس</a:t>
            </a:r>
            <a:endParaRPr lang="en-US" b="1"/>
          </a:p>
        </p:txBody>
      </p:sp>
      <p:sp>
        <p:nvSpPr>
          <p:cNvPr id="5147" name="Text Box 31"/>
          <p:cNvSpPr txBox="1">
            <a:spLocks noChangeArrowheads="1"/>
          </p:cNvSpPr>
          <p:nvPr/>
        </p:nvSpPr>
        <p:spPr bwMode="auto">
          <a:xfrm>
            <a:off x="3059113" y="5373688"/>
            <a:ext cx="1512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b="1"/>
              <a:t>گذرگاه کنترل</a:t>
            </a:r>
            <a:endParaRPr lang="en-US" b="1"/>
          </a:p>
        </p:txBody>
      </p:sp>
      <p:sp>
        <p:nvSpPr>
          <p:cNvPr id="5148" name="Text Box 32"/>
          <p:cNvSpPr txBox="1">
            <a:spLocks noChangeArrowheads="1"/>
          </p:cNvSpPr>
          <p:nvPr/>
        </p:nvSpPr>
        <p:spPr bwMode="auto">
          <a:xfrm>
            <a:off x="3800475" y="456565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b="1"/>
              <a:t>گذرگاه داده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590550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dirty="0" smtClean="0"/>
              <a:t>مثال: نشان دهیدکه چگونه ثبات پرچم با اجرای دستورات زیر تنظیم می شود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MOV BH,38H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ADD BH,2FH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38      0011 1000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2F      0010  1111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----   --------------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67      0110 0111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CF=0</a:t>
            </a:r>
            <a:r>
              <a:rPr lang="fa-IR" dirty="0" smtClean="0"/>
              <a:t> و </a:t>
            </a:r>
            <a:r>
              <a:rPr lang="en-US" dirty="0" smtClean="0"/>
              <a:t>PF=0</a:t>
            </a:r>
            <a:r>
              <a:rPr lang="fa-IR" dirty="0" smtClean="0"/>
              <a:t> و </a:t>
            </a:r>
            <a:r>
              <a:rPr lang="en-US" dirty="0" smtClean="0"/>
              <a:t>AF=1</a:t>
            </a:r>
            <a:r>
              <a:rPr lang="fa-IR" dirty="0" smtClean="0"/>
              <a:t> و</a:t>
            </a:r>
            <a:r>
              <a:rPr lang="en-US" dirty="0" err="1" smtClean="0"/>
              <a:t>zf</a:t>
            </a:r>
            <a:r>
              <a:rPr lang="en-US" dirty="0" smtClean="0"/>
              <a:t>=0</a:t>
            </a:r>
            <a:r>
              <a:rPr lang="fa-IR" dirty="0" smtClean="0"/>
              <a:t> و </a:t>
            </a:r>
            <a:r>
              <a:rPr lang="en-US" dirty="0" smtClean="0"/>
              <a:t>SF=0</a:t>
            </a:r>
            <a:r>
              <a:rPr lang="fa-IR" dirty="0" smtClean="0"/>
              <a:t> </a:t>
            </a:r>
            <a:r>
              <a:rPr lang="en-US" dirty="0" smtClean="0"/>
              <a:t>      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3167063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 : نشان دهید که چگونه ثبات پرچم بوسیله برنامه زیر تنظیم می شود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AL,9CH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DH,64H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ADD AL,DH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229600" cy="467995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 : نشان دهیدکه چگونه ثبات پرچم بوسیله برنامه زیر متاثر می شود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AX,34F5H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ADD AX,95EBH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 چگونگی متاثرشدن ثبات پرچم را با اجرای برنامه زیر نشان دهید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BX,AAAAH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ADD BX,5556H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fa-IR" smtClean="0"/>
              <a:t>ها</a:t>
            </a:r>
            <a:r>
              <a:rPr lang="en-US" smtClean="0"/>
              <a:t>Cpu</a:t>
            </a:r>
            <a:r>
              <a:rPr lang="fa-IR" smtClean="0"/>
              <a:t> مقايسه تعدادی از </a:t>
            </a:r>
            <a:endParaRPr lang="en-US" smtClean="0"/>
          </a:p>
        </p:txBody>
      </p:sp>
      <p:graphicFrame>
        <p:nvGraphicFramePr>
          <p:cNvPr id="16464" name="Group 80"/>
          <p:cNvGraphicFramePr>
            <a:graphicFrameLocks noGrp="1"/>
          </p:cNvGraphicFramePr>
          <p:nvPr>
            <p:ph type="tbl" idx="1"/>
          </p:nvPr>
        </p:nvGraphicFramePr>
        <p:xfrm>
          <a:off x="1258888" y="1700213"/>
          <a:ext cx="7186612" cy="4530727"/>
        </p:xfrm>
        <a:graphic>
          <a:graphicData uri="http://schemas.openxmlformats.org/drawingml/2006/table">
            <a:tbl>
              <a:tblPr/>
              <a:tblGrid>
                <a:gridCol w="1444625"/>
                <a:gridCol w="1033462"/>
                <a:gridCol w="1077913"/>
                <a:gridCol w="1033462"/>
                <a:gridCol w="930275"/>
                <a:gridCol w="1666875"/>
              </a:tblGrid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pentium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80486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80386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80286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8086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حافظه فيزيکی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گذرگاه داده درونی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گذرگاه داده بيرونی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گذرگاه آدرس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z="4000" smtClean="0"/>
              <a:t>تعريف چنداصطلاح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6251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BIT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NIBBLE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BYTE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WORD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DOUBLEWORD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QUADWORD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PARAGRAPH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KILOBYTE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MEGABYTE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GIGABYTE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TERABYTE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76200"/>
            <a:ext cx="8229600" cy="630238"/>
          </a:xfrm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8086</a:t>
            </a:r>
            <a:r>
              <a:rPr lang="fa-IR" sz="4000" smtClean="0"/>
              <a:t>ساختارپردازنده </a:t>
            </a:r>
            <a:endParaRPr lang="en-US" sz="4000" smtClean="0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406650" y="6338888"/>
            <a:ext cx="1368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FLAGS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051050" y="5589588"/>
            <a:ext cx="1368425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ALU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57175" y="5119688"/>
            <a:ext cx="156527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OPERATOR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684213" y="3860800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SP</a:t>
            </a:r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684213" y="3427413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SI</a:t>
            </a:r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684213" y="2995613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DI</a:t>
            </a:r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684213" y="2563813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BP</a:t>
            </a:r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1547813" y="2132013"/>
            <a:ext cx="8636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DL</a:t>
            </a:r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684213" y="2132013"/>
            <a:ext cx="8636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DH</a:t>
            </a:r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1547813" y="1700213"/>
            <a:ext cx="8636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CL</a:t>
            </a:r>
          </a:p>
        </p:txBody>
      </p:sp>
      <p:sp>
        <p:nvSpPr>
          <p:cNvPr id="8205" name="Rectangle 15"/>
          <p:cNvSpPr>
            <a:spLocks noChangeArrowheads="1"/>
          </p:cNvSpPr>
          <p:nvPr/>
        </p:nvSpPr>
        <p:spPr bwMode="auto">
          <a:xfrm>
            <a:off x="1547813" y="1268413"/>
            <a:ext cx="8636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BL</a:t>
            </a:r>
          </a:p>
        </p:txBody>
      </p:sp>
      <p:sp>
        <p:nvSpPr>
          <p:cNvPr id="8206" name="Rectangle 16"/>
          <p:cNvSpPr>
            <a:spLocks noChangeArrowheads="1"/>
          </p:cNvSpPr>
          <p:nvPr/>
        </p:nvSpPr>
        <p:spPr bwMode="auto">
          <a:xfrm>
            <a:off x="1547813" y="836613"/>
            <a:ext cx="8636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AL</a:t>
            </a:r>
          </a:p>
        </p:txBody>
      </p:sp>
      <p:sp>
        <p:nvSpPr>
          <p:cNvPr id="8207" name="Rectangle 17"/>
          <p:cNvSpPr>
            <a:spLocks noChangeArrowheads="1"/>
          </p:cNvSpPr>
          <p:nvPr/>
        </p:nvSpPr>
        <p:spPr bwMode="auto">
          <a:xfrm>
            <a:off x="684213" y="1700213"/>
            <a:ext cx="8636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CH</a:t>
            </a:r>
          </a:p>
        </p:txBody>
      </p:sp>
      <p:sp>
        <p:nvSpPr>
          <p:cNvPr id="8208" name="Rectangle 18"/>
          <p:cNvSpPr>
            <a:spLocks noChangeArrowheads="1"/>
          </p:cNvSpPr>
          <p:nvPr/>
        </p:nvSpPr>
        <p:spPr bwMode="auto">
          <a:xfrm>
            <a:off x="684213" y="1268413"/>
            <a:ext cx="8636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BH</a:t>
            </a:r>
          </a:p>
        </p:txBody>
      </p:sp>
      <p:sp>
        <p:nvSpPr>
          <p:cNvPr id="8209" name="Rectangle 19"/>
          <p:cNvSpPr>
            <a:spLocks noChangeArrowheads="1"/>
          </p:cNvSpPr>
          <p:nvPr/>
        </p:nvSpPr>
        <p:spPr bwMode="auto">
          <a:xfrm>
            <a:off x="684213" y="836613"/>
            <a:ext cx="8636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AH</a:t>
            </a:r>
          </a:p>
        </p:txBody>
      </p:sp>
      <p:sp>
        <p:nvSpPr>
          <p:cNvPr id="8210" name="Rectangle 20"/>
          <p:cNvSpPr>
            <a:spLocks noChangeArrowheads="1"/>
          </p:cNvSpPr>
          <p:nvPr/>
        </p:nvSpPr>
        <p:spPr bwMode="auto">
          <a:xfrm>
            <a:off x="5868988" y="2854325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IP</a:t>
            </a:r>
          </a:p>
        </p:txBody>
      </p:sp>
      <p:sp>
        <p:nvSpPr>
          <p:cNvPr id="8211" name="Rectangle 21"/>
          <p:cNvSpPr>
            <a:spLocks noChangeArrowheads="1"/>
          </p:cNvSpPr>
          <p:nvPr/>
        </p:nvSpPr>
        <p:spPr bwMode="auto">
          <a:xfrm>
            <a:off x="5868988" y="2420938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DS</a:t>
            </a:r>
          </a:p>
        </p:txBody>
      </p:sp>
      <p:sp>
        <p:nvSpPr>
          <p:cNvPr id="8212" name="Rectangle 22"/>
          <p:cNvSpPr>
            <a:spLocks noChangeArrowheads="1"/>
          </p:cNvSpPr>
          <p:nvPr/>
        </p:nvSpPr>
        <p:spPr bwMode="auto">
          <a:xfrm>
            <a:off x="5868988" y="1990725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SS</a:t>
            </a:r>
          </a:p>
        </p:txBody>
      </p:sp>
      <p:sp>
        <p:nvSpPr>
          <p:cNvPr id="8213" name="Rectangle 23"/>
          <p:cNvSpPr>
            <a:spLocks noChangeArrowheads="1"/>
          </p:cNvSpPr>
          <p:nvPr/>
        </p:nvSpPr>
        <p:spPr bwMode="auto">
          <a:xfrm>
            <a:off x="5868988" y="1557338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ES</a:t>
            </a:r>
          </a:p>
        </p:txBody>
      </p:sp>
      <p:sp>
        <p:nvSpPr>
          <p:cNvPr id="8214" name="Rectangle 24"/>
          <p:cNvSpPr>
            <a:spLocks noChangeArrowheads="1"/>
          </p:cNvSpPr>
          <p:nvPr/>
        </p:nvSpPr>
        <p:spPr bwMode="auto">
          <a:xfrm>
            <a:off x="5868988" y="1125538"/>
            <a:ext cx="17272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CS</a:t>
            </a:r>
          </a:p>
        </p:txBody>
      </p:sp>
      <p:sp>
        <p:nvSpPr>
          <p:cNvPr id="8215" name="Rectangle 25"/>
          <p:cNvSpPr>
            <a:spLocks noChangeArrowheads="1"/>
          </p:cNvSpPr>
          <p:nvPr/>
        </p:nvSpPr>
        <p:spPr bwMode="auto">
          <a:xfrm>
            <a:off x="5292725" y="458152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/>
              <a:t>توليد آدرس وگذرگاه کنترل</a:t>
            </a:r>
            <a:endParaRPr lang="en-US" sz="2400"/>
          </a:p>
        </p:txBody>
      </p:sp>
      <p:sp>
        <p:nvSpPr>
          <p:cNvPr id="8216" name="Rectangle 26"/>
          <p:cNvSpPr>
            <a:spLocks noChangeArrowheads="1"/>
          </p:cNvSpPr>
          <p:nvPr/>
        </p:nvSpPr>
        <p:spPr bwMode="auto">
          <a:xfrm>
            <a:off x="5292725" y="5516563"/>
            <a:ext cx="28082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800"/>
              <a:t>صف دستورالعمل</a:t>
            </a:r>
            <a:endParaRPr lang="en-US" sz="2800"/>
          </a:p>
        </p:txBody>
      </p:sp>
      <p:sp>
        <p:nvSpPr>
          <p:cNvPr id="8217" name="Line 27"/>
          <p:cNvSpPr>
            <a:spLocks noChangeShapeType="1"/>
          </p:cNvSpPr>
          <p:nvPr/>
        </p:nvSpPr>
        <p:spPr bwMode="auto">
          <a:xfrm flipH="1">
            <a:off x="0" y="4797425"/>
            <a:ext cx="5292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28"/>
          <p:cNvSpPr>
            <a:spLocks noChangeShapeType="1"/>
          </p:cNvSpPr>
          <p:nvPr/>
        </p:nvSpPr>
        <p:spPr bwMode="auto">
          <a:xfrm>
            <a:off x="1116013" y="42926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9"/>
          <p:cNvSpPr>
            <a:spLocks noChangeShapeType="1"/>
          </p:cNvSpPr>
          <p:nvPr/>
        </p:nvSpPr>
        <p:spPr bwMode="auto">
          <a:xfrm>
            <a:off x="2124075" y="42926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30"/>
          <p:cNvSpPr>
            <a:spLocks noChangeShapeType="1"/>
          </p:cNvSpPr>
          <p:nvPr/>
        </p:nvSpPr>
        <p:spPr bwMode="auto">
          <a:xfrm>
            <a:off x="684213" y="4797425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31"/>
          <p:cNvSpPr>
            <a:spLocks noChangeShapeType="1"/>
          </p:cNvSpPr>
          <p:nvPr/>
        </p:nvSpPr>
        <p:spPr bwMode="auto">
          <a:xfrm>
            <a:off x="1547813" y="479742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2"/>
          <p:cNvSpPr>
            <a:spLocks noChangeShapeType="1"/>
          </p:cNvSpPr>
          <p:nvPr/>
        </p:nvSpPr>
        <p:spPr bwMode="auto">
          <a:xfrm flipV="1">
            <a:off x="2700338" y="4868863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33"/>
          <p:cNvSpPr>
            <a:spLocks noChangeShapeType="1"/>
          </p:cNvSpPr>
          <p:nvPr/>
        </p:nvSpPr>
        <p:spPr bwMode="auto">
          <a:xfrm flipH="1" flipV="1">
            <a:off x="1403350" y="5589588"/>
            <a:ext cx="6477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35"/>
          <p:cNvSpPr>
            <a:spLocks noChangeShapeType="1"/>
          </p:cNvSpPr>
          <p:nvPr/>
        </p:nvSpPr>
        <p:spPr bwMode="auto">
          <a:xfrm>
            <a:off x="3132138" y="6021388"/>
            <a:ext cx="0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5" name="Line 36"/>
          <p:cNvSpPr>
            <a:spLocks noChangeShapeType="1"/>
          </p:cNvSpPr>
          <p:nvPr/>
        </p:nvSpPr>
        <p:spPr bwMode="auto">
          <a:xfrm>
            <a:off x="6804025" y="3284538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37"/>
          <p:cNvSpPr>
            <a:spLocks noChangeShapeType="1"/>
          </p:cNvSpPr>
          <p:nvPr/>
        </p:nvSpPr>
        <p:spPr bwMode="auto">
          <a:xfrm>
            <a:off x="6804025" y="5013325"/>
            <a:ext cx="0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7" name="Line 38"/>
          <p:cNvSpPr>
            <a:spLocks noChangeShapeType="1"/>
          </p:cNvSpPr>
          <p:nvPr/>
        </p:nvSpPr>
        <p:spPr bwMode="auto">
          <a:xfrm flipH="1">
            <a:off x="3419475" y="5734050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8" name="Text Box 39"/>
          <p:cNvSpPr txBox="1">
            <a:spLocks noChangeArrowheads="1"/>
          </p:cNvSpPr>
          <p:nvPr/>
        </p:nvSpPr>
        <p:spPr bwMode="auto">
          <a:xfrm>
            <a:off x="3348038" y="4221163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b="1"/>
              <a:t>گذرگاه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انواع ثبات ها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9219" name="Text Box 72"/>
          <p:cNvSpPr txBox="1">
            <a:spLocks noChangeArrowheads="1"/>
          </p:cNvSpPr>
          <p:nvPr/>
        </p:nvSpPr>
        <p:spPr bwMode="auto">
          <a:xfrm>
            <a:off x="539750" y="1773238"/>
            <a:ext cx="8208963" cy="278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3200"/>
              <a:t> ثبات های عمومی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3200"/>
              <a:t> ثبات های سگمنت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3200"/>
              <a:t> ثباتهای ايندکس(شاخص)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3200"/>
              <a:t>ثباتهای وضعيت وکنترل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ثبات های عمومی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484563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en-US" sz="2800" smtClean="0"/>
              <a:t>AX</a:t>
            </a:r>
            <a:r>
              <a:rPr lang="fa-IR" sz="2800" smtClean="0"/>
              <a:t> درعمليات ورودی وخروجی ومحاسبات مورداستفاده قرار   می گيرد</a:t>
            </a:r>
          </a:p>
          <a:p>
            <a:pPr algn="r" rtl="1" eaLnBrk="1" hangingPunct="1"/>
            <a:r>
              <a:rPr lang="en-US" sz="2800" smtClean="0"/>
              <a:t>BX</a:t>
            </a:r>
            <a:r>
              <a:rPr lang="fa-IR" sz="2800" smtClean="0"/>
              <a:t> ثبات پايه برای توسعه آدرس ودرمحاسبات مورد استفاده قرا ر می گيرد</a:t>
            </a:r>
          </a:p>
          <a:p>
            <a:pPr algn="r" rtl="1" eaLnBrk="1" hangingPunct="1"/>
            <a:r>
              <a:rPr lang="en-US" sz="2800" smtClean="0"/>
              <a:t>CX</a:t>
            </a:r>
            <a:r>
              <a:rPr lang="fa-IR" sz="2800" smtClean="0"/>
              <a:t> ثبات شمارنده حلقه است</a:t>
            </a:r>
          </a:p>
          <a:p>
            <a:pPr algn="r" rtl="1" eaLnBrk="1" hangingPunct="1"/>
            <a:r>
              <a:rPr lang="en-US" sz="2800" smtClean="0"/>
              <a:t>DX</a:t>
            </a:r>
            <a:r>
              <a:rPr lang="fa-IR" sz="2800" smtClean="0"/>
              <a:t> دراعمال ضرب وتقسيم اعدادبزرگ ودربعضی ازاعمال ورودی خروجی نيزبکارمی رود.</a:t>
            </a:r>
            <a:endParaRPr lang="en-US" sz="2800" smtClean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4213" y="5229225"/>
            <a:ext cx="115093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AH</a:t>
            </a: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835150" y="5229225"/>
            <a:ext cx="1150938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AL</a:t>
            </a:r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3779838" y="5229225"/>
            <a:ext cx="115093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BH</a:t>
            </a:r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4930775" y="5229225"/>
            <a:ext cx="1150938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BL</a:t>
            </a:r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6443663" y="5229225"/>
            <a:ext cx="115093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CH</a:t>
            </a:r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7594600" y="5229225"/>
            <a:ext cx="1150938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CL</a:t>
            </a:r>
          </a:p>
        </p:txBody>
      </p:sp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684213" y="6092825"/>
            <a:ext cx="115093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DH</a:t>
            </a: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1835150" y="6092825"/>
            <a:ext cx="1150938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DL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1708150" y="562451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AX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4716463" y="56610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BX</a:t>
            </a: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CX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1619250" y="649128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ثبات های سگمنت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381635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سگمنت بخشی ازحافظه است که آدرس شروع آن بر16 بخش پذيراست ومی تواند تا 64کيلوبايت باشدوچهار نوع است:</a:t>
            </a:r>
          </a:p>
          <a:p>
            <a:pPr lvl="1" algn="r" rtl="1" eaLnBrk="1" hangingPunct="1"/>
            <a:r>
              <a:rPr lang="fa-IR" smtClean="0"/>
              <a:t>سگمنت داده ها(</a:t>
            </a:r>
            <a:r>
              <a:rPr lang="en-US" smtClean="0"/>
              <a:t>DS</a:t>
            </a:r>
            <a:r>
              <a:rPr lang="fa-IR" smtClean="0"/>
              <a:t> )</a:t>
            </a:r>
          </a:p>
          <a:p>
            <a:pPr lvl="1" algn="r" rtl="1" eaLnBrk="1" hangingPunct="1"/>
            <a:r>
              <a:rPr lang="fa-IR" smtClean="0"/>
              <a:t>سگمنت پشته(</a:t>
            </a:r>
            <a:r>
              <a:rPr lang="en-US" smtClean="0"/>
              <a:t>SS</a:t>
            </a:r>
            <a:r>
              <a:rPr lang="fa-IR" smtClean="0"/>
              <a:t>)</a:t>
            </a:r>
          </a:p>
          <a:p>
            <a:pPr lvl="1" algn="r" rtl="1" eaLnBrk="1" hangingPunct="1"/>
            <a:r>
              <a:rPr lang="fa-IR" smtClean="0"/>
              <a:t>سگمنت اضافی(</a:t>
            </a:r>
            <a:r>
              <a:rPr lang="en-US" smtClean="0"/>
              <a:t>ES</a:t>
            </a:r>
            <a:r>
              <a:rPr lang="fa-IR" smtClean="0"/>
              <a:t> )</a:t>
            </a:r>
          </a:p>
          <a:p>
            <a:pPr lvl="1" algn="r" rtl="1" eaLnBrk="1" hangingPunct="1"/>
            <a:r>
              <a:rPr lang="fa-IR" smtClean="0"/>
              <a:t>سگمنت کد(</a:t>
            </a:r>
            <a:r>
              <a:rPr lang="en-US" smtClean="0"/>
              <a:t>CS</a:t>
            </a:r>
            <a:r>
              <a:rPr lang="fa-IR" smtClean="0"/>
              <a:t> )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1196</Words>
  <Application>Microsoft Office PowerPoint</Application>
  <PresentationFormat>On-screen Show (4:3)</PresentationFormat>
  <Paragraphs>340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Apex</vt:lpstr>
      <vt:lpstr>ساختمان وزبان ماشين</vt:lpstr>
      <vt:lpstr>يادآوری</vt:lpstr>
      <vt:lpstr>ساختمان کامپيوتر</vt:lpstr>
      <vt:lpstr> هاCpu مقايسه تعدادی از </vt:lpstr>
      <vt:lpstr>تعريف چنداصطلاح</vt:lpstr>
      <vt:lpstr>8086ساختارپردازنده </vt:lpstr>
      <vt:lpstr>انواع ثبات ها</vt:lpstr>
      <vt:lpstr>ثبات های عمومی</vt:lpstr>
      <vt:lpstr>ثبات های سگمنت</vt:lpstr>
      <vt:lpstr>آشنايی با دستورات اسمبلی</vt:lpstr>
      <vt:lpstr>MOV</vt:lpstr>
      <vt:lpstr>Slide 12</vt:lpstr>
      <vt:lpstr>Slide 13</vt:lpstr>
      <vt:lpstr>ADDدستور </vt:lpstr>
      <vt:lpstr>انواع آدرسها</vt:lpstr>
      <vt:lpstr>آدرسهای فيزيکی</vt:lpstr>
      <vt:lpstr>آدرس تفاوت مکان  یا آدرس آفست</vt:lpstr>
      <vt:lpstr>آدرس منطقی</vt:lpstr>
      <vt:lpstr>قطعات برنامه</vt:lpstr>
      <vt:lpstr>قطعه کد</vt:lpstr>
      <vt:lpstr>قطعه داده</vt:lpstr>
      <vt:lpstr>قرارداد مبتنی برکوچکتری</vt:lpstr>
      <vt:lpstr>Slide 23</vt:lpstr>
      <vt:lpstr>STACK پشته چيست؟ </vt:lpstr>
      <vt:lpstr>عمل درج درپشته</vt:lpstr>
      <vt:lpstr>Slide 26</vt:lpstr>
      <vt:lpstr>بازیابی ازپشته</vt:lpstr>
      <vt:lpstr>Slide 28</vt:lpstr>
      <vt:lpstr>FLAGثبات پرچم 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ساختمان وزبان ماشين</dc:title>
  <dc:creator>morteza</dc:creator>
  <cp:lastModifiedBy>morteza</cp:lastModifiedBy>
  <cp:revision>3</cp:revision>
  <dcterms:created xsi:type="dcterms:W3CDTF">2020-03-20T20:39:12Z</dcterms:created>
  <dcterms:modified xsi:type="dcterms:W3CDTF">2020-03-20T22:17:28Z</dcterms:modified>
</cp:coreProperties>
</file>