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68" r:id="rId1"/>
  </p:sldMasterIdLst>
  <p:notesMasterIdLst>
    <p:notesMasterId r:id="rId58"/>
  </p:notesMasterIdLst>
  <p:sldIdLst>
    <p:sldId id="256" r:id="rId2"/>
    <p:sldId id="259" r:id="rId3"/>
    <p:sldId id="257" r:id="rId4"/>
    <p:sldId id="261" r:id="rId5"/>
    <p:sldId id="262" r:id="rId6"/>
    <p:sldId id="264" r:id="rId7"/>
    <p:sldId id="263" r:id="rId8"/>
    <p:sldId id="265" r:id="rId9"/>
    <p:sldId id="275" r:id="rId10"/>
    <p:sldId id="266" r:id="rId11"/>
    <p:sldId id="268" r:id="rId12"/>
    <p:sldId id="276" r:id="rId13"/>
    <p:sldId id="270" r:id="rId14"/>
    <p:sldId id="273" r:id="rId15"/>
    <p:sldId id="272" r:id="rId16"/>
    <p:sldId id="271" r:id="rId17"/>
    <p:sldId id="274" r:id="rId18"/>
    <p:sldId id="278" r:id="rId19"/>
    <p:sldId id="279" r:id="rId20"/>
    <p:sldId id="280" r:id="rId21"/>
    <p:sldId id="281" r:id="rId22"/>
    <p:sldId id="282" r:id="rId23"/>
    <p:sldId id="283" r:id="rId24"/>
    <p:sldId id="284" r:id="rId25"/>
    <p:sldId id="277" r:id="rId26"/>
    <p:sldId id="285" r:id="rId27"/>
    <p:sldId id="286" r:id="rId28"/>
    <p:sldId id="287" r:id="rId29"/>
    <p:sldId id="288" r:id="rId30"/>
    <p:sldId id="289" r:id="rId31"/>
    <p:sldId id="290" r:id="rId32"/>
    <p:sldId id="291" r:id="rId33"/>
    <p:sldId id="293" r:id="rId34"/>
    <p:sldId id="297" r:id="rId35"/>
    <p:sldId id="294" r:id="rId36"/>
    <p:sldId id="298" r:id="rId37"/>
    <p:sldId id="295" r:id="rId38"/>
    <p:sldId id="299" r:id="rId39"/>
    <p:sldId id="296" r:id="rId40"/>
    <p:sldId id="300" r:id="rId41"/>
    <p:sldId id="301" r:id="rId42"/>
    <p:sldId id="302" r:id="rId43"/>
    <p:sldId id="303" r:id="rId44"/>
    <p:sldId id="304" r:id="rId45"/>
    <p:sldId id="305" r:id="rId46"/>
    <p:sldId id="306" r:id="rId47"/>
    <p:sldId id="307" r:id="rId48"/>
    <p:sldId id="308" r:id="rId49"/>
    <p:sldId id="311" r:id="rId50"/>
    <p:sldId id="310" r:id="rId51"/>
    <p:sldId id="309" r:id="rId52"/>
    <p:sldId id="315" r:id="rId53"/>
    <p:sldId id="312" r:id="rId54"/>
    <p:sldId id="313" r:id="rId55"/>
    <p:sldId id="314" r:id="rId56"/>
    <p:sldId id="316"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5235"/>
    <a:srgbClr val="03D357"/>
    <a:srgbClr val="FFFF99"/>
    <a:srgbClr val="FFFF00"/>
    <a:srgbClr val="FF0066"/>
    <a:srgbClr val="73ED87"/>
    <a:srgbClr val="C6E6A2"/>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19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E2EAFF-CFB2-46B0-908A-9BD88F1D68D0}" type="datetimeFigureOut">
              <a:rPr lang="en-US" smtClean="0"/>
              <a:t>3/19/2020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E2BEC6-C0BD-41D6-BB68-2CE2FB705A27}" type="slidenum">
              <a:rPr lang="en-US" smtClean="0"/>
              <a:t>‹#›</a:t>
            </a:fld>
            <a:endParaRPr lang="en-US"/>
          </a:p>
        </p:txBody>
      </p:sp>
    </p:spTree>
    <p:extLst>
      <p:ext uri="{BB962C8B-B14F-4D97-AF65-F5344CB8AC3E}">
        <p14:creationId xmlns:p14="http://schemas.microsoft.com/office/powerpoint/2010/main" val="4288155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E2BEC6-C0BD-41D6-BB68-2CE2FB705A27}" type="slidenum">
              <a:rPr lang="en-US" smtClean="0"/>
              <a:t>56</a:t>
            </a:fld>
            <a:endParaRPr lang="en-US"/>
          </a:p>
        </p:txBody>
      </p:sp>
    </p:spTree>
    <p:extLst>
      <p:ext uri="{BB962C8B-B14F-4D97-AF65-F5344CB8AC3E}">
        <p14:creationId xmlns:p14="http://schemas.microsoft.com/office/powerpoint/2010/main" val="35511487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3"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2"/>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7"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4"/>
            <a:ext cx="9070848" cy="457201"/>
          </a:xfrm>
        </p:spPr>
        <p:txBody>
          <a:bodyPr>
            <a:normAutofit/>
          </a:bodyPr>
          <a:lstStyle>
            <a:lvl1pPr marL="0" indent="0" algn="ctr">
              <a:spcBef>
                <a:spcPts val="0"/>
              </a:spcBef>
              <a:buNone/>
              <a:defRPr sz="1600" spc="80" baseline="0">
                <a:solidFill>
                  <a:schemeClr val="tx1"/>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7"/>
            <a:ext cx="1554480" cy="527213"/>
          </a:xfrm>
        </p:spPr>
        <p:txBody>
          <a:bodyPr/>
          <a:lstStyle>
            <a:lvl1pPr algn="ctr">
              <a:defRPr sz="1300" spc="0" baseline="0">
                <a:solidFill>
                  <a:schemeClr val="tx1"/>
                </a:solidFill>
                <a:latin typeface="+mn-lt"/>
              </a:defRPr>
            </a:lvl1pPr>
          </a:lstStyle>
          <a:p>
            <a:fld id="{D86DC83A-85A3-4520-8278-578AB157BF68}" type="datetime1">
              <a:rPr lang="en-US" smtClean="0"/>
              <a:t>3/19/2020</a:t>
            </a:fld>
            <a:endParaRPr lang="en-US" dirty="0"/>
          </a:p>
        </p:txBody>
      </p:sp>
      <p:sp>
        <p:nvSpPr>
          <p:cNvPr id="21" name="Footer Placeholder 20"/>
          <p:cNvSpPr>
            <a:spLocks noGrp="1"/>
          </p:cNvSpPr>
          <p:nvPr>
            <p:ph type="ftr" sz="quarter" idx="11"/>
          </p:nvPr>
        </p:nvSpPr>
        <p:spPr>
          <a:xfrm>
            <a:off x="1453897"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21"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5DC2BF-A1EB-43CD-8C1F-12767D308095}"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D18461-AB02-4E73-BF88-D9F7A9D59277}" type="datetime1">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A8863B-17E5-468C-B264-F5A77F9BE1B2}" type="datetime1">
              <a:rPr lang="en-US" smtClean="0"/>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3"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2"/>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08F63C49-DA1C-466D-A412-0A2F3494036D}" type="datetime1">
              <a:rPr lang="en-US" smtClean="0"/>
              <a:t>3/19/2020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9DB260-1F94-498A-8150-727B3CA6AD93}" type="datetime1">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189" indent="0">
              <a:buNone/>
              <a:defRPr sz="19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189" indent="0">
              <a:buNone/>
              <a:defRPr sz="19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72C2E3-DA01-45BD-A2E1-745A1EA5E43A}" type="datetime1">
              <a:rPr lang="en-US" smtClean="0"/>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646696B-EE29-4865-B2A3-6FB8735EC860}" type="datetime1">
              <a:rPr lang="en-US" smtClean="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C95D3-1E07-4088-8303-992C96BD9771}" type="datetime1">
              <a:rPr lang="en-US" smtClean="0"/>
              <a:t>3/19/2020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7"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1" y="607392"/>
            <a:ext cx="2430780" cy="1645920"/>
          </a:xfrm>
        </p:spPr>
        <p:txBody>
          <a:bodyPr anchor="b">
            <a:normAutofit/>
          </a:bodyPr>
          <a:lstStyle>
            <a:lvl1pPr algn="l" defTabSz="914377"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1" y="2286000"/>
            <a:ext cx="2430780" cy="3505200"/>
          </a:xfrm>
        </p:spPr>
        <p:txBody>
          <a:bodyPr>
            <a:normAutofit/>
          </a:bodyPr>
          <a:lstStyle>
            <a:lvl1pPr marL="0" indent="0">
              <a:lnSpc>
                <a:spcPct val="110000"/>
              </a:lnSpc>
              <a:spcBef>
                <a:spcPts val="800"/>
              </a:spcBef>
              <a:buNone/>
              <a:defRPr sz="14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53C672C-2543-4361-A834-8507995376B4}" type="datetime1">
              <a:rPr lang="en-US" smtClean="0"/>
              <a:t>3/19/2020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7"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7"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E4D47F14-2F78-4BAB-BFDE-7A22064F185B}" type="datetime1">
              <a:rPr lang="en-US" smtClean="0"/>
              <a:t>3/19/2020</a:t>
            </a:fld>
            <a:endParaRPr lang="en-US" dirty="0"/>
          </a:p>
        </p:txBody>
      </p:sp>
      <p:sp>
        <p:nvSpPr>
          <p:cNvPr id="6" name="Footer Placeholder 5"/>
          <p:cNvSpPr>
            <a:spLocks noGrp="1"/>
          </p:cNvSpPr>
          <p:nvPr>
            <p:ph type="ftr" sz="quarter" idx="11"/>
          </p:nvPr>
        </p:nvSpPr>
        <p:spPr/>
        <p:txBody>
          <a:bodyPr/>
          <a:lstStyle>
            <a:lvl1pPr marL="0" algn="r" defTabSz="914377"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7"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A7497E3-5DF6-4E14-89D9-58D2C13D233F}" type="datetime1">
              <a:rPr lang="en-US" smtClean="0"/>
              <a:t>3/19/2020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defTabSz="914377"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75" indent="-182875" algn="l" defTabSz="914377"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189"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02"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15"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28"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599960"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899953"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199945"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499938"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slide" Target="slide19.xml"/><Relationship Id="rId7" Type="http://schemas.openxmlformats.org/officeDocument/2006/relationships/slide" Target="slide25.xml"/><Relationship Id="rId2" Type="http://schemas.openxmlformats.org/officeDocument/2006/relationships/slide" Target="slide18.xml"/><Relationship Id="rId1" Type="http://schemas.openxmlformats.org/officeDocument/2006/relationships/slideLayout" Target="../slideLayouts/slideLayout2.xml"/><Relationship Id="rId6" Type="http://schemas.openxmlformats.org/officeDocument/2006/relationships/slide" Target="slide22.xml"/><Relationship Id="rId5" Type="http://schemas.openxmlformats.org/officeDocument/2006/relationships/slide" Target="slide21.xml"/><Relationship Id="rId4" Type="http://schemas.openxmlformats.org/officeDocument/2006/relationships/slide" Target="slide20.xml"/><Relationship Id="rId9" Type="http://schemas.openxmlformats.org/officeDocument/2006/relationships/slide" Target="slide2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slide" Target="slide31.xml"/><Relationship Id="rId3" Type="http://schemas.openxmlformats.org/officeDocument/2006/relationships/slide" Target="slide27.xml"/><Relationship Id="rId7" Type="http://schemas.openxmlformats.org/officeDocument/2006/relationships/slide" Target="slide30.xml"/><Relationship Id="rId2" Type="http://schemas.openxmlformats.org/officeDocument/2006/relationships/slide" Target="slide26.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4.xml"/></Relationships>
</file>

<file path=ppt/slides/_rels/slide26.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1"/>
            <a:r>
              <a:rPr lang="fa-IR" dirty="0" smtClean="0">
                <a:latin typeface="IranNastaliq" panose="02000503000000020003" pitchFamily="2" charset="0"/>
                <a:cs typeface="IranNastaliq" panose="02000503000000020003" pitchFamily="2" charset="0"/>
              </a:rPr>
              <a:t>بِسم اللّه الرَّحمن الرَّحیم</a:t>
            </a:r>
            <a:endParaRPr lang="en-US" dirty="0">
              <a:latin typeface="IranNastaliq" panose="02000503000000020003" pitchFamily="2" charset="0"/>
              <a:cs typeface="IranNastaliq" panose="02000503000000020003" pitchFamily="2" charset="0"/>
            </a:endParaRPr>
          </a:p>
        </p:txBody>
      </p:sp>
      <p:sp>
        <p:nvSpPr>
          <p:cNvPr id="3" name="Subtitle 2"/>
          <p:cNvSpPr>
            <a:spLocks noGrp="1"/>
          </p:cNvSpPr>
          <p:nvPr>
            <p:ph type="subTitle" idx="1"/>
          </p:nvPr>
        </p:nvSpPr>
        <p:spPr>
          <a:xfrm>
            <a:off x="1559447" y="4041983"/>
            <a:ext cx="9070848" cy="1280160"/>
          </a:xfrm>
        </p:spPr>
        <p:txBody>
          <a:bodyPr>
            <a:noAutofit/>
          </a:bodyPr>
          <a:lstStyle/>
          <a:p>
            <a:pPr marL="365751" rtl="1">
              <a:lnSpc>
                <a:spcPct val="150000"/>
              </a:lnSpc>
              <a:spcBef>
                <a:spcPts val="1800"/>
              </a:spcBef>
              <a:spcAft>
                <a:spcPts val="1200"/>
              </a:spcAft>
            </a:pPr>
            <a:endParaRPr lang="fa-IR" sz="2800" cap="all" spc="-100" dirty="0">
              <a:solidFill>
                <a:schemeClr val="accent5">
                  <a:lumMod val="75000"/>
                </a:schemeClr>
              </a:solidFill>
              <a:latin typeface="IranNastaliq" panose="02000503000000020003" pitchFamily="2" charset="0"/>
              <a:cs typeface="IranNastaliq" panose="02000503000000020003" pitchFamily="2" charset="0"/>
            </a:endParaRPr>
          </a:p>
          <a:p>
            <a:pPr marL="365751" rtl="1"/>
            <a:r>
              <a:rPr lang="fa-IR" sz="2800" cap="all" spc="-100" dirty="0">
                <a:solidFill>
                  <a:schemeClr val="accent5">
                    <a:lumMod val="75000"/>
                  </a:schemeClr>
                </a:solidFill>
                <a:latin typeface="IranNastaliq" panose="02000503000000020003" pitchFamily="2" charset="0"/>
                <a:cs typeface="IranNastaliq" panose="02000503000000020003" pitchFamily="2" charset="0"/>
              </a:rPr>
              <a:t>سُبحانَ اللّه الذی بیده ملکوت کُلِّ شیء وَ اِلَیهِ تُرجَعون</a:t>
            </a:r>
            <a:endParaRPr lang="en-US" sz="2800" cap="all" spc="-100" dirty="0">
              <a:solidFill>
                <a:schemeClr val="accent5">
                  <a:lumMod val="75000"/>
                </a:schemeClr>
              </a:solidFill>
              <a:latin typeface="IranNastaliq" panose="02000503000000020003" pitchFamily="2" charset="0"/>
              <a:cs typeface="IranNastaliq" panose="02000503000000020003" pitchFamily="2" charset="0"/>
            </a:endParaRPr>
          </a:p>
        </p:txBody>
      </p:sp>
    </p:spTree>
    <p:extLst>
      <p:ext uri="{BB962C8B-B14F-4D97-AF65-F5344CB8AC3E}">
        <p14:creationId xmlns:p14="http://schemas.microsoft.com/office/powerpoint/2010/main" val="3539294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شبیه سازی سیستم ها</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r" rtl="1">
              <a:buFont typeface="Wingdings" panose="05000000000000000000" pitchFamily="2" charset="2"/>
              <a:buChar char="q"/>
            </a:pPr>
            <a:r>
              <a:rPr lang="fa-IR" sz="2400" dirty="0" smtClean="0">
                <a:cs typeface="B Koodak" panose="00000700000000000000" pitchFamily="2" charset="-78"/>
              </a:rPr>
              <a:t>شبیه سازی فرایندی از مدل سازی و اجرای مدل است.</a:t>
            </a:r>
          </a:p>
          <a:p>
            <a:pPr lvl="1" algn="r" rtl="1">
              <a:buFont typeface="Wingdings" panose="05000000000000000000" pitchFamily="2" charset="2"/>
              <a:buChar char="§"/>
            </a:pPr>
            <a:r>
              <a:rPr lang="fa-IR" sz="2400" dirty="0">
                <a:cs typeface="B Koodak" panose="00000700000000000000" pitchFamily="2" charset="-78"/>
              </a:rPr>
              <a:t> </a:t>
            </a:r>
            <a:r>
              <a:rPr lang="fa-IR" sz="2300" dirty="0" smtClean="0">
                <a:cs typeface="B Koodak" panose="00000700000000000000" pitchFamily="2" charset="-78"/>
              </a:rPr>
              <a:t>با استفاده از مدل مناسب رفتار سیستم را مدل سازی میکنیم</a:t>
            </a:r>
          </a:p>
          <a:p>
            <a:pPr lvl="2" algn="r" rtl="1">
              <a:buFont typeface="Wingdings" panose="05000000000000000000" pitchFamily="2" charset="2"/>
              <a:buChar char="§"/>
            </a:pPr>
            <a:r>
              <a:rPr lang="fa-IR" sz="2200" dirty="0">
                <a:cs typeface="B Koodak" panose="00000700000000000000" pitchFamily="2" charset="-78"/>
              </a:rPr>
              <a:t> </a:t>
            </a:r>
            <a:r>
              <a:rPr lang="fa-IR" sz="2200" dirty="0" smtClean="0">
                <a:cs typeface="B Koodak" panose="00000700000000000000" pitchFamily="2" charset="-78"/>
              </a:rPr>
              <a:t>اگر مدل دارای قدرت دریافت داده ها و اجرای آن باشد، یک مدل اجرایی است که با ارایۀ نتایج دو پروسۀ مدلسازی و اجرای آن را امکان پذیر میکند.</a:t>
            </a:r>
          </a:p>
          <a:p>
            <a:pPr lvl="2" algn="r" rtl="1">
              <a:buFont typeface="Wingdings" panose="05000000000000000000" pitchFamily="2" charset="2"/>
              <a:buChar char="§"/>
            </a:pPr>
            <a:r>
              <a:rPr lang="fa-IR" sz="2200" dirty="0">
                <a:cs typeface="B Koodak" panose="00000700000000000000" pitchFamily="2" charset="-78"/>
              </a:rPr>
              <a:t> </a:t>
            </a:r>
            <a:r>
              <a:rPr lang="fa-IR" sz="2200" dirty="0" smtClean="0">
                <a:cs typeface="B Koodak" panose="00000700000000000000" pitchFamily="2" charset="-78"/>
              </a:rPr>
              <a:t>اگر مدل اجرایی نباشد، تبدیل به یک برنامۀ شبیه سازی می شود و برنامۀ تولیدیِ مدلِ سیستم مرجع روی کامپیوتر اجرا میشود.</a:t>
            </a:r>
          </a:p>
          <a:p>
            <a:pPr lvl="3" algn="r" rtl="1">
              <a:buFont typeface="Wingdings" panose="05000000000000000000" pitchFamily="2" charset="2"/>
              <a:buChar char="§"/>
            </a:pPr>
            <a:r>
              <a:rPr lang="fa-IR" sz="2200" dirty="0">
                <a:cs typeface="B Koodak" panose="00000700000000000000" pitchFamily="2" charset="-78"/>
              </a:rPr>
              <a:t> </a:t>
            </a:r>
            <a:r>
              <a:rPr lang="fa-IR" sz="2000" dirty="0" smtClean="0">
                <a:cs typeface="B Koodak" panose="00000700000000000000" pitchFamily="2" charset="-78"/>
              </a:rPr>
              <a:t>برنامه های شبیه سازی           ساده سازی شبیه سازی و برنامه نویسی مدل سیستم </a:t>
            </a:r>
            <a:r>
              <a:rPr lang="fa-IR" sz="1900" dirty="0" smtClean="0">
                <a:cs typeface="B Koodak" panose="00000700000000000000" pitchFamily="2" charset="-78"/>
              </a:rPr>
              <a:t>(به کمک مدل گرافیکی)</a:t>
            </a:r>
          </a:p>
          <a:p>
            <a:pPr algn="r" rtl="1">
              <a:buFont typeface="Wingdings" panose="05000000000000000000" pitchFamily="2" charset="2"/>
              <a:buChar char="q"/>
            </a:pPr>
            <a:r>
              <a:rPr lang="fa-IR" sz="2300" dirty="0">
                <a:cs typeface="B Koodak" panose="00000700000000000000" pitchFamily="2" charset="-78"/>
              </a:rPr>
              <a:t> </a:t>
            </a:r>
            <a:r>
              <a:rPr lang="fa-IR" sz="2400" dirty="0" smtClean="0">
                <a:cs typeface="B Koodak" panose="00000700000000000000" pitchFamily="2" charset="-78"/>
              </a:rPr>
              <a:t>انواع مدل:</a:t>
            </a:r>
          </a:p>
          <a:p>
            <a:pPr marL="274314" lvl="1" indent="0" algn="r" rtl="1">
              <a:buNone/>
            </a:pPr>
            <a:r>
              <a:rPr lang="fa-IR" sz="2200" dirty="0" smtClean="0">
                <a:solidFill>
                  <a:srgbClr val="0070C0"/>
                </a:solidFill>
                <a:cs typeface="B Koodak" panose="00000700000000000000" pitchFamily="2" charset="-78"/>
              </a:rPr>
              <a:t>1- مدل اجرایی: </a:t>
            </a:r>
            <a:r>
              <a:rPr lang="fa-IR" sz="2000" dirty="0" smtClean="0">
                <a:cs typeface="B Koodak" panose="00000700000000000000" pitchFamily="2" charset="-78"/>
              </a:rPr>
              <a:t>این نوع مدل قدرت دریافت داده ها، اجرا و چرخش عملیات و ارائۀ خروجی های لازم را دارد؛ در نتیجه به برنامه کامپیوتری نیاز ندارد.</a:t>
            </a:r>
          </a:p>
          <a:p>
            <a:pPr marL="274314" lvl="1" indent="0" algn="r" rtl="1">
              <a:buNone/>
            </a:pPr>
            <a:r>
              <a:rPr lang="fa-IR" sz="2200" dirty="0" smtClean="0">
                <a:solidFill>
                  <a:srgbClr val="0070C0"/>
                </a:solidFill>
                <a:cs typeface="B Koodak" panose="00000700000000000000" pitchFamily="2" charset="-78"/>
              </a:rPr>
              <a:t>2- مدل غیراجرایی: </a:t>
            </a:r>
            <a:r>
              <a:rPr lang="fa-IR" sz="2000" dirty="0" smtClean="0">
                <a:cs typeface="B Koodak" panose="00000700000000000000" pitchFamily="2" charset="-78"/>
              </a:rPr>
              <a:t>این </a:t>
            </a:r>
            <a:r>
              <a:rPr lang="fa-IR" sz="2000" dirty="0">
                <a:cs typeface="B Koodak" panose="00000700000000000000" pitchFamily="2" charset="-78"/>
              </a:rPr>
              <a:t>نوع مدل قدرت دریافت داده ها، اجرا و چرخش عملیات و ارائۀ خروجی های لازم را </a:t>
            </a:r>
            <a:r>
              <a:rPr lang="fa-IR" sz="2000" dirty="0" smtClean="0">
                <a:cs typeface="B Koodak" panose="00000700000000000000" pitchFamily="2" charset="-78"/>
              </a:rPr>
              <a:t>ندارد</a:t>
            </a:r>
            <a:r>
              <a:rPr lang="fa-IR" sz="2000" dirty="0">
                <a:cs typeface="B Koodak" panose="00000700000000000000" pitchFamily="2" charset="-78"/>
              </a:rPr>
              <a:t>؛ در نتیجه به برنامه کامپیوتری نیاز </a:t>
            </a:r>
            <a:r>
              <a:rPr lang="fa-IR" sz="2000" dirty="0" smtClean="0">
                <a:cs typeface="B Koodak" panose="00000700000000000000" pitchFamily="2" charset="-78"/>
              </a:rPr>
              <a:t>دارد. یعنی لازم است به زبان شبیه سازی تبدیل و با کامپایلر مربوطه بر روی کامپیوتر اجرا گردد.</a:t>
            </a:r>
            <a:endParaRPr lang="fa-IR" sz="2000" dirty="0">
              <a:cs typeface="B Koodak" panose="00000700000000000000" pitchFamily="2" charset="-78"/>
            </a:endParaRPr>
          </a:p>
          <a:p>
            <a:pPr marL="274314" lvl="1" indent="0" algn="r" rtl="1">
              <a:buNone/>
            </a:pPr>
            <a:endParaRPr lang="fa-IR" sz="2100" dirty="0" smtClean="0">
              <a:cs typeface="B Koodak" panose="00000700000000000000" pitchFamily="2" charset="-78"/>
            </a:endParaRPr>
          </a:p>
          <a:p>
            <a:pPr marL="1717078" lvl="6" indent="0" algn="r" rtl="1">
              <a:buNone/>
            </a:pPr>
            <a:endParaRPr lang="fa-IR" sz="2000" dirty="0">
              <a:cs typeface="B Koodak" panose="00000700000000000000" pitchFamily="2" charset="-78"/>
            </a:endParaRPr>
          </a:p>
          <a:p>
            <a:pPr marL="0" indent="0" algn="r" rtl="1">
              <a:buNone/>
            </a:pPr>
            <a:endParaRPr lang="en-US" sz="3000" dirty="0">
              <a:cs typeface="B Koodak" panose="00000700000000000000" pitchFamily="2" charset="-78"/>
            </a:endParaRPr>
          </a:p>
        </p:txBody>
      </p:sp>
      <p:cxnSp>
        <p:nvCxnSpPr>
          <p:cNvPr id="6" name="Straight Arrow Connector 5"/>
          <p:cNvCxnSpPr/>
          <p:nvPr/>
        </p:nvCxnSpPr>
        <p:spPr>
          <a:xfrm flipH="1">
            <a:off x="7581900" y="3949700"/>
            <a:ext cx="342900" cy="0"/>
          </a:xfrm>
          <a:prstGeom prst="straightConnector1">
            <a:avLst/>
          </a:prstGeom>
          <a:ln w="57150">
            <a:tailEnd type="triangle"/>
          </a:ln>
        </p:spPr>
        <p:style>
          <a:lnRef idx="3">
            <a:schemeClr val="accent1"/>
          </a:lnRef>
          <a:fillRef idx="0">
            <a:schemeClr val="accent1"/>
          </a:fillRef>
          <a:effectRef idx="2">
            <a:schemeClr val="accent1"/>
          </a:effectRef>
          <a:fontRef idx="minor">
            <a:schemeClr val="tx1"/>
          </a:fontRef>
        </p:style>
      </p:cxnSp>
      <p:sp>
        <p:nvSpPr>
          <p:cNvPr id="4" name="Slide Number Placeholder 3"/>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2006711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شبیه سازی سیستم ها (ادامه)</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lnSpcReduction="10000"/>
          </a:bodyPr>
          <a:lstStyle/>
          <a:p>
            <a:pPr marL="457200" indent="-457200" algn="r" rtl="1">
              <a:buFont typeface="Wingdings" panose="05000000000000000000" pitchFamily="2" charset="2"/>
              <a:buChar char="q"/>
            </a:pPr>
            <a:r>
              <a:rPr lang="fa-IR" sz="2400" dirty="0" smtClean="0">
                <a:cs typeface="B Koodak" panose="00000700000000000000" pitchFamily="2" charset="-78"/>
              </a:rPr>
              <a:t>روند شبیه سازی</a:t>
            </a:r>
          </a:p>
          <a:p>
            <a:pPr marL="457200" indent="-457200" algn="r" rtl="1">
              <a:buFont typeface="Wingdings" panose="05000000000000000000" pitchFamily="2" charset="2"/>
              <a:buChar char="q"/>
            </a:pPr>
            <a:endParaRPr lang="fa-IR" sz="2400" dirty="0">
              <a:cs typeface="B Koodak" panose="00000700000000000000" pitchFamily="2" charset="-78"/>
            </a:endParaRPr>
          </a:p>
          <a:p>
            <a:pPr marL="457200" indent="-457200" algn="r" rtl="1">
              <a:buFont typeface="Wingdings" panose="05000000000000000000" pitchFamily="2" charset="2"/>
              <a:buChar char="q"/>
            </a:pPr>
            <a:endParaRPr lang="fa-IR" sz="2400" dirty="0" smtClean="0">
              <a:cs typeface="B Koodak" panose="00000700000000000000" pitchFamily="2" charset="-78"/>
            </a:endParaRPr>
          </a:p>
          <a:p>
            <a:pPr marL="457200" indent="-457200" algn="r" rtl="1">
              <a:buFont typeface="Wingdings" panose="05000000000000000000" pitchFamily="2" charset="2"/>
              <a:buChar char="q"/>
            </a:pPr>
            <a:endParaRPr lang="fa-IR" sz="2400" dirty="0">
              <a:cs typeface="B Koodak" panose="00000700000000000000" pitchFamily="2" charset="-78"/>
            </a:endParaRPr>
          </a:p>
          <a:p>
            <a:pPr marL="457200" indent="-457200" algn="r" rtl="1">
              <a:buFont typeface="Wingdings" panose="05000000000000000000" pitchFamily="2" charset="2"/>
              <a:buChar char="q"/>
            </a:pPr>
            <a:endParaRPr lang="fa-IR" sz="2400" dirty="0" smtClean="0">
              <a:cs typeface="B Koodak" panose="00000700000000000000" pitchFamily="2" charset="-78"/>
            </a:endParaRPr>
          </a:p>
          <a:p>
            <a:pPr marL="457200" indent="-457200" algn="r" rtl="1">
              <a:buFont typeface="Wingdings" panose="05000000000000000000" pitchFamily="2" charset="2"/>
              <a:buChar char="q"/>
            </a:pPr>
            <a:endParaRPr lang="fa-IR" sz="2400" dirty="0">
              <a:cs typeface="B Koodak" panose="00000700000000000000" pitchFamily="2" charset="-78"/>
            </a:endParaRPr>
          </a:p>
          <a:p>
            <a:pPr marL="457200" indent="-457200" algn="r" rtl="1">
              <a:buFont typeface="Wingdings" panose="05000000000000000000" pitchFamily="2" charset="2"/>
              <a:buChar char="q"/>
            </a:pPr>
            <a:endParaRPr lang="fa-IR" sz="2400" dirty="0" smtClean="0">
              <a:cs typeface="B Koodak" panose="00000700000000000000" pitchFamily="2" charset="-78"/>
            </a:endParaRPr>
          </a:p>
          <a:p>
            <a:pPr marL="457200" indent="-457200" algn="r" rtl="1">
              <a:buFont typeface="Wingdings" panose="05000000000000000000" pitchFamily="2" charset="2"/>
              <a:buChar char="q"/>
            </a:pPr>
            <a:endParaRPr lang="fa-IR" sz="2400" dirty="0">
              <a:cs typeface="B Koodak" panose="00000700000000000000" pitchFamily="2" charset="-78"/>
            </a:endParaRPr>
          </a:p>
          <a:p>
            <a:pPr marL="457200" indent="-457200" algn="r" rtl="1">
              <a:buFont typeface="Wingdings" panose="05000000000000000000" pitchFamily="2" charset="2"/>
              <a:buChar char="q"/>
            </a:pPr>
            <a:endParaRPr lang="fa-IR" sz="2400" dirty="0" smtClean="0">
              <a:cs typeface="B Koodak" panose="00000700000000000000" pitchFamily="2" charset="-78"/>
            </a:endParaRPr>
          </a:p>
          <a:p>
            <a:pPr marL="0" indent="0" algn="r" rtl="1">
              <a:buNone/>
            </a:pPr>
            <a:r>
              <a:rPr lang="fa-IR" sz="2400" dirty="0" smtClean="0">
                <a:cs typeface="B Koodak" panose="00000700000000000000" pitchFamily="2" charset="-78"/>
              </a:rPr>
              <a:t> </a:t>
            </a:r>
          </a:p>
          <a:p>
            <a:pPr algn="r" rtl="1">
              <a:buFont typeface="Wingdings" panose="05000000000000000000" pitchFamily="2" charset="2"/>
              <a:buChar char="q"/>
            </a:pPr>
            <a:r>
              <a:rPr lang="fa-IR" sz="2400" dirty="0" smtClean="0">
                <a:cs typeface="B Koodak" panose="00000700000000000000" pitchFamily="2" charset="-78"/>
              </a:rPr>
              <a:t>انواع نرم افزارهای شبیه سازی         حقیقت مجازی</a:t>
            </a:r>
          </a:p>
          <a:p>
            <a:pPr marL="0" indent="0" algn="r" rtl="1">
              <a:buNone/>
            </a:pPr>
            <a:endParaRPr lang="fa-IR" sz="2400" dirty="0" smtClean="0">
              <a:cs typeface="B Koodak" panose="00000700000000000000" pitchFamily="2" charset="-78"/>
            </a:endParaRPr>
          </a:p>
          <a:p>
            <a:pPr marL="274314" lvl="1" indent="0" algn="r" rtl="1">
              <a:buNone/>
            </a:pPr>
            <a:endParaRPr lang="fa-IR" sz="2100" dirty="0" smtClean="0">
              <a:cs typeface="B Koodak" panose="00000700000000000000" pitchFamily="2" charset="-78"/>
            </a:endParaRPr>
          </a:p>
          <a:p>
            <a:pPr marL="1717078" lvl="6" indent="0" algn="r" rtl="1">
              <a:buNone/>
            </a:pPr>
            <a:endParaRPr lang="fa-IR" sz="2000" dirty="0">
              <a:cs typeface="B Koodak" panose="00000700000000000000" pitchFamily="2" charset="-78"/>
            </a:endParaRPr>
          </a:p>
          <a:p>
            <a:pPr marL="0" indent="0" algn="r" rtl="1">
              <a:buNone/>
            </a:pPr>
            <a:endParaRPr lang="en-US" sz="3000" dirty="0">
              <a:cs typeface="B Koodak" panose="00000700000000000000" pitchFamily="2" charset="-78"/>
            </a:endParaRPr>
          </a:p>
        </p:txBody>
      </p:sp>
      <p:grpSp>
        <p:nvGrpSpPr>
          <p:cNvPr id="32" name="Group 31"/>
          <p:cNvGrpSpPr/>
          <p:nvPr/>
        </p:nvGrpSpPr>
        <p:grpSpPr>
          <a:xfrm>
            <a:off x="1600200" y="2057400"/>
            <a:ext cx="1524000" cy="1206500"/>
            <a:chOff x="1600200" y="2057400"/>
            <a:chExt cx="1524000" cy="1206500"/>
          </a:xfrm>
        </p:grpSpPr>
        <p:sp>
          <p:nvSpPr>
            <p:cNvPr id="8" name="Rectangle 7"/>
            <p:cNvSpPr/>
            <p:nvPr/>
          </p:nvSpPr>
          <p:spPr>
            <a:xfrm>
              <a:off x="1600200" y="2057400"/>
              <a:ext cx="1524000" cy="1206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solidFill>
                    <a:schemeClr val="tx1"/>
                  </a:solidFill>
                  <a:cs typeface="B Koodak" panose="00000700000000000000" pitchFamily="2" charset="-78"/>
                </a:rPr>
                <a:t>سیستم</a:t>
              </a:r>
            </a:p>
            <a:p>
              <a:pPr algn="ctr"/>
              <a:endParaRPr lang="fa-IR" sz="2400" dirty="0">
                <a:solidFill>
                  <a:schemeClr val="tx1"/>
                </a:solidFill>
                <a:cs typeface="B Koodak" panose="00000700000000000000" pitchFamily="2" charset="-78"/>
              </a:endParaRPr>
            </a:p>
            <a:p>
              <a:pPr algn="ctr"/>
              <a:r>
                <a:rPr lang="fa-IR" sz="2400" dirty="0">
                  <a:solidFill>
                    <a:schemeClr val="tx1"/>
                  </a:solidFill>
                  <a:cs typeface="B Koodak" panose="00000700000000000000" pitchFamily="2" charset="-78"/>
                </a:rPr>
                <a:t>شناخت</a:t>
              </a:r>
              <a:endParaRPr lang="en-US" sz="2400" dirty="0">
                <a:solidFill>
                  <a:schemeClr val="tx1"/>
                </a:solidFill>
                <a:cs typeface="B Koodak" panose="00000700000000000000" pitchFamily="2" charset="-78"/>
              </a:endParaRPr>
            </a:p>
          </p:txBody>
        </p:sp>
        <p:cxnSp>
          <p:nvCxnSpPr>
            <p:cNvPr id="10" name="Straight Connector 9"/>
            <p:cNvCxnSpPr>
              <a:stCxn id="8" idx="1"/>
              <a:endCxn id="8" idx="3"/>
            </p:cNvCxnSpPr>
            <p:nvPr/>
          </p:nvCxnSpPr>
          <p:spPr>
            <a:xfrm>
              <a:off x="1600200" y="2660650"/>
              <a:ext cx="1524000" cy="0"/>
            </a:xfrm>
            <a:prstGeom prst="line">
              <a:avLst/>
            </a:prstGeom>
            <a:ln w="38100">
              <a:solidFill>
                <a:srgbClr val="FFFF00"/>
              </a:solidFill>
            </a:ln>
          </p:spPr>
          <p:style>
            <a:lnRef idx="3">
              <a:schemeClr val="accent6"/>
            </a:lnRef>
            <a:fillRef idx="0">
              <a:schemeClr val="accent6"/>
            </a:fillRef>
            <a:effectRef idx="2">
              <a:schemeClr val="accent6"/>
            </a:effectRef>
            <a:fontRef idx="minor">
              <a:schemeClr val="tx1"/>
            </a:fontRef>
          </p:style>
        </p:cxnSp>
      </p:grpSp>
      <p:grpSp>
        <p:nvGrpSpPr>
          <p:cNvPr id="33" name="Group 32"/>
          <p:cNvGrpSpPr/>
          <p:nvPr/>
        </p:nvGrpSpPr>
        <p:grpSpPr>
          <a:xfrm>
            <a:off x="5600700" y="2057400"/>
            <a:ext cx="2641600" cy="1206500"/>
            <a:chOff x="5600700" y="2057400"/>
            <a:chExt cx="2641600" cy="1206500"/>
          </a:xfrm>
        </p:grpSpPr>
        <p:sp>
          <p:nvSpPr>
            <p:cNvPr id="12" name="Rectangle 11"/>
            <p:cNvSpPr/>
            <p:nvPr/>
          </p:nvSpPr>
          <p:spPr>
            <a:xfrm>
              <a:off x="5600700" y="2057400"/>
              <a:ext cx="2641600" cy="1206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solidFill>
                    <a:schemeClr val="tx1"/>
                  </a:solidFill>
                  <a:cs typeface="B Koodak" panose="00000700000000000000" pitchFamily="2" charset="-78"/>
                </a:rPr>
                <a:t>مدل سیستم انتخابی</a:t>
              </a:r>
            </a:p>
            <a:p>
              <a:pPr algn="ctr"/>
              <a:endParaRPr lang="fa-IR" sz="2400" dirty="0">
                <a:solidFill>
                  <a:schemeClr val="tx1"/>
                </a:solidFill>
                <a:cs typeface="B Koodak" panose="00000700000000000000" pitchFamily="2" charset="-78"/>
              </a:endParaRPr>
            </a:p>
            <a:p>
              <a:pPr algn="ctr"/>
              <a:r>
                <a:rPr lang="fa-IR" sz="2400" dirty="0" smtClean="0">
                  <a:solidFill>
                    <a:schemeClr val="tx1"/>
                  </a:solidFill>
                  <a:cs typeface="B Koodak" panose="00000700000000000000" pitchFamily="2" charset="-78"/>
                </a:rPr>
                <a:t>اجرای مدل سیستم</a:t>
              </a:r>
              <a:endParaRPr lang="en-US" sz="2400" dirty="0">
                <a:solidFill>
                  <a:schemeClr val="tx1"/>
                </a:solidFill>
                <a:cs typeface="B Koodak" panose="00000700000000000000" pitchFamily="2" charset="-78"/>
              </a:endParaRPr>
            </a:p>
          </p:txBody>
        </p:sp>
        <p:cxnSp>
          <p:nvCxnSpPr>
            <p:cNvPr id="14" name="Straight Connector 13"/>
            <p:cNvCxnSpPr>
              <a:stCxn id="12" idx="1"/>
              <a:endCxn id="12" idx="3"/>
            </p:cNvCxnSpPr>
            <p:nvPr/>
          </p:nvCxnSpPr>
          <p:spPr>
            <a:xfrm>
              <a:off x="5600700" y="2660650"/>
              <a:ext cx="2641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grpSp>
      <p:grpSp>
        <p:nvGrpSpPr>
          <p:cNvPr id="35" name="Group 34"/>
          <p:cNvGrpSpPr/>
          <p:nvPr/>
        </p:nvGrpSpPr>
        <p:grpSpPr>
          <a:xfrm>
            <a:off x="3454400" y="4483100"/>
            <a:ext cx="2641600" cy="1206500"/>
            <a:chOff x="3454400" y="4483100"/>
            <a:chExt cx="2641600" cy="1206500"/>
          </a:xfrm>
        </p:grpSpPr>
        <p:sp>
          <p:nvSpPr>
            <p:cNvPr id="19" name="Rectangle 18"/>
            <p:cNvSpPr/>
            <p:nvPr/>
          </p:nvSpPr>
          <p:spPr>
            <a:xfrm>
              <a:off x="3454400" y="4483100"/>
              <a:ext cx="2641600" cy="1206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solidFill>
                    <a:schemeClr val="tx1"/>
                  </a:solidFill>
                  <a:cs typeface="B Koodak" panose="00000700000000000000" pitchFamily="2" charset="-78"/>
                </a:rPr>
                <a:t>خواص سیستم</a:t>
              </a:r>
            </a:p>
            <a:p>
              <a:pPr algn="ctr"/>
              <a:endParaRPr lang="fa-IR" sz="2400" dirty="0">
                <a:solidFill>
                  <a:schemeClr val="tx1"/>
                </a:solidFill>
                <a:cs typeface="B Koodak" panose="00000700000000000000" pitchFamily="2" charset="-78"/>
              </a:endParaRPr>
            </a:p>
            <a:p>
              <a:pPr algn="ctr"/>
              <a:r>
                <a:rPr lang="fa-IR" sz="2400" dirty="0" smtClean="0">
                  <a:solidFill>
                    <a:schemeClr val="tx1"/>
                  </a:solidFill>
                  <a:cs typeface="B Koodak" panose="00000700000000000000" pitchFamily="2" charset="-78"/>
                </a:rPr>
                <a:t>تجزیه و تحلیل</a:t>
              </a:r>
              <a:endParaRPr lang="en-US" sz="2400" dirty="0">
                <a:solidFill>
                  <a:schemeClr val="tx1"/>
                </a:solidFill>
                <a:cs typeface="B Koodak" panose="00000700000000000000" pitchFamily="2" charset="-78"/>
              </a:endParaRPr>
            </a:p>
          </p:txBody>
        </p:sp>
        <p:cxnSp>
          <p:nvCxnSpPr>
            <p:cNvPr id="21" name="Straight Connector 20"/>
            <p:cNvCxnSpPr>
              <a:stCxn id="19" idx="1"/>
              <a:endCxn id="19" idx="3"/>
            </p:cNvCxnSpPr>
            <p:nvPr/>
          </p:nvCxnSpPr>
          <p:spPr>
            <a:xfrm>
              <a:off x="3454400" y="5086350"/>
              <a:ext cx="2641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3124200" y="2121983"/>
            <a:ext cx="2476500" cy="538667"/>
            <a:chOff x="3124200" y="2121983"/>
            <a:chExt cx="2476500" cy="538667"/>
          </a:xfrm>
        </p:grpSpPr>
        <p:cxnSp>
          <p:nvCxnSpPr>
            <p:cNvPr id="23" name="Straight Arrow Connector 22"/>
            <p:cNvCxnSpPr>
              <a:stCxn id="8" idx="3"/>
              <a:endCxn id="12" idx="1"/>
            </p:cNvCxnSpPr>
            <p:nvPr/>
          </p:nvCxnSpPr>
          <p:spPr>
            <a:xfrm>
              <a:off x="3124200" y="2660650"/>
              <a:ext cx="2476500" cy="0"/>
            </a:xfrm>
            <a:prstGeom prst="straightConnector1">
              <a:avLst/>
            </a:prstGeom>
            <a:ln w="5715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065679" y="2121983"/>
              <a:ext cx="614271" cy="461665"/>
            </a:xfrm>
            <a:prstGeom prst="rect">
              <a:avLst/>
            </a:prstGeom>
            <a:noFill/>
          </p:spPr>
          <p:txBody>
            <a:bodyPr wrap="none" rtlCol="0">
              <a:spAutoFit/>
            </a:bodyPr>
            <a:lstStyle/>
            <a:p>
              <a:r>
                <a:rPr lang="fa-IR" sz="2400" dirty="0">
                  <a:cs typeface="B Koodak" panose="00000700000000000000" pitchFamily="2" charset="-78"/>
                </a:rPr>
                <a:t>مدل</a:t>
              </a:r>
              <a:endParaRPr lang="en-US" sz="2400" dirty="0">
                <a:cs typeface="B Koodak" panose="00000700000000000000" pitchFamily="2" charset="-78"/>
              </a:endParaRPr>
            </a:p>
          </p:txBody>
        </p:sp>
      </p:grpSp>
      <p:sp>
        <p:nvSpPr>
          <p:cNvPr id="45" name="Rounded Rectangle 44"/>
          <p:cNvSpPr/>
          <p:nvPr/>
        </p:nvSpPr>
        <p:spPr>
          <a:xfrm>
            <a:off x="883682" y="2666167"/>
            <a:ext cx="3021156" cy="59221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6096000" y="3263900"/>
            <a:ext cx="2329240" cy="1822450"/>
            <a:chOff x="6096000" y="3263900"/>
            <a:chExt cx="2329240" cy="1822450"/>
          </a:xfrm>
        </p:grpSpPr>
        <p:cxnSp>
          <p:nvCxnSpPr>
            <p:cNvPr id="26" name="Straight Arrow Connector 25"/>
            <p:cNvCxnSpPr>
              <a:stCxn id="12" idx="2"/>
              <a:endCxn id="19" idx="3"/>
            </p:cNvCxnSpPr>
            <p:nvPr/>
          </p:nvCxnSpPr>
          <p:spPr>
            <a:xfrm flipH="1">
              <a:off x="6096000" y="3263900"/>
              <a:ext cx="825500" cy="1822450"/>
            </a:xfrm>
            <a:prstGeom prst="straightConnector1">
              <a:avLst/>
            </a:prstGeom>
            <a:ln w="5715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738560" y="3851274"/>
              <a:ext cx="1686680" cy="461665"/>
            </a:xfrm>
            <a:prstGeom prst="rect">
              <a:avLst/>
            </a:prstGeom>
            <a:noFill/>
          </p:spPr>
          <p:txBody>
            <a:bodyPr wrap="none" rtlCol="0">
              <a:spAutoFit/>
            </a:bodyPr>
            <a:lstStyle/>
            <a:p>
              <a:r>
                <a:rPr lang="fa-IR" sz="2400" dirty="0">
                  <a:cs typeface="B Koodak" panose="00000700000000000000" pitchFamily="2" charset="-78"/>
                </a:rPr>
                <a:t>تجزیه و تحلیل</a:t>
              </a:r>
              <a:endParaRPr lang="en-US" sz="2400" dirty="0">
                <a:cs typeface="B Koodak" panose="00000700000000000000" pitchFamily="2" charset="-78"/>
              </a:endParaRPr>
            </a:p>
          </p:txBody>
        </p:sp>
      </p:grpSp>
      <p:grpSp>
        <p:nvGrpSpPr>
          <p:cNvPr id="36" name="Group 35"/>
          <p:cNvGrpSpPr/>
          <p:nvPr/>
        </p:nvGrpSpPr>
        <p:grpSpPr>
          <a:xfrm>
            <a:off x="2028615" y="3263900"/>
            <a:ext cx="1425785" cy="1822450"/>
            <a:chOff x="2028615" y="3263900"/>
            <a:chExt cx="1425785" cy="1822450"/>
          </a:xfrm>
        </p:grpSpPr>
        <p:cxnSp>
          <p:nvCxnSpPr>
            <p:cNvPr id="29" name="Straight Arrow Connector 28"/>
            <p:cNvCxnSpPr>
              <a:stCxn id="19" idx="1"/>
              <a:endCxn id="8" idx="2"/>
            </p:cNvCxnSpPr>
            <p:nvPr/>
          </p:nvCxnSpPr>
          <p:spPr>
            <a:xfrm flipH="1" flipV="1">
              <a:off x="2362200" y="3263900"/>
              <a:ext cx="1092200" cy="1822450"/>
            </a:xfrm>
            <a:prstGeom prst="straightConnector1">
              <a:avLst/>
            </a:prstGeom>
            <a:ln w="5715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2028615" y="4041259"/>
              <a:ext cx="731290" cy="461665"/>
            </a:xfrm>
            <a:prstGeom prst="rect">
              <a:avLst/>
            </a:prstGeom>
            <a:noFill/>
          </p:spPr>
          <p:txBody>
            <a:bodyPr wrap="none" rtlCol="0">
              <a:spAutoFit/>
            </a:bodyPr>
            <a:lstStyle/>
            <a:p>
              <a:r>
                <a:rPr lang="fa-IR" sz="2400" dirty="0">
                  <a:cs typeface="B Koodak" panose="00000700000000000000" pitchFamily="2" charset="-78"/>
                </a:rPr>
                <a:t>بهبود</a:t>
              </a:r>
              <a:endParaRPr lang="en-US" sz="2400" dirty="0">
                <a:cs typeface="B Koodak" panose="00000700000000000000" pitchFamily="2" charset="-78"/>
              </a:endParaRPr>
            </a:p>
          </p:txBody>
        </p:sp>
      </p:grpSp>
      <p:sp>
        <p:nvSpPr>
          <p:cNvPr id="46" name="Left Arrow 45"/>
          <p:cNvSpPr/>
          <p:nvPr/>
        </p:nvSpPr>
        <p:spPr>
          <a:xfrm>
            <a:off x="7225259" y="5760773"/>
            <a:ext cx="356641" cy="385193"/>
          </a:xfrm>
          <a:prstGeom prst="leftArrow">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3166552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heel(1)">
                                      <p:cBhvr>
                                        <p:cTn id="7" dur="20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left)">
                                      <p:cBhvr>
                                        <p:cTn id="12" dur="10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wheel(1)">
                                      <p:cBhvr>
                                        <p:cTn id="17" dur="20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wipe(up)">
                                      <p:cBhvr>
                                        <p:cTn id="22" dur="10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heel(1)">
                                      <p:cBhvr>
                                        <p:cTn id="27" dur="2000"/>
                                        <p:tgtEl>
                                          <p:spTgt spid="3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wipe(down)">
                                      <p:cBhvr>
                                        <p:cTn id="32" dur="500"/>
                                        <p:tgtEl>
                                          <p:spTgt spid="3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wipe(down)">
                                      <p:cBhvr>
                                        <p:cTn id="37" dur="500"/>
                                        <p:tgtEl>
                                          <p:spTgt spid="45"/>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path" presetSubtype="0" accel="50000" decel="50000" fill="hold" grpId="1" nodeType="clickEffect">
                                  <p:stCondLst>
                                    <p:cond delay="0"/>
                                  </p:stCondLst>
                                  <p:childTnLst>
                                    <p:animMotion origin="layout" path="M -4.16667E-6 -4.44444E-6 L 0.37396 -0.0037 " pathEditMode="relative" rAng="0" ptsTypes="AA">
                                      <p:cBhvr>
                                        <p:cTn id="41" dur="2000" fill="hold"/>
                                        <p:tgtEl>
                                          <p:spTgt spid="45"/>
                                        </p:tgtEl>
                                        <p:attrNameLst>
                                          <p:attrName>ppt_x</p:attrName>
                                          <p:attrName>ppt_y</p:attrName>
                                        </p:attrNameLst>
                                      </p:cBhvr>
                                      <p:rCtr x="18698" y="-185"/>
                                    </p:animMotion>
                                  </p:childTnLst>
                                </p:cTn>
                              </p:par>
                            </p:childTnLst>
                          </p:cTn>
                        </p:par>
                      </p:childTnLst>
                    </p:cTn>
                  </p:par>
                  <p:par>
                    <p:cTn id="42" fill="hold">
                      <p:stCondLst>
                        <p:cond delay="indefinite"/>
                      </p:stCondLst>
                      <p:childTnLst>
                        <p:par>
                          <p:cTn id="43" fill="hold">
                            <p:stCondLst>
                              <p:cond delay="0"/>
                            </p:stCondLst>
                            <p:childTnLst>
                              <p:par>
                                <p:cTn id="44" presetID="7" presetClass="emph" presetSubtype="2" fill="hold" nodeType="clickEffect">
                                  <p:stCondLst>
                                    <p:cond delay="0"/>
                                  </p:stCondLst>
                                  <p:childTnLst>
                                    <p:animClr clrSpc="rgb" dir="cw">
                                      <p:cBhvr>
                                        <p:cTn id="45" dur="2000" fill="hold"/>
                                        <p:tgtEl>
                                          <p:spTgt spid="45"/>
                                        </p:tgtEl>
                                        <p:attrNameLst>
                                          <p:attrName>stroke.color</p:attrName>
                                        </p:attrNameLst>
                                      </p:cBhvr>
                                      <p:to>
                                        <a:srgbClr val="FF0000"/>
                                      </p:to>
                                    </p:animClr>
                                    <p:set>
                                      <p:cBhvr>
                                        <p:cTn id="46" dur="2000" fill="hold"/>
                                        <p:tgtEl>
                                          <p:spTgt spid="45"/>
                                        </p:tgtEl>
                                        <p:attrNameLst>
                                          <p:attrName>stroke.on</p:attrName>
                                        </p:attrNameLst>
                                      </p:cBhvr>
                                      <p:to>
                                        <p:strVal val="true"/>
                                      </p:to>
                                    </p:set>
                                  </p:childTnLst>
                                </p:cTn>
                              </p:par>
                            </p:childTnLst>
                          </p:cTn>
                        </p:par>
                      </p:childTnLst>
                    </p:cTn>
                  </p:par>
                  <p:par>
                    <p:cTn id="47" fill="hold">
                      <p:stCondLst>
                        <p:cond delay="indefinite"/>
                      </p:stCondLst>
                      <p:childTnLst>
                        <p:par>
                          <p:cTn id="48" fill="hold">
                            <p:stCondLst>
                              <p:cond delay="0"/>
                            </p:stCondLst>
                            <p:childTnLst>
                              <p:par>
                                <p:cTn id="49" presetID="42" presetClass="path" presetSubtype="0" accel="50000" decel="50000" fill="hold" grpId="2" nodeType="clickEffect">
                                  <p:stCondLst>
                                    <p:cond delay="0"/>
                                  </p:stCondLst>
                                  <p:childTnLst>
                                    <p:animMotion origin="layout" path="M 0.37396 -0.0037 L 0.1875 0.36598 " pathEditMode="relative" rAng="0" ptsTypes="AA">
                                      <p:cBhvr>
                                        <p:cTn id="50" dur="2000" fill="hold"/>
                                        <p:tgtEl>
                                          <p:spTgt spid="45"/>
                                        </p:tgtEl>
                                        <p:attrNameLst>
                                          <p:attrName>ppt_x</p:attrName>
                                          <p:attrName>ppt_y</p:attrName>
                                        </p:attrNameLst>
                                      </p:cBhvr>
                                      <p:rCtr x="-9193" y="17315"/>
                                    </p:animMotion>
                                  </p:childTnLst>
                                </p:cTn>
                              </p:par>
                            </p:childTnLst>
                          </p:cTn>
                        </p:par>
                      </p:childTnLst>
                    </p:cTn>
                  </p:par>
                  <p:par>
                    <p:cTn id="51" fill="hold">
                      <p:stCondLst>
                        <p:cond delay="indefinite"/>
                      </p:stCondLst>
                      <p:childTnLst>
                        <p:par>
                          <p:cTn id="52" fill="hold">
                            <p:stCondLst>
                              <p:cond delay="0"/>
                            </p:stCondLst>
                            <p:childTnLst>
                              <p:par>
                                <p:cTn id="53" presetID="7" presetClass="emph" presetSubtype="2" fill="hold" nodeType="clickEffect">
                                  <p:stCondLst>
                                    <p:cond delay="0"/>
                                  </p:stCondLst>
                                  <p:childTnLst>
                                    <p:animClr clrSpc="rgb" dir="cw">
                                      <p:cBhvr>
                                        <p:cTn id="54" dur="2000" fill="hold"/>
                                        <p:tgtEl>
                                          <p:spTgt spid="45"/>
                                        </p:tgtEl>
                                        <p:attrNameLst>
                                          <p:attrName>stroke.color</p:attrName>
                                        </p:attrNameLst>
                                      </p:cBhvr>
                                      <p:to>
                                        <a:srgbClr val="7030A0"/>
                                      </p:to>
                                    </p:animClr>
                                    <p:set>
                                      <p:cBhvr>
                                        <p:cTn id="55" dur="2000" fill="hold"/>
                                        <p:tgtEl>
                                          <p:spTgt spid="45"/>
                                        </p:tgtEl>
                                        <p:attrNameLst>
                                          <p:attrName>stroke.on</p:attrName>
                                        </p:attrNameLst>
                                      </p:cBhvr>
                                      <p:to>
                                        <p:strVal val="true"/>
                                      </p:to>
                                    </p:set>
                                  </p:childTnLst>
                                </p:cTn>
                              </p:par>
                            </p:childTnLst>
                          </p:cTn>
                        </p:par>
                      </p:childTnLst>
                    </p:cTn>
                  </p:par>
                  <p:par>
                    <p:cTn id="56" fill="hold">
                      <p:stCondLst>
                        <p:cond delay="indefinite"/>
                      </p:stCondLst>
                      <p:childTnLst>
                        <p:par>
                          <p:cTn id="57" fill="hold">
                            <p:stCondLst>
                              <p:cond delay="0"/>
                            </p:stCondLst>
                            <p:childTnLst>
                              <p:par>
                                <p:cTn id="58" presetID="42" presetClass="path" presetSubtype="0" accel="50000" decel="50000" fill="hold" grpId="3" nodeType="clickEffect">
                                  <p:stCondLst>
                                    <p:cond delay="0"/>
                                  </p:stCondLst>
                                  <p:childTnLst>
                                    <p:animMotion origin="layout" path="M 0.1875 0.36598 L 3.68629E-17 -3.7037E-6 " pathEditMode="relative" rAng="0" ptsTypes="AA">
                                      <p:cBhvr>
                                        <p:cTn id="59" dur="2000" fill="hold"/>
                                        <p:tgtEl>
                                          <p:spTgt spid="45"/>
                                        </p:tgtEl>
                                        <p:attrNameLst>
                                          <p:attrName>ppt_x</p:attrName>
                                          <p:attrName>ppt_y</p:attrName>
                                        </p:attrNameLst>
                                      </p:cBhvr>
                                      <p:rCtr x="-9505" y="-181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5" grpId="1" animBg="1"/>
      <p:bldP spid="45" grpId="2" animBg="1"/>
      <p:bldP spid="45" grpId="3"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2044699"/>
            <a:ext cx="4483768" cy="266701"/>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465138" indent="-465138"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457200" indent="-457200" algn="r" rtl="1">
              <a:buFont typeface="Wingdings" panose="05000000000000000000" pitchFamily="2" charset="2"/>
              <a:buChar char="q"/>
            </a:pPr>
            <a:r>
              <a:rPr lang="fa-IR" sz="3000" dirty="0" smtClean="0">
                <a:cs typeface="B Koodak" panose="00000700000000000000" pitchFamily="2" charset="-78"/>
              </a:rPr>
              <a:t>معایب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مزایای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مراحل اساسی یک مطالعۀ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شیء گرایی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رخداد وقایع</a:t>
            </a:r>
          </a:p>
          <a:p>
            <a:pPr marL="457200" indent="-457200" algn="r" rtl="1">
              <a:buFont typeface="Wingdings" panose="05000000000000000000" pitchFamily="2" charset="2"/>
              <a:buChar char="q"/>
            </a:pPr>
            <a:r>
              <a:rPr lang="fa-IR" sz="3000" dirty="0" smtClean="0">
                <a:cs typeface="B Koodak" panose="00000700000000000000" pitchFamily="2" charset="-78"/>
              </a:rPr>
              <a:t>رفتار سیستم</a:t>
            </a:r>
          </a:p>
          <a:p>
            <a:pPr marL="457200" indent="-457200" algn="r" rtl="1">
              <a:buFont typeface="Wingdings" panose="05000000000000000000" pitchFamily="2" charset="2"/>
              <a:buChar char="q"/>
            </a:pPr>
            <a:r>
              <a:rPr lang="fa-IR" sz="3000" dirty="0" smtClean="0">
                <a:cs typeface="B Koodak" panose="00000700000000000000" pitchFamily="2" charset="-78"/>
              </a:rPr>
              <a:t>انواع عدم قطعیت</a:t>
            </a:r>
          </a:p>
          <a:p>
            <a:pPr marL="457200" indent="-457200" algn="r" rtl="1">
              <a:buFont typeface="Wingdings" panose="05000000000000000000" pitchFamily="2" charset="2"/>
              <a:buChar char="q"/>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410723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grpId="1" nodeType="clickEffect">
                                  <p:stCondLst>
                                    <p:cond delay="0"/>
                                  </p:stCondLst>
                                  <p:childTnLst>
                                    <p:animMotion origin="layout" path="M 4.16667E-6 -2.59259E-6 L -0.00039 0.06574 " pathEditMode="relative" rAng="0" ptsTypes="AA">
                                      <p:cBhvr>
                                        <p:cTn id="11" dur="2000" fill="hold"/>
                                        <p:tgtEl>
                                          <p:spTgt spid="4"/>
                                        </p:tgtEl>
                                        <p:attrNameLst>
                                          <p:attrName>ppt_x</p:attrName>
                                          <p:attrName>ppt_y</p:attrName>
                                        </p:attrNameLst>
                                      </p:cBhvr>
                                      <p:rCtr x="-26" y="328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معایب شبیه سازی</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r" rtl="1">
              <a:buFont typeface="Wingdings" panose="05000000000000000000" pitchFamily="2" charset="2"/>
              <a:buChar char="q"/>
            </a:pPr>
            <a:r>
              <a:rPr lang="fa-IR" sz="2300" dirty="0" smtClean="0">
                <a:cs typeface="B Koodak" panose="00000700000000000000" pitchFamily="2" charset="-78"/>
              </a:rPr>
              <a:t>وقت گیر و پرهزینه بودن طراحی یک مدل شبیه سازی مطلوب (چندین سال)</a:t>
            </a:r>
          </a:p>
          <a:p>
            <a:pPr marL="457200" indent="-457200" algn="r" rtl="1">
              <a:buFont typeface="Wingdings" panose="05000000000000000000" pitchFamily="2" charset="2"/>
              <a:buChar char="q"/>
            </a:pPr>
            <a:r>
              <a:rPr lang="fa-IR" sz="2200" dirty="0" smtClean="0">
                <a:cs typeface="B Koodak" panose="00000700000000000000" pitchFamily="2" charset="-78"/>
              </a:rPr>
              <a:t>دشوار بودن به دقت منعکس کردن وضعیت یک مسئله (باید بسیاری از ظرایف در طراحی و اجرای مدل شبیه سازی دخالت داده شوند.)</a:t>
            </a:r>
          </a:p>
          <a:p>
            <a:pPr marL="457200" indent="-457200" algn="r" rtl="1">
              <a:buFont typeface="Wingdings" panose="05000000000000000000" pitchFamily="2" charset="2"/>
              <a:buChar char="q"/>
            </a:pPr>
            <a:r>
              <a:rPr lang="fa-IR" sz="2200" dirty="0" smtClean="0">
                <a:cs typeface="B Koodak" panose="00000700000000000000" pitchFamily="2" charset="-78"/>
              </a:rPr>
              <a:t>قابل اندازه گیری نبودن بی دقتی شبیه سازی در پاره ای از موارد</a:t>
            </a:r>
          </a:p>
          <a:p>
            <a:pPr marL="457200" indent="-457200" algn="r" rtl="1">
              <a:buFont typeface="Wingdings" panose="05000000000000000000" pitchFamily="2" charset="2"/>
              <a:buChar char="q"/>
            </a:pPr>
            <a:r>
              <a:rPr lang="fa-IR" sz="2400" dirty="0" smtClean="0">
                <a:cs typeface="B Koodak" panose="00000700000000000000" pitchFamily="2" charset="-78"/>
              </a:rPr>
              <a:t>وابستگی ها و محدویت های دقت اعشاری ارقام بر روی نتایج رقمی شبیه سازی (انتشار خطا)</a:t>
            </a:r>
          </a:p>
          <a:p>
            <a:pPr marL="749300" lvl="1" indent="0" algn="r" rtl="1">
              <a:buNone/>
            </a:pPr>
            <a:r>
              <a:rPr lang="fa-IR" sz="2200" dirty="0">
                <a:cs typeface="B Koodak" panose="00000700000000000000" pitchFamily="2" charset="-78"/>
              </a:rPr>
              <a:t> </a:t>
            </a:r>
            <a:endParaRPr lang="fa-IR" sz="2200" dirty="0" smtClean="0">
              <a:cs typeface="B Koodak" panose="00000700000000000000" pitchFamily="2" charset="-78"/>
            </a:endParaRPr>
          </a:p>
          <a:p>
            <a:pPr marL="854075" lvl="1" indent="-104775" algn="r" rtl="1">
              <a:buFont typeface="Wingdings" panose="05000000000000000000" pitchFamily="2" charset="2"/>
              <a:buChar char="v"/>
            </a:pPr>
            <a:r>
              <a:rPr lang="fa-IR" sz="2200" dirty="0" smtClean="0">
                <a:cs typeface="B Koodak" panose="00000700000000000000" pitchFamily="2" charset="-78"/>
              </a:rPr>
              <a:t>مشکل انتشار خطا و هزینه های طراحی و اجرا با ارائۀ نرم افزارهای شبیه سازی و سیستم های کامپیوتری تا حدود زیادی کاهش یافته است.</a:t>
            </a:r>
          </a:p>
          <a:p>
            <a:pPr marL="274314" lvl="1" indent="0" algn="r" rtl="1">
              <a:buNone/>
            </a:pPr>
            <a:endParaRPr lang="fa-IR" sz="2100" dirty="0" smtClean="0">
              <a:cs typeface="B Koodak" panose="00000700000000000000" pitchFamily="2" charset="-78"/>
            </a:endParaRPr>
          </a:p>
          <a:p>
            <a:pPr marL="1717078" lvl="6" indent="0" algn="r" rtl="1">
              <a:buNone/>
            </a:pPr>
            <a:endParaRPr lang="fa-IR" sz="2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7578362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2387600"/>
            <a:ext cx="4483768" cy="279400"/>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09588" indent="-449263"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مزایای شبیه سازی</a:t>
            </a:r>
          </a:p>
          <a:p>
            <a:pPr marL="457200" indent="-457200" algn="r" rtl="1">
              <a:buFont typeface="Wingdings" panose="05000000000000000000" pitchFamily="2" charset="2"/>
              <a:buChar char="q"/>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شیء گرایی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رخداد وقایع</a:t>
            </a:r>
          </a:p>
          <a:p>
            <a:pPr marL="457200" indent="-457200" algn="r" rtl="1">
              <a:buFont typeface="Wingdings" panose="05000000000000000000" pitchFamily="2" charset="2"/>
              <a:buChar char="q"/>
            </a:pPr>
            <a:r>
              <a:rPr lang="fa-IR" sz="3000" dirty="0" smtClean="0">
                <a:cs typeface="B Koodak" panose="00000700000000000000" pitchFamily="2" charset="-78"/>
              </a:rPr>
              <a:t>رفتار سیستم</a:t>
            </a:r>
          </a:p>
          <a:p>
            <a:pPr marL="457200" indent="-457200" algn="r" rtl="1">
              <a:buFont typeface="Wingdings" panose="05000000000000000000" pitchFamily="2" charset="2"/>
              <a:buChar char="q"/>
            </a:pPr>
            <a:r>
              <a:rPr lang="fa-IR" sz="3000" dirty="0" smtClean="0">
                <a:cs typeface="B Koodak" panose="00000700000000000000" pitchFamily="2" charset="-78"/>
              </a:rPr>
              <a:t>انواع عدم قطعیت</a:t>
            </a:r>
          </a:p>
          <a:p>
            <a:pPr marL="457200" indent="-457200" algn="r" rtl="1">
              <a:buFont typeface="Wingdings" panose="05000000000000000000" pitchFamily="2" charset="2"/>
              <a:buChar char="q"/>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82863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1.48148E-6 L 0.00169 0.05393 " pathEditMode="relative" rAng="0" ptsTypes="AA">
                                      <p:cBhvr>
                                        <p:cTn id="6" dur="2000" fill="hold"/>
                                        <p:tgtEl>
                                          <p:spTgt spid="4"/>
                                        </p:tgtEl>
                                        <p:attrNameLst>
                                          <p:attrName>ppt_x</p:attrName>
                                          <p:attrName>ppt_y</p:attrName>
                                        </p:attrNameLst>
                                      </p:cBhvr>
                                      <p:rCtr x="78"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مزایای شبیه سازی</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r" rtl="1">
              <a:buFont typeface="Wingdings" panose="05000000000000000000" pitchFamily="2" charset="2"/>
              <a:buChar char="q"/>
            </a:pPr>
            <a:r>
              <a:rPr lang="fa-IR" sz="2400" dirty="0" smtClean="0">
                <a:cs typeface="B Koodak" panose="00000700000000000000" pitchFamily="2" charset="-78"/>
              </a:rPr>
              <a:t>فراهم آوردن امکان مطالعۀ یک سیستم مرجع قبل از ایجاد یا خلق یا پس از انهدام آن</a:t>
            </a:r>
          </a:p>
          <a:p>
            <a:pPr marL="457200" indent="-457200" algn="r" rtl="1">
              <a:buFont typeface="Wingdings" panose="05000000000000000000" pitchFamily="2" charset="2"/>
              <a:buChar char="q"/>
            </a:pPr>
            <a:r>
              <a:rPr lang="fa-IR" sz="2400" dirty="0" smtClean="0">
                <a:cs typeface="B Koodak" panose="00000700000000000000" pitchFamily="2" charset="-78"/>
              </a:rPr>
              <a:t>قابل تغییر بودن پارامترهای زمانی سیستم مورد مطالعه</a:t>
            </a:r>
          </a:p>
          <a:p>
            <a:pPr marL="457200" indent="-457200" algn="r" rtl="1">
              <a:buFont typeface="Wingdings" panose="05000000000000000000" pitchFamily="2" charset="2"/>
              <a:buChar char="q"/>
            </a:pPr>
            <a:r>
              <a:rPr lang="fa-IR" sz="2400" dirty="0" smtClean="0">
                <a:cs typeface="B Koodak" panose="00000700000000000000" pitchFamily="2" charset="-78"/>
              </a:rPr>
              <a:t>بسیار مقرون به صرفه بودن از نظر اقتصادی و زمانی</a:t>
            </a:r>
          </a:p>
          <a:p>
            <a:pPr marL="457200" indent="-457200" algn="r" rtl="1">
              <a:buFont typeface="Wingdings" panose="05000000000000000000" pitchFamily="2" charset="2"/>
              <a:buChar char="q"/>
            </a:pPr>
            <a:r>
              <a:rPr lang="fa-IR" sz="2400" dirty="0" smtClean="0">
                <a:cs typeface="B Koodak" panose="00000700000000000000" pitchFamily="2" charset="-78"/>
              </a:rPr>
              <a:t>قابل رفع بودن محدودیت ها و خطرات ناشی از مطالعۀ مستقیم</a:t>
            </a:r>
          </a:p>
          <a:p>
            <a:pPr marL="457200" indent="-457200" algn="r" rtl="1">
              <a:buFont typeface="Wingdings" panose="05000000000000000000" pitchFamily="2" charset="2"/>
              <a:buChar char="q"/>
            </a:pPr>
            <a:r>
              <a:rPr lang="fa-IR" sz="2400" dirty="0" smtClean="0">
                <a:cs typeface="B Koodak" panose="00000700000000000000" pitchFamily="2" charset="-78"/>
              </a:rPr>
              <a:t>امکان پذیر ساختن مطالعۀ جزء به جزء سیستم و کنار هم قرار دادن اجزاء</a:t>
            </a:r>
          </a:p>
          <a:p>
            <a:pPr marL="457200" indent="-457200" algn="r" rtl="1">
              <a:buFont typeface="Wingdings" panose="05000000000000000000" pitchFamily="2" charset="2"/>
              <a:buChar char="q"/>
            </a:pPr>
            <a:r>
              <a:rPr lang="fa-IR" sz="2400" dirty="0" smtClean="0">
                <a:cs typeface="B Koodak" panose="00000700000000000000" pitchFamily="2" charset="-78"/>
              </a:rPr>
              <a:t>قابل دستیابی بودن حداکثر کارایی </a:t>
            </a:r>
          </a:p>
          <a:p>
            <a:pPr marL="749300" lvl="1" indent="0" algn="r" rtl="1">
              <a:buNone/>
            </a:pPr>
            <a:r>
              <a:rPr lang="fa-IR" sz="2200" dirty="0">
                <a:cs typeface="B Koodak" panose="00000700000000000000" pitchFamily="2" charset="-78"/>
              </a:rPr>
              <a:t> </a:t>
            </a:r>
            <a:endParaRPr lang="fa-IR" sz="2200" dirty="0" smtClean="0">
              <a:cs typeface="B Koodak" panose="00000700000000000000" pitchFamily="2" charset="-78"/>
            </a:endParaRPr>
          </a:p>
          <a:p>
            <a:pPr marL="274314" lvl="1" indent="0" algn="r" rtl="1">
              <a:buNone/>
            </a:pPr>
            <a:endParaRPr lang="fa-IR" sz="2100" dirty="0" smtClean="0">
              <a:cs typeface="B Koodak" panose="00000700000000000000" pitchFamily="2" charset="-78"/>
            </a:endParaRPr>
          </a:p>
          <a:p>
            <a:pPr marL="1717078" lvl="6" indent="0" algn="r" rtl="1">
              <a:buNone/>
            </a:pPr>
            <a:endParaRPr lang="fa-IR" sz="2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8539497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2705100"/>
            <a:ext cx="4483768" cy="29293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مزایای شبیه سازی</a:t>
            </a:r>
          </a:p>
          <a:p>
            <a:pPr marL="509588" indent="-509588" algn="r" rtl="1">
              <a:buClrTx/>
              <a:buFont typeface="Wingdings" panose="05000000000000000000" pitchFamily="2" charset="2"/>
              <a:buChar char="q"/>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شیء گرایی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رخداد وقایع</a:t>
            </a:r>
          </a:p>
          <a:p>
            <a:pPr marL="457200" indent="-457200" algn="r" rtl="1">
              <a:buFont typeface="Wingdings" panose="05000000000000000000" pitchFamily="2" charset="2"/>
              <a:buChar char="q"/>
            </a:pPr>
            <a:r>
              <a:rPr lang="fa-IR" sz="3000" dirty="0" smtClean="0">
                <a:cs typeface="B Koodak" panose="00000700000000000000" pitchFamily="2" charset="-78"/>
              </a:rPr>
              <a:t>رفتار سیستم</a:t>
            </a:r>
          </a:p>
          <a:p>
            <a:pPr marL="457200" indent="-457200" algn="r" rtl="1">
              <a:buFont typeface="Wingdings" panose="05000000000000000000" pitchFamily="2" charset="2"/>
              <a:buChar char="q"/>
            </a:pPr>
            <a:r>
              <a:rPr lang="fa-IR" sz="3000" dirty="0" smtClean="0">
                <a:cs typeface="B Koodak" panose="00000700000000000000" pitchFamily="2" charset="-78"/>
              </a:rPr>
              <a:t>انواع عدم قطعیت</a:t>
            </a:r>
          </a:p>
          <a:p>
            <a:pPr marL="457200" indent="-457200" algn="r" rtl="1">
              <a:buFont typeface="Wingdings" panose="05000000000000000000" pitchFamily="2" charset="2"/>
              <a:buChar char="q"/>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95692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079 -0.01134 L 0.00169 0.04329 " pathEditMode="relative" rAng="0" ptsTypes="AA">
                                      <p:cBhvr>
                                        <p:cTn id="6" dur="2000" fill="hold"/>
                                        <p:tgtEl>
                                          <p:spTgt spid="4"/>
                                        </p:tgtEl>
                                        <p:attrNameLst>
                                          <p:attrName>ppt_x</p:attrName>
                                          <p:attrName>ppt_y</p:attrName>
                                        </p:attrNameLst>
                                      </p:cBhvr>
                                      <p:rCtr x="117" y="273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a:bodyPr>
          <a:lstStyle/>
          <a:p>
            <a:pPr algn="r" rtl="1"/>
            <a:r>
              <a:rPr lang="fa-IR" sz="3600" dirty="0">
                <a:solidFill>
                  <a:srgbClr val="00B050"/>
                </a:solidFill>
                <a:cs typeface="B Koodak" panose="00000700000000000000" pitchFamily="2" charset="-78"/>
              </a:rPr>
              <a:t>مراحل اساسی یک مطالعۀ شبیه سازی</a:t>
            </a:r>
          </a:p>
        </p:txBody>
      </p:sp>
      <p:sp>
        <p:nvSpPr>
          <p:cNvPr id="3" name="Content Placeholder 2"/>
          <p:cNvSpPr>
            <a:spLocks noGrp="1"/>
          </p:cNvSpPr>
          <p:nvPr>
            <p:ph idx="1"/>
          </p:nvPr>
        </p:nvSpPr>
        <p:spPr>
          <a:xfrm>
            <a:off x="1066800" y="1429351"/>
            <a:ext cx="10058400" cy="5043637"/>
          </a:xfrm>
        </p:spPr>
        <p:txBody>
          <a:bodyPr>
            <a:normAutofit/>
          </a:bodyPr>
          <a:lstStyle/>
          <a:p>
            <a:pPr marL="749300" lvl="1" indent="0" algn="r" rtl="1">
              <a:buNone/>
            </a:pPr>
            <a:r>
              <a:rPr lang="fa-IR" sz="2200" dirty="0" smtClean="0">
                <a:cs typeface="B Koodak" panose="00000700000000000000" pitchFamily="2" charset="-78"/>
              </a:rPr>
              <a:t> </a:t>
            </a:r>
          </a:p>
          <a:p>
            <a:pPr marL="274314" lvl="1" indent="0" algn="r" rtl="1">
              <a:buNone/>
            </a:pPr>
            <a:endParaRPr lang="fa-IR" sz="2100" dirty="0" smtClean="0">
              <a:cs typeface="B Koodak" panose="00000700000000000000" pitchFamily="2" charset="-78"/>
            </a:endParaRPr>
          </a:p>
          <a:p>
            <a:pPr marL="1717078" lvl="6" indent="0" algn="r" rtl="1">
              <a:buNone/>
            </a:pPr>
            <a:endParaRPr lang="fa-IR" sz="2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4" name="Rectangle 3">
            <a:hlinkClick r:id="rId2" action="ppaction://hlinksldjump"/>
          </p:cNvPr>
          <p:cNvSpPr/>
          <p:nvPr/>
        </p:nvSpPr>
        <p:spPr>
          <a:xfrm>
            <a:off x="4815695" y="1281749"/>
            <a:ext cx="1864505" cy="3190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a:solidFill>
                  <a:schemeClr val="tx1"/>
                </a:solidFill>
                <a:cs typeface="B Koodak" panose="00000700000000000000" pitchFamily="2" charset="-78"/>
              </a:rPr>
              <a:t>فرموله کردن مساله</a:t>
            </a:r>
            <a:endParaRPr lang="en-US" dirty="0">
              <a:solidFill>
                <a:schemeClr val="tx1"/>
              </a:solidFill>
              <a:cs typeface="B Koodak" panose="00000700000000000000" pitchFamily="2" charset="-78"/>
            </a:endParaRPr>
          </a:p>
        </p:txBody>
      </p:sp>
      <p:sp>
        <p:nvSpPr>
          <p:cNvPr id="5" name="Rectangle 4">
            <a:hlinkClick r:id="rId3" action="ppaction://hlinksldjump"/>
          </p:cNvPr>
          <p:cNvSpPr/>
          <p:nvPr/>
        </p:nvSpPr>
        <p:spPr>
          <a:xfrm>
            <a:off x="4342903" y="2007377"/>
            <a:ext cx="2834884" cy="31589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a:solidFill>
                  <a:schemeClr val="tx1"/>
                </a:solidFill>
                <a:cs typeface="B Koodak" panose="00000700000000000000" pitchFamily="2" charset="-78"/>
              </a:rPr>
              <a:t>تعیین اهداف و طرح کلی اجرایی</a:t>
            </a:r>
            <a:endParaRPr lang="en-US" dirty="0">
              <a:solidFill>
                <a:schemeClr val="tx1"/>
              </a:solidFill>
              <a:cs typeface="B Koodak" panose="00000700000000000000" pitchFamily="2" charset="-78"/>
            </a:endParaRPr>
          </a:p>
        </p:txBody>
      </p:sp>
      <p:sp>
        <p:nvSpPr>
          <p:cNvPr id="6" name="Rectangle 5">
            <a:hlinkClick r:id="rId4" action="ppaction://hlinksldjump"/>
          </p:cNvPr>
          <p:cNvSpPr/>
          <p:nvPr/>
        </p:nvSpPr>
        <p:spPr>
          <a:xfrm>
            <a:off x="3077054" y="2999050"/>
            <a:ext cx="1244392" cy="35976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a:solidFill>
                  <a:schemeClr val="tx1"/>
                </a:solidFill>
                <a:cs typeface="B Koodak" panose="00000700000000000000" pitchFamily="2" charset="-78"/>
              </a:rPr>
              <a:t>طراحی مدل</a:t>
            </a:r>
            <a:endParaRPr lang="en-US" dirty="0">
              <a:solidFill>
                <a:schemeClr val="tx1"/>
              </a:solidFill>
              <a:cs typeface="B Koodak" panose="00000700000000000000" pitchFamily="2" charset="-78"/>
            </a:endParaRPr>
          </a:p>
        </p:txBody>
      </p:sp>
      <p:sp>
        <p:nvSpPr>
          <p:cNvPr id="7" name="Rectangle 6">
            <a:hlinkClick r:id="rId5" action="ppaction://hlinksldjump"/>
          </p:cNvPr>
          <p:cNvSpPr/>
          <p:nvPr/>
        </p:nvSpPr>
        <p:spPr>
          <a:xfrm>
            <a:off x="7145104" y="3013400"/>
            <a:ext cx="1762592" cy="35976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solidFill>
                  <a:schemeClr val="tx1"/>
                </a:solidFill>
                <a:cs typeface="B Koodak" panose="00000700000000000000" pitchFamily="2" charset="-78"/>
              </a:rPr>
              <a:t>جمع آوری اطلاعات</a:t>
            </a:r>
            <a:endParaRPr lang="en-US" dirty="0">
              <a:solidFill>
                <a:schemeClr val="tx1"/>
              </a:solidFill>
              <a:cs typeface="B Koodak" panose="00000700000000000000" pitchFamily="2" charset="-78"/>
            </a:endParaRPr>
          </a:p>
        </p:txBody>
      </p:sp>
      <p:sp>
        <p:nvSpPr>
          <p:cNvPr id="8" name="Rectangle 7">
            <a:hlinkClick r:id="rId6" action="ppaction://hlinksldjump"/>
          </p:cNvPr>
          <p:cNvSpPr/>
          <p:nvPr/>
        </p:nvSpPr>
        <p:spPr>
          <a:xfrm>
            <a:off x="5124970" y="3977146"/>
            <a:ext cx="1299583" cy="35976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solidFill>
                  <a:schemeClr val="tx1"/>
                </a:solidFill>
                <a:cs typeface="B Koodak" panose="00000700000000000000" pitchFamily="2" charset="-78"/>
              </a:rPr>
              <a:t>برنامه نویسی</a:t>
            </a:r>
            <a:endParaRPr lang="en-US" dirty="0">
              <a:solidFill>
                <a:schemeClr val="tx1"/>
              </a:solidFill>
              <a:cs typeface="B Koodak" panose="00000700000000000000" pitchFamily="2" charset="-78"/>
            </a:endParaRPr>
          </a:p>
        </p:txBody>
      </p:sp>
      <p:cxnSp>
        <p:nvCxnSpPr>
          <p:cNvPr id="11" name="Straight Arrow Connector 10"/>
          <p:cNvCxnSpPr>
            <a:stCxn id="4" idx="2"/>
            <a:endCxn id="5" idx="0"/>
          </p:cNvCxnSpPr>
          <p:nvPr/>
        </p:nvCxnSpPr>
        <p:spPr>
          <a:xfrm>
            <a:off x="5747948" y="1600763"/>
            <a:ext cx="12397" cy="406614"/>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5760345" y="2312431"/>
            <a:ext cx="6868" cy="397500"/>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5767212" y="3629669"/>
            <a:ext cx="7550" cy="360843"/>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710065" y="2709931"/>
            <a:ext cx="4316335" cy="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6" idx="0"/>
          </p:cNvCxnSpPr>
          <p:nvPr/>
        </p:nvCxnSpPr>
        <p:spPr>
          <a:xfrm flipH="1">
            <a:off x="3699250" y="2703344"/>
            <a:ext cx="10816" cy="295706"/>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8026400" y="2709931"/>
            <a:ext cx="0" cy="312669"/>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7" idx="2"/>
          </p:cNvCxnSpPr>
          <p:nvPr/>
        </p:nvCxnSpPr>
        <p:spPr>
          <a:xfrm rot="5400000">
            <a:off x="6684306" y="2277683"/>
            <a:ext cx="246615" cy="2437574"/>
          </a:xfrm>
          <a:prstGeom prst="bentConnector2">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31" name="Elbow Connector 30"/>
          <p:cNvCxnSpPr>
            <a:stCxn id="6" idx="2"/>
          </p:cNvCxnSpPr>
          <p:nvPr/>
        </p:nvCxnSpPr>
        <p:spPr>
          <a:xfrm rot="16200000" flipH="1">
            <a:off x="4512049" y="2546014"/>
            <a:ext cx="270856" cy="1896454"/>
          </a:xfrm>
          <a:prstGeom prst="bentConnector2">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880911" y="1282162"/>
            <a:ext cx="296876" cy="338554"/>
          </a:xfrm>
          <a:prstGeom prst="rect">
            <a:avLst/>
          </a:prstGeom>
          <a:noFill/>
        </p:spPr>
        <p:txBody>
          <a:bodyPr wrap="none" rtlCol="0">
            <a:spAutoFit/>
          </a:bodyPr>
          <a:lstStyle/>
          <a:p>
            <a:r>
              <a:rPr lang="fa-IR" sz="1600" dirty="0" smtClean="0"/>
              <a:t>1</a:t>
            </a:r>
            <a:endParaRPr lang="en-US" sz="1600" dirty="0"/>
          </a:p>
        </p:txBody>
      </p:sp>
      <p:sp>
        <p:nvSpPr>
          <p:cNvPr id="33" name="TextBox 32"/>
          <p:cNvSpPr txBox="1"/>
          <p:nvPr/>
        </p:nvSpPr>
        <p:spPr>
          <a:xfrm>
            <a:off x="7285690" y="2007377"/>
            <a:ext cx="296876" cy="338554"/>
          </a:xfrm>
          <a:prstGeom prst="rect">
            <a:avLst/>
          </a:prstGeom>
          <a:noFill/>
        </p:spPr>
        <p:txBody>
          <a:bodyPr wrap="none" rtlCol="0">
            <a:spAutoFit/>
          </a:bodyPr>
          <a:lstStyle/>
          <a:p>
            <a:r>
              <a:rPr lang="fa-IR" sz="1600" dirty="0" smtClean="0"/>
              <a:t>2</a:t>
            </a:r>
            <a:endParaRPr lang="en-US" sz="1600" dirty="0"/>
          </a:p>
        </p:txBody>
      </p:sp>
      <p:sp>
        <p:nvSpPr>
          <p:cNvPr id="34" name="TextBox 33"/>
          <p:cNvSpPr txBox="1"/>
          <p:nvPr/>
        </p:nvSpPr>
        <p:spPr>
          <a:xfrm>
            <a:off x="6514911" y="3967260"/>
            <a:ext cx="296876" cy="338554"/>
          </a:xfrm>
          <a:prstGeom prst="rect">
            <a:avLst/>
          </a:prstGeom>
          <a:noFill/>
        </p:spPr>
        <p:txBody>
          <a:bodyPr wrap="none" rtlCol="0">
            <a:spAutoFit/>
          </a:bodyPr>
          <a:lstStyle/>
          <a:p>
            <a:r>
              <a:rPr lang="fa-IR" sz="1600" dirty="0" smtClean="0"/>
              <a:t>5</a:t>
            </a:r>
            <a:endParaRPr lang="en-US" sz="1600" dirty="0"/>
          </a:p>
        </p:txBody>
      </p:sp>
      <p:sp>
        <p:nvSpPr>
          <p:cNvPr id="35" name="TextBox 34"/>
          <p:cNvSpPr txBox="1"/>
          <p:nvPr/>
        </p:nvSpPr>
        <p:spPr>
          <a:xfrm>
            <a:off x="8256310" y="2709435"/>
            <a:ext cx="296876" cy="338554"/>
          </a:xfrm>
          <a:prstGeom prst="rect">
            <a:avLst/>
          </a:prstGeom>
          <a:noFill/>
        </p:spPr>
        <p:txBody>
          <a:bodyPr wrap="none" rtlCol="0">
            <a:spAutoFit/>
          </a:bodyPr>
          <a:lstStyle/>
          <a:p>
            <a:r>
              <a:rPr lang="fa-IR" sz="1600" dirty="0" smtClean="0"/>
              <a:t>4</a:t>
            </a:r>
            <a:endParaRPr lang="en-US" sz="1600" dirty="0"/>
          </a:p>
        </p:txBody>
      </p:sp>
      <p:sp>
        <p:nvSpPr>
          <p:cNvPr id="36" name="TextBox 35"/>
          <p:cNvSpPr txBox="1"/>
          <p:nvPr/>
        </p:nvSpPr>
        <p:spPr>
          <a:xfrm>
            <a:off x="4004927" y="2695819"/>
            <a:ext cx="296876" cy="338554"/>
          </a:xfrm>
          <a:prstGeom prst="rect">
            <a:avLst/>
          </a:prstGeom>
          <a:noFill/>
        </p:spPr>
        <p:txBody>
          <a:bodyPr wrap="none" rtlCol="0">
            <a:spAutoFit/>
          </a:bodyPr>
          <a:lstStyle/>
          <a:p>
            <a:r>
              <a:rPr lang="fa-IR" sz="1600" dirty="0" smtClean="0"/>
              <a:t>3</a:t>
            </a:r>
            <a:endParaRPr lang="en-US" sz="1600" dirty="0"/>
          </a:p>
        </p:txBody>
      </p:sp>
      <p:sp>
        <p:nvSpPr>
          <p:cNvPr id="9" name="Notched Right Arrow 8">
            <a:hlinkClick r:id="rId7" action="ppaction://hlinksldjump"/>
          </p:cNvPr>
          <p:cNvSpPr/>
          <p:nvPr/>
        </p:nvSpPr>
        <p:spPr>
          <a:xfrm flipH="1">
            <a:off x="243550" y="5993174"/>
            <a:ext cx="2223958" cy="757988"/>
          </a:xfrm>
          <a:prstGeom prst="notched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Koodak" panose="00000700000000000000" pitchFamily="2" charset="-78"/>
              </a:rPr>
              <a:t>ادامۀ فلوچارت</a:t>
            </a:r>
            <a:endParaRPr lang="en-US" dirty="0">
              <a:cs typeface="B Koodak" panose="00000700000000000000" pitchFamily="2" charset="-78"/>
            </a:endParaRPr>
          </a:p>
        </p:txBody>
      </p:sp>
      <p:sp>
        <p:nvSpPr>
          <p:cNvPr id="43" name="Diamond 42">
            <a:hlinkClick r:id="rId8" action="ppaction://hlinksldjump"/>
          </p:cNvPr>
          <p:cNvSpPr/>
          <p:nvPr/>
        </p:nvSpPr>
        <p:spPr>
          <a:xfrm>
            <a:off x="4956468" y="4684386"/>
            <a:ext cx="1636586" cy="538123"/>
          </a:xfrm>
          <a:prstGeom prst="diamon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solidFill>
                  <a:schemeClr val="tx1"/>
                </a:solidFill>
                <a:cs typeface="B Koodak" panose="00000700000000000000" pitchFamily="2" charset="-78"/>
              </a:rPr>
              <a:t>بازبینی؟</a:t>
            </a:r>
            <a:endParaRPr lang="en-US" dirty="0">
              <a:solidFill>
                <a:schemeClr val="tx1"/>
              </a:solidFill>
              <a:cs typeface="B Koodak" panose="00000700000000000000" pitchFamily="2" charset="-78"/>
            </a:endParaRPr>
          </a:p>
        </p:txBody>
      </p:sp>
      <p:cxnSp>
        <p:nvCxnSpPr>
          <p:cNvPr id="44" name="Straight Arrow Connector 43"/>
          <p:cNvCxnSpPr>
            <a:stCxn id="8" idx="2"/>
            <a:endCxn id="43" idx="0"/>
          </p:cNvCxnSpPr>
          <p:nvPr/>
        </p:nvCxnSpPr>
        <p:spPr>
          <a:xfrm flipH="1">
            <a:off x="5774761" y="4336909"/>
            <a:ext cx="1" cy="347477"/>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43" idx="1"/>
            <a:endCxn id="8" idx="1"/>
          </p:cNvCxnSpPr>
          <p:nvPr/>
        </p:nvCxnSpPr>
        <p:spPr>
          <a:xfrm rot="10800000" flipH="1">
            <a:off x="4956468" y="4157028"/>
            <a:ext cx="168502" cy="796420"/>
          </a:xfrm>
          <a:prstGeom prst="bentConnector3">
            <a:avLst>
              <a:gd name="adj1" fmla="val -731089"/>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6520244" y="4577346"/>
            <a:ext cx="296876" cy="338554"/>
          </a:xfrm>
          <a:prstGeom prst="rect">
            <a:avLst/>
          </a:prstGeom>
          <a:noFill/>
        </p:spPr>
        <p:txBody>
          <a:bodyPr wrap="none" rtlCol="0">
            <a:spAutoFit/>
          </a:bodyPr>
          <a:lstStyle/>
          <a:p>
            <a:r>
              <a:rPr lang="fa-IR" sz="1600" dirty="0" smtClean="0"/>
              <a:t>6</a:t>
            </a:r>
            <a:endParaRPr lang="en-US" sz="1600" dirty="0"/>
          </a:p>
        </p:txBody>
      </p:sp>
      <p:sp>
        <p:nvSpPr>
          <p:cNvPr id="60" name="TextBox 59"/>
          <p:cNvSpPr txBox="1"/>
          <p:nvPr/>
        </p:nvSpPr>
        <p:spPr>
          <a:xfrm>
            <a:off x="4301803" y="4577346"/>
            <a:ext cx="452368" cy="338554"/>
          </a:xfrm>
          <a:prstGeom prst="rect">
            <a:avLst/>
          </a:prstGeom>
          <a:noFill/>
        </p:spPr>
        <p:txBody>
          <a:bodyPr wrap="none" rtlCol="0">
            <a:spAutoFit/>
          </a:bodyPr>
          <a:lstStyle/>
          <a:p>
            <a:r>
              <a:rPr lang="fa-IR" sz="1600" dirty="0" smtClean="0">
                <a:cs typeface="B Koodak" panose="00000700000000000000" pitchFamily="2" charset="-78"/>
              </a:rPr>
              <a:t>خیر</a:t>
            </a:r>
            <a:endParaRPr lang="en-US" sz="1600" dirty="0">
              <a:cs typeface="B Koodak" panose="00000700000000000000" pitchFamily="2" charset="-78"/>
            </a:endParaRPr>
          </a:p>
        </p:txBody>
      </p:sp>
      <p:cxnSp>
        <p:nvCxnSpPr>
          <p:cNvPr id="61" name="Straight Arrow Connector 60"/>
          <p:cNvCxnSpPr/>
          <p:nvPr/>
        </p:nvCxnSpPr>
        <p:spPr>
          <a:xfrm flipH="1">
            <a:off x="5760345" y="5222509"/>
            <a:ext cx="3957" cy="394647"/>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5173100" y="5234241"/>
            <a:ext cx="370614" cy="338554"/>
          </a:xfrm>
          <a:prstGeom prst="rect">
            <a:avLst/>
          </a:prstGeom>
          <a:noFill/>
        </p:spPr>
        <p:txBody>
          <a:bodyPr wrap="none" rtlCol="0">
            <a:spAutoFit/>
          </a:bodyPr>
          <a:lstStyle/>
          <a:p>
            <a:r>
              <a:rPr lang="fa-IR" sz="1600" dirty="0" smtClean="0">
                <a:cs typeface="B Koodak" panose="00000700000000000000" pitchFamily="2" charset="-78"/>
              </a:rPr>
              <a:t>بله</a:t>
            </a:r>
            <a:endParaRPr lang="en-US" sz="1600" dirty="0">
              <a:cs typeface="B Koodak" panose="00000700000000000000" pitchFamily="2" charset="-78"/>
            </a:endParaRPr>
          </a:p>
        </p:txBody>
      </p:sp>
      <p:sp>
        <p:nvSpPr>
          <p:cNvPr id="63" name="Diamond 62">
            <a:hlinkClick r:id="rId9" action="ppaction://hlinksldjump"/>
          </p:cNvPr>
          <p:cNvSpPr/>
          <p:nvPr/>
        </p:nvSpPr>
        <p:spPr>
          <a:xfrm>
            <a:off x="4613180" y="5601081"/>
            <a:ext cx="2294329" cy="538123"/>
          </a:xfrm>
          <a:prstGeom prst="diamon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solidFill>
                  <a:schemeClr val="tx1"/>
                </a:solidFill>
                <a:cs typeface="B Koodak" panose="00000700000000000000" pitchFamily="2" charset="-78"/>
              </a:rPr>
              <a:t>صحت مدل؟</a:t>
            </a:r>
            <a:endParaRPr lang="en-US" dirty="0">
              <a:solidFill>
                <a:schemeClr val="tx1"/>
              </a:solidFill>
              <a:cs typeface="B Koodak" panose="00000700000000000000" pitchFamily="2" charset="-78"/>
            </a:endParaRPr>
          </a:p>
        </p:txBody>
      </p:sp>
      <p:cxnSp>
        <p:nvCxnSpPr>
          <p:cNvPr id="65" name="Elbow Connector 64"/>
          <p:cNvCxnSpPr>
            <a:stCxn id="63" idx="3"/>
            <a:endCxn id="7" idx="3"/>
          </p:cNvCxnSpPr>
          <p:nvPr/>
        </p:nvCxnSpPr>
        <p:spPr>
          <a:xfrm flipV="1">
            <a:off x="6907509" y="3193282"/>
            <a:ext cx="2000187" cy="2676861"/>
          </a:xfrm>
          <a:prstGeom prst="bentConnector3">
            <a:avLst>
              <a:gd name="adj1" fmla="val 180638"/>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6518597" y="5403518"/>
            <a:ext cx="296876" cy="338554"/>
          </a:xfrm>
          <a:prstGeom prst="rect">
            <a:avLst/>
          </a:prstGeom>
          <a:noFill/>
        </p:spPr>
        <p:txBody>
          <a:bodyPr wrap="none" rtlCol="0">
            <a:spAutoFit/>
          </a:bodyPr>
          <a:lstStyle/>
          <a:p>
            <a:r>
              <a:rPr lang="fa-IR" sz="1600" dirty="0" smtClean="0"/>
              <a:t>7</a:t>
            </a:r>
            <a:endParaRPr lang="en-US" sz="1600" dirty="0"/>
          </a:p>
        </p:txBody>
      </p:sp>
      <p:cxnSp>
        <p:nvCxnSpPr>
          <p:cNvPr id="69" name="Elbow Connector 68"/>
          <p:cNvCxnSpPr>
            <a:stCxn id="63" idx="1"/>
            <a:endCxn id="6" idx="1"/>
          </p:cNvCxnSpPr>
          <p:nvPr/>
        </p:nvCxnSpPr>
        <p:spPr>
          <a:xfrm rot="10800000">
            <a:off x="3077054" y="3178933"/>
            <a:ext cx="1536126" cy="2691211"/>
          </a:xfrm>
          <a:prstGeom prst="bentConnector3">
            <a:avLst>
              <a:gd name="adj1" fmla="val 216573"/>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2850868" y="5528411"/>
            <a:ext cx="452368" cy="338554"/>
          </a:xfrm>
          <a:prstGeom prst="rect">
            <a:avLst/>
          </a:prstGeom>
          <a:noFill/>
        </p:spPr>
        <p:txBody>
          <a:bodyPr wrap="none" rtlCol="0">
            <a:spAutoFit/>
          </a:bodyPr>
          <a:lstStyle/>
          <a:p>
            <a:r>
              <a:rPr lang="fa-IR" sz="1600" dirty="0" smtClean="0">
                <a:cs typeface="B Koodak" panose="00000700000000000000" pitchFamily="2" charset="-78"/>
              </a:rPr>
              <a:t>خیر</a:t>
            </a:r>
            <a:endParaRPr lang="en-US" sz="1600" dirty="0">
              <a:cs typeface="B Koodak" panose="00000700000000000000" pitchFamily="2" charset="-78"/>
            </a:endParaRPr>
          </a:p>
        </p:txBody>
      </p:sp>
      <p:sp>
        <p:nvSpPr>
          <p:cNvPr id="72" name="TextBox 71"/>
          <p:cNvSpPr txBox="1"/>
          <p:nvPr/>
        </p:nvSpPr>
        <p:spPr>
          <a:xfrm>
            <a:off x="8812926" y="5494719"/>
            <a:ext cx="452368" cy="338554"/>
          </a:xfrm>
          <a:prstGeom prst="rect">
            <a:avLst/>
          </a:prstGeom>
          <a:noFill/>
        </p:spPr>
        <p:txBody>
          <a:bodyPr wrap="none" rtlCol="0">
            <a:spAutoFit/>
          </a:bodyPr>
          <a:lstStyle/>
          <a:p>
            <a:r>
              <a:rPr lang="fa-IR" sz="1600" dirty="0" smtClean="0">
                <a:cs typeface="B Koodak" panose="00000700000000000000" pitchFamily="2" charset="-78"/>
              </a:rPr>
              <a:t>خیر</a:t>
            </a:r>
            <a:endParaRPr lang="en-US" sz="1600" dirty="0">
              <a:cs typeface="B Koodak" panose="00000700000000000000" pitchFamily="2" charset="-78"/>
            </a:endParaRPr>
          </a:p>
        </p:txBody>
      </p:sp>
      <p:cxnSp>
        <p:nvCxnSpPr>
          <p:cNvPr id="74" name="Straight Arrow Connector 73"/>
          <p:cNvCxnSpPr>
            <a:stCxn id="63" idx="2"/>
          </p:cNvCxnSpPr>
          <p:nvPr/>
        </p:nvCxnSpPr>
        <p:spPr>
          <a:xfrm>
            <a:off x="5760345" y="6139204"/>
            <a:ext cx="1978" cy="465929"/>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5358144" y="6148577"/>
            <a:ext cx="370614" cy="338554"/>
          </a:xfrm>
          <a:prstGeom prst="rect">
            <a:avLst/>
          </a:prstGeom>
          <a:noFill/>
        </p:spPr>
        <p:txBody>
          <a:bodyPr wrap="none" rtlCol="0">
            <a:spAutoFit/>
          </a:bodyPr>
          <a:lstStyle/>
          <a:p>
            <a:r>
              <a:rPr lang="fa-IR" sz="1600" dirty="0" smtClean="0">
                <a:cs typeface="B Koodak" panose="00000700000000000000" pitchFamily="2" charset="-78"/>
              </a:rPr>
              <a:t>بله</a:t>
            </a:r>
            <a:endParaRPr lang="en-US" sz="1600" dirty="0">
              <a:cs typeface="B Koodak" panose="00000700000000000000" pitchFamily="2" charset="-78"/>
            </a:endParaRPr>
          </a:p>
        </p:txBody>
      </p:sp>
      <p:sp>
        <p:nvSpPr>
          <p:cNvPr id="10" name="Slide Number Placeholder 9"/>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1910967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فرموله کردن مساله</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r" rtl="1">
              <a:buFont typeface="Wingdings" panose="05000000000000000000" pitchFamily="2" charset="2"/>
              <a:buChar char="q"/>
            </a:pPr>
            <a:r>
              <a:rPr lang="fa-IR" sz="2400" dirty="0" smtClean="0">
                <a:cs typeface="B Koodak" panose="00000700000000000000" pitchFamily="2" charset="-78"/>
              </a:rPr>
              <a:t>شروع هر مطالعۀ شبیه سازی تعریف مسئله است.</a:t>
            </a:r>
          </a:p>
          <a:p>
            <a:pPr marL="749300" lvl="1" indent="0" algn="r" rtl="1">
              <a:buNone/>
            </a:pPr>
            <a:endParaRPr lang="fa-IR" sz="2200" dirty="0" smtClean="0">
              <a:cs typeface="B Koodak" panose="00000700000000000000" pitchFamily="2" charset="-78"/>
            </a:endParaRPr>
          </a:p>
          <a:p>
            <a:pPr marL="749300" lvl="1" indent="0" algn="r" rtl="1">
              <a:buNone/>
            </a:pPr>
            <a:r>
              <a:rPr lang="fa-IR" sz="2200" dirty="0" smtClean="0">
                <a:cs typeface="B Koodak" panose="00000700000000000000" pitchFamily="2" charset="-78"/>
              </a:rPr>
              <a:t> </a:t>
            </a:r>
          </a:p>
          <a:p>
            <a:pPr marL="1708150" lvl="1" indent="-1243013" algn="r" rtl="1">
              <a:buNone/>
              <a:tabLst>
                <a:tab pos="1663700" algn="l"/>
                <a:tab pos="1768475" algn="l"/>
              </a:tabLst>
            </a:pPr>
            <a:r>
              <a:rPr lang="fa-IR" sz="2100" dirty="0" smtClean="0">
                <a:cs typeface="B Koodak" panose="00000700000000000000" pitchFamily="2" charset="-78"/>
              </a:rPr>
              <a:t>                     ارائۀ مسئله توسط مسئول آن، تعیین کنندگان خط مشی و سیاست گذاران</a:t>
            </a:r>
          </a:p>
          <a:p>
            <a:pPr marL="274314" lvl="1" indent="0" algn="r" rtl="1">
              <a:buNone/>
            </a:pPr>
            <a:endParaRPr lang="fa-IR" sz="2100" dirty="0">
              <a:cs typeface="B Koodak" panose="00000700000000000000" pitchFamily="2" charset="-78"/>
            </a:endParaRPr>
          </a:p>
          <a:p>
            <a:pPr marL="1717078" lvl="6" indent="0" algn="r" rtl="1">
              <a:buNone/>
            </a:pPr>
            <a:endParaRPr lang="fa-IR" sz="2100" dirty="0">
              <a:cs typeface="B Koodak" panose="00000700000000000000" pitchFamily="2" charset="-78"/>
            </a:endParaRPr>
          </a:p>
          <a:p>
            <a:pPr marL="1717078" lvl="6" indent="0" algn="r" rtl="1">
              <a:buNone/>
            </a:pPr>
            <a:r>
              <a:rPr lang="fa-IR" sz="2100" dirty="0" smtClean="0">
                <a:cs typeface="B Koodak" panose="00000700000000000000" pitchFamily="2" charset="-78"/>
              </a:rPr>
              <a:t>اطمینان یافتن از درک صحیح مسئله از سوی </a:t>
            </a:r>
            <a:r>
              <a:rPr lang="fa-IR" sz="2000" dirty="0" smtClean="0">
                <a:cs typeface="B Koodak" panose="00000700000000000000" pitchFamily="2" charset="-78"/>
              </a:rPr>
              <a:t>تحلیل گر </a:t>
            </a:r>
          </a:p>
          <a:p>
            <a:pPr marL="1717078" lvl="6" indent="0" algn="r" rtl="1">
              <a:buNone/>
            </a:pPr>
            <a:endParaRPr lang="fa-IR" sz="2000" dirty="0" smtClean="0">
              <a:cs typeface="B Koodak" panose="00000700000000000000" pitchFamily="2" charset="-78"/>
            </a:endParaRPr>
          </a:p>
          <a:p>
            <a:pPr marL="1717078" lvl="6" indent="0" algn="r" rtl="1">
              <a:buNone/>
            </a:pPr>
            <a:r>
              <a:rPr lang="fa-IR" sz="2000" dirty="0" smtClean="0">
                <a:cs typeface="B Koodak" panose="00000700000000000000" pitchFamily="2" charset="-78"/>
              </a:rPr>
              <a:t>به توافق رسیدن بر سر نحوۀ تعریف مسئله از سوی سیاست گذاران و تحلیلگران</a:t>
            </a:r>
          </a:p>
          <a:p>
            <a:pPr marL="1717078" lvl="6" indent="0" algn="r" rtl="1">
              <a:buNone/>
            </a:pPr>
            <a:endParaRPr lang="en-US" sz="3000" dirty="0">
              <a:cs typeface="B Koodak" panose="00000700000000000000" pitchFamily="2" charset="-78"/>
            </a:endParaRPr>
          </a:p>
        </p:txBody>
      </p:sp>
      <p:sp>
        <p:nvSpPr>
          <p:cNvPr id="4" name="Action Button: Back or Previous 3">
            <a:hlinkClick r:id="rId2" action="ppaction://hlinksldjump" highlightClick="1"/>
          </p:cNvPr>
          <p:cNvSpPr/>
          <p:nvPr/>
        </p:nvSpPr>
        <p:spPr>
          <a:xfrm>
            <a:off x="554636" y="6184900"/>
            <a:ext cx="512164" cy="4557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72660" y="2227692"/>
            <a:ext cx="981212" cy="93358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flipV="1">
            <a:off x="9772660" y="3520039"/>
            <a:ext cx="981212" cy="933580"/>
          </a:xfrm>
          <a:prstGeom prst="rect">
            <a:avLst/>
          </a:prstGeom>
        </p:spPr>
      </p:pic>
      <p:sp>
        <p:nvSpPr>
          <p:cNvPr id="7" name="Slide Number Placeholder 6"/>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2185586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تعیین اهداف و طرح کلی اجرایی</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r" rtl="1">
              <a:buFont typeface="Wingdings" panose="05000000000000000000" pitchFamily="2" charset="2"/>
              <a:buChar char="q"/>
            </a:pPr>
            <a:r>
              <a:rPr lang="fa-IR" sz="2400" dirty="0" smtClean="0">
                <a:solidFill>
                  <a:srgbClr val="0070C0"/>
                </a:solidFill>
                <a:cs typeface="B Koodak" panose="00000700000000000000" pitchFamily="2" charset="-78"/>
              </a:rPr>
              <a:t>اهداف:</a:t>
            </a:r>
          </a:p>
          <a:p>
            <a:pPr marL="731514" lvl="1" indent="-457200" algn="just" rtl="1">
              <a:buFont typeface="Wingdings" panose="05000000000000000000" pitchFamily="2" charset="2"/>
              <a:buChar char="q"/>
            </a:pPr>
            <a:r>
              <a:rPr lang="fa-IR" sz="2200" dirty="0" smtClean="0">
                <a:cs typeface="B Koodak" panose="00000700000000000000" pitchFamily="2" charset="-78"/>
              </a:rPr>
              <a:t>تعیین کنندۀ پرسش هایی هستند که باید با استفاده از شبیه سازی به آنها پاسخ داد.</a:t>
            </a:r>
          </a:p>
          <a:p>
            <a:pPr marL="731514" lvl="1" indent="-457200" algn="just" rtl="1">
              <a:buFont typeface="Wingdings" panose="05000000000000000000" pitchFamily="2" charset="2"/>
              <a:buChar char="q"/>
            </a:pPr>
            <a:r>
              <a:rPr lang="fa-IR" sz="2200" dirty="0" smtClean="0">
                <a:cs typeface="B Koodak" panose="00000700000000000000" pitchFamily="2" charset="-78"/>
              </a:rPr>
              <a:t>تعیین این مسئله که آیا با توجه به تعریف مسئله و اهداف در نظر گرفته شده، شبیه سازی روش مناسبی برای تحلیل مسئله هست یا نه.</a:t>
            </a:r>
          </a:p>
          <a:p>
            <a:pPr marL="457200" indent="-457200" algn="r" rtl="1">
              <a:buFont typeface="Wingdings" panose="05000000000000000000" pitchFamily="2" charset="2"/>
              <a:buChar char="q"/>
            </a:pPr>
            <a:r>
              <a:rPr lang="fa-IR" sz="2400" dirty="0" smtClean="0">
                <a:solidFill>
                  <a:srgbClr val="0070C0"/>
                </a:solidFill>
                <a:cs typeface="B Koodak" panose="00000700000000000000" pitchFamily="2" charset="-78"/>
              </a:rPr>
              <a:t>طرح کلی اجرایی:</a:t>
            </a:r>
          </a:p>
          <a:p>
            <a:pPr marL="731514" lvl="1" indent="-457200" algn="just" rtl="1">
              <a:buFont typeface="Wingdings" panose="05000000000000000000" pitchFamily="2" charset="2"/>
              <a:buChar char="q"/>
            </a:pPr>
            <a:r>
              <a:rPr lang="fa-IR" sz="2200" dirty="0" smtClean="0">
                <a:cs typeface="B Koodak" panose="00000700000000000000" pitchFamily="2" charset="-78"/>
              </a:rPr>
              <a:t>باید دربردارندۀ سیستم های مختلف تحت بررسی و روشی در زمینۀ ارزیابی میزان کارایی هریک از آنها باشد.</a:t>
            </a:r>
          </a:p>
          <a:p>
            <a:pPr marL="731514" lvl="1" indent="-457200" algn="just" rtl="1">
              <a:buFont typeface="Wingdings" panose="05000000000000000000" pitchFamily="2" charset="2"/>
              <a:buChar char="q"/>
            </a:pPr>
            <a:r>
              <a:rPr lang="fa-IR" sz="2200" dirty="0" smtClean="0">
                <a:cs typeface="B Koodak" panose="00000700000000000000" pitchFamily="2" charset="-78"/>
              </a:rPr>
              <a:t> باید تضمین کند که در زمینۀ تعداد افراد مورد نیاز، هزینه و مدت مربوط به برگزاری هر قسمت از کار یک بررسی انجام میشود و در زمینۀ نتایج قابل حصول در انتهای هر قسمت پیش بینی های لازم را انجام دهد.</a:t>
            </a:r>
          </a:p>
          <a:p>
            <a:pPr marL="749300" lvl="1" indent="0" algn="r" rtl="1">
              <a:buNone/>
            </a:pPr>
            <a:endParaRPr lang="fa-IR" sz="2200" dirty="0" smtClean="0">
              <a:cs typeface="B Koodak" panose="00000700000000000000" pitchFamily="2" charset="-78"/>
            </a:endParaRPr>
          </a:p>
          <a:p>
            <a:pPr marL="749300" lvl="1" indent="0" algn="r" rtl="1">
              <a:buNone/>
            </a:pPr>
            <a:r>
              <a:rPr lang="fa-IR" sz="2200" dirty="0" smtClean="0">
                <a:cs typeface="B Koodak" panose="00000700000000000000" pitchFamily="2" charset="-78"/>
              </a:rPr>
              <a:t> </a:t>
            </a:r>
            <a:endParaRPr lang="en-US" sz="3000" dirty="0">
              <a:cs typeface="B Koodak" panose="00000700000000000000" pitchFamily="2" charset="-78"/>
            </a:endParaRPr>
          </a:p>
        </p:txBody>
      </p:sp>
      <p:sp>
        <p:nvSpPr>
          <p:cNvPr id="4" name="Action Button: Back or Previous 3">
            <a:hlinkClick r:id="rId2" action="ppaction://hlinksldjump" highlightClick="1"/>
          </p:cNvPr>
          <p:cNvSpPr/>
          <p:nvPr/>
        </p:nvSpPr>
        <p:spPr>
          <a:xfrm>
            <a:off x="554636" y="6223000"/>
            <a:ext cx="512164" cy="4176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4035473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2000"/>
            <a:lum/>
          </a:blip>
          <a:srcRect/>
          <a:stretch>
            <a:fillRect t="-35000" b="-3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63969" y="3191491"/>
            <a:ext cx="9068587" cy="1529789"/>
          </a:xfrm>
        </p:spPr>
        <p:txBody>
          <a:bodyPr/>
          <a:lstStyle/>
          <a:p>
            <a:pPr rtl="1">
              <a:lnSpc>
                <a:spcPct val="100000"/>
              </a:lnSpc>
            </a:pPr>
            <a:r>
              <a:rPr lang="fa-IR" sz="7000" b="1" dirty="0">
                <a:ln w="38100">
                  <a:solidFill>
                    <a:schemeClr val="tx1"/>
                  </a:solidFill>
                </a:ln>
                <a:solidFill>
                  <a:srgbClr val="FFFF00"/>
                </a:solidFill>
                <a:effectLst/>
                <a:latin typeface="IranNastaliq" panose="02000503000000020003" pitchFamily="2" charset="0"/>
                <a:cs typeface="B Koodak" panose="00000700000000000000" pitchFamily="2" charset="-78"/>
              </a:rPr>
              <a:t>شبیه سازی</a:t>
            </a:r>
            <a:endParaRPr lang="en-US" sz="7000" b="1" dirty="0">
              <a:ln w="38100">
                <a:solidFill>
                  <a:schemeClr val="tx1"/>
                </a:solidFill>
              </a:ln>
              <a:solidFill>
                <a:srgbClr val="FFFF00"/>
              </a:solidFill>
              <a:effectLst/>
              <a:latin typeface="IranNastaliq" panose="02000503000000020003" pitchFamily="2" charset="0"/>
              <a:cs typeface="B Koodak" panose="00000700000000000000" pitchFamily="2" charset="-78"/>
            </a:endParaRPr>
          </a:p>
        </p:txBody>
      </p:sp>
      <p:sp>
        <p:nvSpPr>
          <p:cNvPr id="3" name="Subtitle 2"/>
          <p:cNvSpPr>
            <a:spLocks noGrp="1"/>
          </p:cNvSpPr>
          <p:nvPr>
            <p:ph type="subTitle" idx="1"/>
          </p:nvPr>
        </p:nvSpPr>
        <p:spPr>
          <a:xfrm>
            <a:off x="1563969" y="2475611"/>
            <a:ext cx="9070848" cy="715880"/>
          </a:xfrm>
        </p:spPr>
        <p:txBody>
          <a:bodyPr>
            <a:normAutofit fontScale="92500" lnSpcReduction="10000"/>
          </a:bodyPr>
          <a:lstStyle/>
          <a:p>
            <a:r>
              <a:rPr lang="fa-IR" sz="2300" dirty="0" smtClean="0">
                <a:cs typeface="B Koodak" panose="00000700000000000000" pitchFamily="2" charset="-78"/>
              </a:rPr>
              <a:t>دانشکده فنی حرفه ای کوثر</a:t>
            </a:r>
            <a:endParaRPr lang="fa-IR" sz="2300" dirty="0">
              <a:cs typeface="B Koodak" panose="00000700000000000000" pitchFamily="2" charset="-78"/>
            </a:endParaRPr>
          </a:p>
          <a:p>
            <a:r>
              <a:rPr lang="fa-IR" sz="2300" dirty="0" smtClean="0">
                <a:cs typeface="B Koodak" panose="00000700000000000000" pitchFamily="2" charset="-78"/>
              </a:rPr>
              <a:t> گروه مهندسی کامپیوتر</a:t>
            </a:r>
            <a:endParaRPr lang="en-US" sz="2300" dirty="0">
              <a:cs typeface="B Koodak" panose="00000700000000000000" pitchFamily="2" charset="-78"/>
            </a:endParaRPr>
          </a:p>
        </p:txBody>
      </p:sp>
    </p:spTree>
    <p:extLst>
      <p:ext uri="{BB962C8B-B14F-4D97-AF65-F5344CB8AC3E}">
        <p14:creationId xmlns:p14="http://schemas.microsoft.com/office/powerpoint/2010/main" val="3701774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طراحی مدل</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lnSpcReduction="10000"/>
          </a:bodyPr>
          <a:lstStyle/>
          <a:p>
            <a:pPr marL="457200" indent="-457200" algn="r" rtl="1">
              <a:buFont typeface="Wingdings" panose="05000000000000000000" pitchFamily="2" charset="2"/>
              <a:buChar char="q"/>
            </a:pPr>
            <a:r>
              <a:rPr lang="fa-IR" sz="2400" dirty="0" smtClean="0">
                <a:solidFill>
                  <a:srgbClr val="0070C0"/>
                </a:solidFill>
                <a:cs typeface="B Koodak" panose="00000700000000000000" pitchFamily="2" charset="-78"/>
              </a:rPr>
              <a:t>ساخت مدل: </a:t>
            </a:r>
            <a:r>
              <a:rPr lang="fa-IR" sz="2200" dirty="0">
                <a:cs typeface="B Koodak" panose="00000700000000000000" pitchFamily="2" charset="-78"/>
              </a:rPr>
              <a:t>علمی و </a:t>
            </a:r>
            <a:r>
              <a:rPr lang="fa-IR" sz="2200" dirty="0" smtClean="0">
                <a:cs typeface="B Koodak" panose="00000700000000000000" pitchFamily="2" charset="-78"/>
              </a:rPr>
              <a:t>هنری </a:t>
            </a:r>
          </a:p>
          <a:p>
            <a:pPr marL="457200" indent="-457200" algn="r" rtl="1">
              <a:buFont typeface="Wingdings" panose="05000000000000000000" pitchFamily="2" charset="2"/>
              <a:buChar char="q"/>
            </a:pPr>
            <a:r>
              <a:rPr lang="fa-IR" sz="2200" dirty="0" smtClean="0">
                <a:cs typeface="B Koodak" panose="00000700000000000000" pitchFamily="2" charset="-78"/>
              </a:rPr>
              <a:t>هنر طراح مدل: </a:t>
            </a:r>
          </a:p>
          <a:p>
            <a:pPr marL="1005827" lvl="2" indent="-457200" algn="r" rtl="1">
              <a:buFont typeface="Wingdings" panose="05000000000000000000" pitchFamily="2" charset="2"/>
              <a:buChar char="q"/>
            </a:pPr>
            <a:r>
              <a:rPr lang="fa-IR" sz="2100" dirty="0" smtClean="0">
                <a:cs typeface="B Koodak" panose="00000700000000000000" pitchFamily="2" charset="-78"/>
              </a:rPr>
              <a:t>استعداد </a:t>
            </a:r>
            <a:r>
              <a:rPr lang="fa-IR" sz="2100" dirty="0">
                <a:cs typeface="B Koodak" panose="00000700000000000000" pitchFamily="2" charset="-78"/>
              </a:rPr>
              <a:t>طراح مدل در مجرد کردن خصوصیات اصلی </a:t>
            </a:r>
            <a:r>
              <a:rPr lang="fa-IR" sz="2100" dirty="0" smtClean="0">
                <a:cs typeface="B Koodak" panose="00000700000000000000" pitchFamily="2" charset="-78"/>
              </a:rPr>
              <a:t>سیستم</a:t>
            </a:r>
          </a:p>
          <a:p>
            <a:pPr marL="1005827" lvl="2" indent="-457200" algn="r" rtl="1">
              <a:buFont typeface="Wingdings" panose="05000000000000000000" pitchFamily="2" charset="2"/>
              <a:buChar char="q"/>
            </a:pPr>
            <a:r>
              <a:rPr lang="fa-IR" sz="2100" dirty="0" smtClean="0">
                <a:cs typeface="B Koodak" panose="00000700000000000000" pitchFamily="2" charset="-78"/>
              </a:rPr>
              <a:t>انتخاب </a:t>
            </a:r>
            <a:r>
              <a:rPr lang="fa-IR" sz="2100" dirty="0">
                <a:cs typeface="B Koodak" panose="00000700000000000000" pitchFamily="2" charset="-78"/>
              </a:rPr>
              <a:t>و اصلاح </a:t>
            </a:r>
            <a:r>
              <a:rPr lang="fa-IR" sz="2100" dirty="0" smtClean="0">
                <a:cs typeface="B Koodak" panose="00000700000000000000" pitchFamily="2" charset="-78"/>
              </a:rPr>
              <a:t>کردن </a:t>
            </a:r>
            <a:r>
              <a:rPr lang="fa-IR" sz="2100" dirty="0">
                <a:cs typeface="B Koodak" panose="00000700000000000000" pitchFamily="2" charset="-78"/>
              </a:rPr>
              <a:t>فرضهای شکل دهندۀ </a:t>
            </a:r>
            <a:r>
              <a:rPr lang="fa-IR" sz="2100" dirty="0" smtClean="0">
                <a:cs typeface="B Koodak" panose="00000700000000000000" pitchFamily="2" charset="-78"/>
              </a:rPr>
              <a:t>سیستم</a:t>
            </a:r>
          </a:p>
          <a:p>
            <a:pPr marL="1005827" lvl="2" indent="-457200" algn="r" rtl="1">
              <a:buFont typeface="Wingdings" panose="05000000000000000000" pitchFamily="2" charset="2"/>
              <a:buChar char="q"/>
            </a:pPr>
            <a:r>
              <a:rPr lang="fa-IR" sz="2100" dirty="0" smtClean="0">
                <a:cs typeface="B Koodak" panose="00000700000000000000" pitchFamily="2" charset="-78"/>
              </a:rPr>
              <a:t>کامل کردن مدل به نحوی که نتایج تقریبی مفیدی از آن حاصل شود</a:t>
            </a:r>
            <a:endParaRPr lang="fa-IR" sz="2100" dirty="0">
              <a:cs typeface="B Koodak" panose="00000700000000000000" pitchFamily="2" charset="-78"/>
            </a:endParaRPr>
          </a:p>
          <a:p>
            <a:pPr marL="465138" lvl="1" indent="-404813" algn="r" rtl="1">
              <a:buFont typeface="Wingdings" panose="05000000000000000000" pitchFamily="2" charset="2"/>
              <a:buChar char="q"/>
            </a:pPr>
            <a:r>
              <a:rPr lang="fa-IR" sz="2200" dirty="0" smtClean="0">
                <a:cs typeface="B Koodak" panose="00000700000000000000" pitchFamily="2" charset="-78"/>
              </a:rPr>
              <a:t>بهترین شیوۀ کار: آغاز با مدلی ساده و کامل کردن تدریجی آن</a:t>
            </a:r>
          </a:p>
          <a:p>
            <a:pPr marL="509588" lvl="1" indent="-449263" algn="r" rtl="1">
              <a:buFont typeface="Wingdings" panose="05000000000000000000" pitchFamily="2" charset="2"/>
              <a:buChar char="q"/>
            </a:pPr>
            <a:r>
              <a:rPr lang="fa-IR" sz="2200" dirty="0" smtClean="0">
                <a:cs typeface="B Koodak" panose="00000700000000000000" pitchFamily="2" charset="-78"/>
              </a:rPr>
              <a:t>درجۀ پیچیدگی مدل نباید از حد تامین مقاصد مطالعۀ شبیه سازی تجاوز کند. (</a:t>
            </a:r>
            <a:r>
              <a:rPr lang="fa-IR" sz="2000" dirty="0" smtClean="0">
                <a:cs typeface="B Koodak" panose="00000700000000000000" pitchFamily="2" charset="-78"/>
              </a:rPr>
              <a:t>کنترل هزینه های طراحی و اجرای مدل</a:t>
            </a:r>
            <a:r>
              <a:rPr lang="fa-IR" sz="2200" dirty="0" smtClean="0">
                <a:cs typeface="B Koodak" panose="00000700000000000000" pitchFamily="2" charset="-78"/>
              </a:rPr>
              <a:t>)</a:t>
            </a:r>
          </a:p>
          <a:p>
            <a:pPr marL="509588" lvl="1" indent="-449263" algn="r" rtl="1">
              <a:buFont typeface="Wingdings" panose="05000000000000000000" pitchFamily="2" charset="2"/>
              <a:buChar char="q"/>
            </a:pPr>
            <a:r>
              <a:rPr lang="fa-IR" sz="2200" dirty="0" smtClean="0">
                <a:cs typeface="B Koodak" panose="00000700000000000000" pitchFamily="2" charset="-78"/>
              </a:rPr>
              <a:t>همسانی جزء به جزء بین سیستم واقعی و مدل ضروری نیست</a:t>
            </a:r>
          </a:p>
          <a:p>
            <a:pPr marL="509588" lvl="1" indent="-449263" algn="r" rtl="1">
              <a:buFont typeface="Wingdings" panose="05000000000000000000" pitchFamily="2" charset="2"/>
              <a:buChar char="q"/>
            </a:pPr>
            <a:r>
              <a:rPr lang="fa-IR" sz="2200" dirty="0" smtClean="0">
                <a:cs typeface="B Koodak" panose="00000700000000000000" pitchFamily="2" charset="-78"/>
              </a:rPr>
              <a:t>باید چکیدۀ سیستم واقعی در مدل وارد شود.</a:t>
            </a:r>
          </a:p>
          <a:p>
            <a:pPr marL="509588" lvl="1" indent="-449263" algn="r" rtl="1">
              <a:buFont typeface="Wingdings" panose="05000000000000000000" pitchFamily="2" charset="2"/>
              <a:buChar char="q"/>
            </a:pPr>
            <a:r>
              <a:rPr lang="fa-IR" sz="2200" dirty="0" smtClean="0">
                <a:cs typeface="B Koodak" panose="00000700000000000000" pitchFamily="2" charset="-78"/>
              </a:rPr>
              <a:t>استفاده کنندۀ نهایی از مدل در مرحلۀ طراحی و ساخت آن شرکت داده شود. (</a:t>
            </a:r>
            <a:r>
              <a:rPr lang="fa-IR" sz="2000" dirty="0" smtClean="0">
                <a:cs typeface="B Koodak" panose="00000700000000000000" pitchFamily="2" charset="-78"/>
              </a:rPr>
              <a:t>افزایش </a:t>
            </a:r>
            <a:r>
              <a:rPr lang="fa-IR" sz="2000" dirty="0">
                <a:cs typeface="B Koodak" panose="00000700000000000000" pitchFamily="2" charset="-78"/>
              </a:rPr>
              <a:t>کیفیت</a:t>
            </a:r>
            <a:r>
              <a:rPr lang="fa-IR" sz="2000" dirty="0" smtClean="0">
                <a:cs typeface="B Koodak" panose="00000700000000000000" pitchFamily="2" charset="-78"/>
              </a:rPr>
              <a:t> مدل ساخته شده</a:t>
            </a:r>
            <a:r>
              <a:rPr lang="fa-IR" sz="2200" dirty="0" smtClean="0">
                <a:cs typeface="B Koodak" panose="00000700000000000000" pitchFamily="2" charset="-78"/>
              </a:rPr>
              <a:t>)</a:t>
            </a:r>
          </a:p>
          <a:p>
            <a:pPr marL="509588" lvl="1" indent="-449263" algn="r" rtl="1">
              <a:buFont typeface="Wingdings" panose="05000000000000000000" pitchFamily="2" charset="2"/>
              <a:buChar char="q"/>
            </a:pPr>
            <a:r>
              <a:rPr lang="fa-IR" sz="2200" dirty="0" smtClean="0">
                <a:cs typeface="B Koodak" panose="00000700000000000000" pitchFamily="2" charset="-78"/>
              </a:rPr>
              <a:t>هنر طراحی الگو را تنها از طریق تجربه سیستمهای واقعی میتوان آموخت.</a:t>
            </a:r>
            <a:endParaRPr lang="en-US" sz="3000" dirty="0">
              <a:cs typeface="B Koodak" panose="00000700000000000000" pitchFamily="2" charset="-78"/>
            </a:endParaRPr>
          </a:p>
        </p:txBody>
      </p:sp>
      <p:sp>
        <p:nvSpPr>
          <p:cNvPr id="4" name="Action Button: Back or Previous 3">
            <a:hlinkClick r:id="rId2" action="ppaction://hlinksldjump" highlightClick="1"/>
          </p:cNvPr>
          <p:cNvSpPr/>
          <p:nvPr/>
        </p:nvSpPr>
        <p:spPr>
          <a:xfrm>
            <a:off x="554636" y="6223000"/>
            <a:ext cx="512164" cy="4176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5450732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جمع آوری اطلاعات</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r" rtl="1">
              <a:buFont typeface="Wingdings" panose="05000000000000000000" pitchFamily="2" charset="2"/>
              <a:buChar char="q"/>
            </a:pPr>
            <a:r>
              <a:rPr lang="fa-IR" sz="2200" dirty="0">
                <a:cs typeface="B Koodak" panose="00000700000000000000" pitchFamily="2" charset="-78"/>
              </a:rPr>
              <a:t>ارتباط مداومی با مرحلۀ طراحی مدل دارد.</a:t>
            </a:r>
          </a:p>
          <a:p>
            <a:pPr marL="457200" indent="-457200" algn="r" rtl="1">
              <a:buFont typeface="Wingdings" panose="05000000000000000000" pitchFamily="2" charset="2"/>
              <a:buChar char="q"/>
            </a:pPr>
            <a:r>
              <a:rPr lang="fa-IR" sz="2200" dirty="0" smtClean="0">
                <a:cs typeface="B Koodak" panose="00000700000000000000" pitchFamily="2" charset="-78"/>
              </a:rPr>
              <a:t>برحسب درجۀ پیچیدگی مدل، عناصر اطلاعاتی مورد نیاز نیز تغییر میکنند.</a:t>
            </a:r>
          </a:p>
          <a:p>
            <a:pPr marL="457200" indent="-457200" algn="r" rtl="1">
              <a:buFont typeface="Wingdings" panose="05000000000000000000" pitchFamily="2" charset="2"/>
              <a:buChar char="q"/>
            </a:pPr>
            <a:r>
              <a:rPr lang="fa-IR" sz="2200" dirty="0" smtClean="0">
                <a:cs typeface="B Koodak" panose="00000700000000000000" pitchFamily="2" charset="-78"/>
              </a:rPr>
              <a:t>اختصاص داشتن زمان قابل توجهی از مطالعۀ شبیه سازی به این مرحله (شروع زودهنگام این مرحله ضروری است)</a:t>
            </a:r>
          </a:p>
          <a:p>
            <a:pPr marL="457200" indent="-457200" algn="r" rtl="1">
              <a:buFont typeface="Wingdings" panose="05000000000000000000" pitchFamily="2" charset="2"/>
              <a:buChar char="q"/>
            </a:pPr>
            <a:r>
              <a:rPr lang="fa-IR" sz="2200" dirty="0" smtClean="0">
                <a:cs typeface="B Koodak" panose="00000700000000000000" pitchFamily="2" charset="-78"/>
              </a:rPr>
              <a:t>معمولاً همزمان با اجرای قسمت های نخست مرحلۀ طراحی مدل آغاز میگردد. </a:t>
            </a:r>
          </a:p>
          <a:p>
            <a:pPr marL="465138" lvl="1" indent="-404813" algn="r" rtl="1">
              <a:buFont typeface="Wingdings" panose="05000000000000000000" pitchFamily="2" charset="2"/>
              <a:buChar char="q"/>
            </a:pPr>
            <a:r>
              <a:rPr lang="fa-IR" sz="2200" dirty="0" smtClean="0">
                <a:cs typeface="B Koodak" panose="00000700000000000000" pitchFamily="2" charset="-78"/>
              </a:rPr>
              <a:t>اهداف مطالعۀ شبیه سازی تعیین میکند که چه نوع اطلاعاتی باید جمع آوری گردد.</a:t>
            </a:r>
          </a:p>
          <a:p>
            <a:pPr marL="465138" lvl="1" indent="-404813" algn="r" rtl="1">
              <a:buFont typeface="Wingdings" panose="05000000000000000000" pitchFamily="2" charset="2"/>
              <a:buChar char="q"/>
            </a:pPr>
            <a:r>
              <a:rPr lang="fa-IR" sz="2200" dirty="0" smtClean="0">
                <a:cs typeface="B Koodak" panose="00000700000000000000" pitchFamily="2" charset="-78"/>
              </a:rPr>
              <a:t>استفاده از اطلاعات مربوط به عملکرد سیستم در گذشته برای تعیین اعتبار مدل</a:t>
            </a:r>
          </a:p>
          <a:p>
            <a:pPr marL="739451" lvl="2" indent="-404813" algn="r" rtl="1">
              <a:buFont typeface="Wingdings" panose="05000000000000000000" pitchFamily="2" charset="2"/>
              <a:buChar char="q"/>
            </a:pPr>
            <a:r>
              <a:rPr lang="fa-IR" sz="2000" dirty="0" smtClean="0">
                <a:solidFill>
                  <a:srgbClr val="FD5235"/>
                </a:solidFill>
                <a:cs typeface="B Koodak" panose="00000700000000000000" pitchFamily="2" charset="-78"/>
              </a:rPr>
              <a:t>مثال: </a:t>
            </a:r>
            <a:r>
              <a:rPr lang="fa-IR" sz="2000" dirty="0" smtClean="0">
                <a:cs typeface="B Koodak" panose="00000700000000000000" pitchFamily="2" charset="-78"/>
              </a:rPr>
              <a:t>بررسی طول صف انتظار در یک بانک بر اساس تغییر تعداد افراد سرویس دهنده</a:t>
            </a:r>
          </a:p>
          <a:p>
            <a:pPr marL="1013764" lvl="3" indent="-404813" algn="r" rtl="1">
              <a:buFont typeface="Wingdings" panose="05000000000000000000" pitchFamily="2" charset="2"/>
              <a:buChar char="q"/>
            </a:pPr>
            <a:r>
              <a:rPr lang="fa-IR" sz="2000" dirty="0" smtClean="0">
                <a:cs typeface="B Koodak" panose="00000700000000000000" pitchFamily="2" charset="-78"/>
              </a:rPr>
              <a:t>اطلاعات مورد نیاز:</a:t>
            </a:r>
          </a:p>
          <a:p>
            <a:pPr marL="1288077" lvl="4" indent="-404813" algn="r" rtl="1">
              <a:buFont typeface="Wingdings" panose="05000000000000000000" pitchFamily="2" charset="2"/>
              <a:buChar char="q"/>
            </a:pPr>
            <a:r>
              <a:rPr lang="fa-IR" sz="2000" dirty="0" smtClean="0">
                <a:cs typeface="B Koodak" panose="00000700000000000000" pitchFamily="2" charset="-78"/>
              </a:rPr>
              <a:t>توزیع های آماری مربوط به زمانهای بین ورود متقاضیان در دوره های زمانی مختلف</a:t>
            </a:r>
          </a:p>
          <a:p>
            <a:pPr marL="1288077" lvl="4" indent="-404813" algn="r" rtl="1">
              <a:buFont typeface="Wingdings" panose="05000000000000000000" pitchFamily="2" charset="2"/>
              <a:buChar char="q"/>
            </a:pPr>
            <a:r>
              <a:rPr lang="fa-IR" sz="2000" dirty="0" smtClean="0">
                <a:cs typeface="B Koodak" panose="00000700000000000000" pitchFamily="2" charset="-78"/>
              </a:rPr>
              <a:t>زمانهای سرویس دهی برای هر سرویس دهنده</a:t>
            </a:r>
          </a:p>
          <a:p>
            <a:pPr marL="1288077" lvl="4" indent="-404813" algn="r" rtl="1">
              <a:buFont typeface="Wingdings" panose="05000000000000000000" pitchFamily="2" charset="2"/>
              <a:buChar char="q"/>
            </a:pPr>
            <a:r>
              <a:rPr lang="fa-IR" sz="2000" dirty="0" smtClean="0">
                <a:cs typeface="B Koodak" panose="00000700000000000000" pitchFamily="2" charset="-78"/>
              </a:rPr>
              <a:t>توزیع های آماری مربوط به طول صف تحت شرایط مختلف از عملکرد گذشتۀ سیستم</a:t>
            </a:r>
          </a:p>
        </p:txBody>
      </p:sp>
      <p:sp>
        <p:nvSpPr>
          <p:cNvPr id="4" name="Action Button: Back or Previous 3">
            <a:hlinkClick r:id="rId2" action="ppaction://hlinksldjump" highlightClick="1"/>
          </p:cNvPr>
          <p:cNvSpPr/>
          <p:nvPr/>
        </p:nvSpPr>
        <p:spPr>
          <a:xfrm>
            <a:off x="554636" y="6261100"/>
            <a:ext cx="512164" cy="3795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3280425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برنامه نویسی</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a:cs typeface="B Koodak" panose="00000700000000000000" pitchFamily="2" charset="-78"/>
              </a:rPr>
              <a:t>تحلیل اکثر سیستمهای واقعی وابسته به ساخت مدلی است که خود آن مدل به فضای ذخیره سازی بزرگ و قدرت پردازشی بالایی نیاز دارد، به همین دلیل مدل به یک زبان برنامه نویسی ترجمه و به وسیلۀ کامپیوتر اجرا میشود.</a:t>
            </a:r>
          </a:p>
          <a:p>
            <a:pPr marL="457200" indent="-457200" algn="r" rtl="1">
              <a:buFont typeface="Wingdings" panose="05000000000000000000" pitchFamily="2" charset="2"/>
              <a:buChar char="q"/>
            </a:pPr>
            <a:r>
              <a:rPr lang="fa-IR" sz="2200" dirty="0" smtClean="0">
                <a:cs typeface="B Koodak" panose="00000700000000000000" pitchFamily="2" charset="-78"/>
              </a:rPr>
              <a:t>زبان های برنامه نویسی:</a:t>
            </a:r>
          </a:p>
          <a:p>
            <a:pPr marL="731514" lvl="1" indent="-457200" algn="r" rtl="1">
              <a:buFont typeface="Wingdings" panose="05000000000000000000" pitchFamily="2" charset="2"/>
              <a:buChar char="q"/>
            </a:pPr>
            <a:r>
              <a:rPr lang="fa-IR" sz="2000" dirty="0" smtClean="0">
                <a:solidFill>
                  <a:srgbClr val="0070C0"/>
                </a:solidFill>
                <a:cs typeface="B Koodak" panose="00000700000000000000" pitchFamily="2" charset="-78"/>
              </a:rPr>
              <a:t>عمومی: </a:t>
            </a:r>
            <a:r>
              <a:rPr lang="fa-IR" sz="2000" dirty="0" smtClean="0">
                <a:cs typeface="B Koodak" panose="00000700000000000000" pitchFamily="2" charset="-78"/>
              </a:rPr>
              <a:t>نوشتن برنامه وقت بیشتری میگیرد اما اجرای برنامه به زمان کوتاهتری نیاز دارد.</a:t>
            </a:r>
          </a:p>
          <a:p>
            <a:pPr marL="1005827" lvl="2" indent="-457200" algn="r" rtl="1">
              <a:buFont typeface="Wingdings" panose="05000000000000000000" pitchFamily="2" charset="2"/>
              <a:buChar char="q"/>
            </a:pPr>
            <a:r>
              <a:rPr lang="fa-IR" sz="1800" dirty="0" smtClean="0">
                <a:solidFill>
                  <a:srgbClr val="FD5235"/>
                </a:solidFill>
                <a:cs typeface="B Koodak" panose="00000700000000000000" pitchFamily="2" charset="-78"/>
              </a:rPr>
              <a:t>مثال: </a:t>
            </a:r>
            <a:r>
              <a:rPr lang="en-US" sz="1800" dirty="0" smtClean="0">
                <a:latin typeface="Arial" panose="020B0604020202020204" pitchFamily="34" charset="0"/>
                <a:cs typeface="Arial" panose="020B0604020202020204" pitchFamily="34" charset="0"/>
              </a:rPr>
              <a:t>FORTRAN</a:t>
            </a:r>
            <a:r>
              <a:rPr lang="fa-IR" sz="1800" dirty="0" smtClean="0">
                <a:latin typeface="Arial" panose="020B0604020202020204" pitchFamily="34" charset="0"/>
                <a:cs typeface="Arial" panose="020B0604020202020204" pitchFamily="34" charset="0"/>
              </a:rPr>
              <a:t> </a:t>
            </a:r>
          </a:p>
          <a:p>
            <a:pPr marL="1005827" lvl="2" indent="-457200" algn="r" rtl="1">
              <a:buFont typeface="Wingdings" panose="05000000000000000000" pitchFamily="2" charset="2"/>
              <a:buChar char="q"/>
            </a:pPr>
            <a:r>
              <a:rPr lang="fa-IR" sz="1800" dirty="0" smtClean="0">
                <a:cs typeface="B Koodak" panose="00000700000000000000" pitchFamily="2" charset="-78"/>
              </a:rPr>
              <a:t>تمرین: مثال های دیگری از زبانهای برنامه نویسی عمومی بیابید.</a:t>
            </a:r>
          </a:p>
          <a:p>
            <a:pPr marL="548627" lvl="2" indent="0" algn="r" rtl="1">
              <a:buNone/>
            </a:pPr>
            <a:endParaRPr lang="fa-IR" sz="1800" dirty="0" smtClean="0">
              <a:cs typeface="B Koodak" panose="00000700000000000000" pitchFamily="2" charset="-78"/>
            </a:endParaRPr>
          </a:p>
          <a:p>
            <a:pPr marL="731514" lvl="1" indent="-457200" algn="r" rtl="1">
              <a:buFont typeface="Wingdings" panose="05000000000000000000" pitchFamily="2" charset="2"/>
              <a:buChar char="q"/>
            </a:pPr>
            <a:r>
              <a:rPr lang="fa-IR" sz="2000" dirty="0" smtClean="0">
                <a:solidFill>
                  <a:srgbClr val="0070C0"/>
                </a:solidFill>
                <a:cs typeface="B Koodak" panose="00000700000000000000" pitchFamily="2" charset="-78"/>
              </a:rPr>
              <a:t>شبیه سازی: </a:t>
            </a:r>
            <a:r>
              <a:rPr lang="fa-IR" sz="2000" dirty="0" smtClean="0">
                <a:cs typeface="B Koodak" panose="00000700000000000000" pitchFamily="2" charset="-78"/>
              </a:rPr>
              <a:t>کار برنامه نویسی را به شکل قابل توجهی ساده میکنند.</a:t>
            </a:r>
          </a:p>
          <a:p>
            <a:pPr marL="1005827" lvl="2" indent="-457200" algn="r" rtl="1">
              <a:buFont typeface="Wingdings" panose="05000000000000000000" pitchFamily="2" charset="2"/>
              <a:buChar char="q"/>
            </a:pPr>
            <a:r>
              <a:rPr lang="fa-IR" sz="1800" dirty="0" smtClean="0">
                <a:solidFill>
                  <a:srgbClr val="FD5235"/>
                </a:solidFill>
                <a:cs typeface="B Koodak" panose="00000700000000000000" pitchFamily="2" charset="-78"/>
              </a:rPr>
              <a:t>مثال:</a:t>
            </a:r>
            <a:r>
              <a:rPr lang="fa-IR" sz="2000" dirty="0" smtClean="0">
                <a:solidFill>
                  <a:srgbClr val="FD5235"/>
                </a:solidFill>
                <a:cs typeface="B Koodak" panose="00000700000000000000" pitchFamily="2" charset="-78"/>
              </a:rPr>
              <a:t> </a:t>
            </a:r>
            <a:r>
              <a:rPr lang="en-US" sz="1800" dirty="0" smtClean="0">
                <a:latin typeface="Arial" panose="020B0604020202020204" pitchFamily="34" charset="0"/>
                <a:cs typeface="Arial" panose="020B0604020202020204" pitchFamily="34" charset="0"/>
              </a:rPr>
              <a:t>SLAM</a:t>
            </a:r>
            <a:r>
              <a:rPr lang="fa-IR" sz="1800"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GPSS</a:t>
            </a:r>
            <a:r>
              <a:rPr lang="fa-IR" sz="1800"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SIMSCRIPT</a:t>
            </a:r>
            <a:endParaRPr lang="fa-IR" sz="1800" dirty="0" smtClean="0">
              <a:latin typeface="Arial" panose="020B0604020202020204" pitchFamily="34" charset="0"/>
              <a:cs typeface="Arial" panose="020B0604020202020204" pitchFamily="34" charset="0"/>
            </a:endParaRPr>
          </a:p>
          <a:p>
            <a:pPr marL="1005827" lvl="2" indent="-457200" algn="r" rtl="1">
              <a:buFont typeface="Wingdings" panose="05000000000000000000" pitchFamily="2" charset="2"/>
              <a:buChar char="q"/>
            </a:pPr>
            <a:r>
              <a:rPr lang="fa-IR" sz="2000" dirty="0" smtClean="0">
                <a:cs typeface="B Koodak" panose="00000700000000000000" pitchFamily="2" charset="-78"/>
              </a:rPr>
              <a:t>تمرین</a:t>
            </a:r>
            <a:r>
              <a:rPr lang="fa-IR" sz="2000" dirty="0">
                <a:cs typeface="B Koodak" panose="00000700000000000000" pitchFamily="2" charset="-78"/>
              </a:rPr>
              <a:t>: </a:t>
            </a:r>
            <a:r>
              <a:rPr lang="fa-IR" sz="2000" dirty="0" smtClean="0">
                <a:cs typeface="B Koodak" panose="00000700000000000000" pitchFamily="2" charset="-78"/>
              </a:rPr>
              <a:t>مثال </a:t>
            </a:r>
            <a:r>
              <a:rPr lang="fa-IR" sz="2000" dirty="0">
                <a:cs typeface="B Koodak" panose="00000700000000000000" pitchFamily="2" charset="-78"/>
              </a:rPr>
              <a:t>های دیگری از زبانهای </a:t>
            </a:r>
            <a:r>
              <a:rPr lang="fa-IR" sz="2000" dirty="0" smtClean="0">
                <a:cs typeface="B Koodak" panose="00000700000000000000" pitchFamily="2" charset="-78"/>
              </a:rPr>
              <a:t>شبیه سازی </a:t>
            </a:r>
            <a:r>
              <a:rPr lang="fa-IR" sz="2000" dirty="0">
                <a:cs typeface="B Koodak" panose="00000700000000000000" pitchFamily="2" charset="-78"/>
              </a:rPr>
              <a:t>بیابید</a:t>
            </a:r>
            <a:r>
              <a:rPr lang="fa-IR" sz="2000" dirty="0" smtClean="0">
                <a:cs typeface="B Koodak" panose="00000700000000000000" pitchFamily="2" charset="-78"/>
              </a:rPr>
              <a:t>.</a:t>
            </a:r>
            <a:endParaRPr lang="fa-IR" sz="2000" dirty="0">
              <a:cs typeface="B Koodak" panose="00000700000000000000" pitchFamily="2" charset="-78"/>
            </a:endParaRPr>
          </a:p>
        </p:txBody>
      </p:sp>
      <p:sp>
        <p:nvSpPr>
          <p:cNvPr id="4" name="Action Button: Back or Previous 3">
            <a:hlinkClick r:id="rId2" action="ppaction://hlinksldjump" highlightClick="1"/>
          </p:cNvPr>
          <p:cNvSpPr/>
          <p:nvPr/>
        </p:nvSpPr>
        <p:spPr>
          <a:xfrm>
            <a:off x="554636" y="6197600"/>
            <a:ext cx="512164" cy="4430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782144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صحت مدل (بازبینی)</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cs typeface="B Koodak" panose="00000700000000000000" pitchFamily="2" charset="-78"/>
              </a:rPr>
              <a:t>این مرحله، ناظر غلط گیری کامپیوتری است.</a:t>
            </a:r>
          </a:p>
          <a:p>
            <a:pPr marL="457200" indent="-457200" algn="just" rtl="1">
              <a:buFont typeface="Wingdings" panose="05000000000000000000" pitchFamily="2" charset="2"/>
              <a:buChar char="q"/>
            </a:pPr>
            <a:r>
              <a:rPr lang="fa-IR" sz="2200" dirty="0" smtClean="0">
                <a:cs typeface="B Koodak" panose="00000700000000000000" pitchFamily="2" charset="-78"/>
              </a:rPr>
              <a:t>سوال اساسی این مرحله اینست که آیا برنامۀ کامپیوتری به نحو مناسبی کار میکند؟</a:t>
            </a:r>
          </a:p>
          <a:p>
            <a:pPr marL="457200" indent="-457200" algn="just" rtl="1">
              <a:buFont typeface="Wingdings" panose="05000000000000000000" pitchFamily="2" charset="2"/>
              <a:buChar char="q"/>
            </a:pPr>
            <a:r>
              <a:rPr lang="fa-IR" sz="2200" dirty="0" smtClean="0">
                <a:cs typeface="B Koodak" panose="00000700000000000000" pitchFamily="2" charset="-78"/>
              </a:rPr>
              <a:t>برای یک مدل پیچیده، ایجاد برنامه و تعیین صحت آن بسیار وقت گیر می باشد.</a:t>
            </a:r>
          </a:p>
          <a:p>
            <a:pPr marL="457200" indent="-457200" algn="just" rtl="1">
              <a:buFont typeface="Wingdings" panose="05000000000000000000" pitchFamily="2" charset="2"/>
              <a:buChar char="q"/>
            </a:pPr>
            <a:r>
              <a:rPr lang="fa-IR" sz="2200" dirty="0" smtClean="0">
                <a:cs typeface="B Koodak" panose="00000700000000000000" pitchFamily="2" charset="-78"/>
              </a:rPr>
              <a:t>در صورتی مرحلۀ تعیین صحت مدل کامل میشود که پارامترهای ورودی و ساختار منطقی مدل به طرز صحیحی داخل برنامه در نظر گرفته شده باشد.</a:t>
            </a:r>
            <a:endParaRPr lang="fa-IR" sz="2200" dirty="0">
              <a:cs typeface="B Koodak" panose="00000700000000000000" pitchFamily="2" charset="-78"/>
            </a:endParaRPr>
          </a:p>
        </p:txBody>
      </p:sp>
      <p:sp>
        <p:nvSpPr>
          <p:cNvPr id="4" name="Action Button: Back or Previous 3">
            <a:hlinkClick r:id="rId2" action="ppaction://hlinksldjump" highlightClick="1"/>
          </p:cNvPr>
          <p:cNvSpPr/>
          <p:nvPr/>
        </p:nvSpPr>
        <p:spPr>
          <a:xfrm>
            <a:off x="554636" y="6197600"/>
            <a:ext cx="512164" cy="4430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33552602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اعتبار مدل</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cs typeface="B Koodak" panose="00000700000000000000" pitchFamily="2" charset="-78"/>
              </a:rPr>
              <a:t>در این مرحله، باید تعیین کرد که آیا مدل معرف دقیق سیستم واقعی هست یا نه.</a:t>
            </a:r>
          </a:p>
          <a:p>
            <a:pPr marL="457200" indent="-457200" algn="just" rtl="1">
              <a:buFont typeface="Wingdings" panose="05000000000000000000" pitchFamily="2" charset="2"/>
              <a:buChar char="q"/>
            </a:pPr>
            <a:r>
              <a:rPr lang="fa-IR" sz="2200" dirty="0" smtClean="0">
                <a:cs typeface="B Koodak" panose="00000700000000000000" pitchFamily="2" charset="-78"/>
              </a:rPr>
              <a:t>این مرحله به صورت یک فرایند تکراری انجام میشود به این ترتیب که مدل با عملکرد سیستم واقعی مقایسه میشود و بر اساس اطلاعات و نتایج حاصل از مقایسه، مدل اصلاح میگردد. اینقدر این فرایند تکرار میشود تا دقت مدل قابل قبول تشخیص داده شود.</a:t>
            </a:r>
          </a:p>
        </p:txBody>
      </p:sp>
      <p:sp>
        <p:nvSpPr>
          <p:cNvPr id="4" name="Action Button: Back or Previous 3">
            <a:hlinkClick r:id="rId2" action="ppaction://hlinksldjump" highlightClick="1"/>
          </p:cNvPr>
          <p:cNvSpPr/>
          <p:nvPr/>
        </p:nvSpPr>
        <p:spPr>
          <a:xfrm>
            <a:off x="554636" y="6197600"/>
            <a:ext cx="512164" cy="4430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11089632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a:bodyPr>
          <a:lstStyle/>
          <a:p>
            <a:pPr algn="r" rtl="1"/>
            <a:r>
              <a:rPr lang="fa-IR" sz="3600" dirty="0">
                <a:solidFill>
                  <a:srgbClr val="00B050"/>
                </a:solidFill>
                <a:cs typeface="B Koodak" panose="00000700000000000000" pitchFamily="2" charset="-78"/>
              </a:rPr>
              <a:t>مراحل اساسی یک مطالعۀ شبیه </a:t>
            </a:r>
            <a:r>
              <a:rPr lang="fa-IR" sz="3600" dirty="0" smtClean="0">
                <a:solidFill>
                  <a:srgbClr val="00B050"/>
                </a:solidFill>
                <a:cs typeface="B Koodak" panose="00000700000000000000" pitchFamily="2" charset="-78"/>
              </a:rPr>
              <a:t>سازی (ادامه)</a:t>
            </a:r>
            <a:endParaRPr lang="fa-IR" sz="36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749300" lvl="1" indent="0" algn="r" rtl="1">
              <a:buNone/>
            </a:pPr>
            <a:r>
              <a:rPr lang="fa-IR" sz="2200" dirty="0" smtClean="0">
                <a:cs typeface="B Koodak" panose="00000700000000000000" pitchFamily="2" charset="-78"/>
              </a:rPr>
              <a:t> </a:t>
            </a:r>
          </a:p>
          <a:p>
            <a:pPr marL="274314" lvl="1" indent="0" algn="r" rtl="1">
              <a:buNone/>
            </a:pPr>
            <a:endParaRPr lang="fa-IR" sz="2100" dirty="0" smtClean="0">
              <a:cs typeface="B Koodak" panose="00000700000000000000" pitchFamily="2" charset="-78"/>
            </a:endParaRPr>
          </a:p>
          <a:p>
            <a:pPr marL="1717078" lvl="6" indent="0" algn="r" rtl="1">
              <a:buNone/>
            </a:pPr>
            <a:endParaRPr lang="fa-IR" sz="2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6" name="Rectangle 5">
            <a:hlinkClick r:id="rId2" action="ppaction://hlinksldjump"/>
          </p:cNvPr>
          <p:cNvSpPr/>
          <p:nvPr/>
        </p:nvSpPr>
        <p:spPr>
          <a:xfrm>
            <a:off x="5265704" y="2071536"/>
            <a:ext cx="1568982" cy="35976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a:solidFill>
                  <a:schemeClr val="tx1"/>
                </a:solidFill>
                <a:cs typeface="B Koodak" panose="00000700000000000000" pitchFamily="2" charset="-78"/>
              </a:rPr>
              <a:t>طراحی </a:t>
            </a:r>
            <a:r>
              <a:rPr lang="fa-IR" dirty="0" smtClean="0">
                <a:solidFill>
                  <a:schemeClr val="tx1"/>
                </a:solidFill>
                <a:cs typeface="B Koodak" panose="00000700000000000000" pitchFamily="2" charset="-78"/>
              </a:rPr>
              <a:t>آزمایش</a:t>
            </a:r>
            <a:endParaRPr lang="en-US" dirty="0">
              <a:solidFill>
                <a:schemeClr val="tx1"/>
              </a:solidFill>
              <a:cs typeface="B Koodak" panose="00000700000000000000" pitchFamily="2" charset="-78"/>
            </a:endParaRPr>
          </a:p>
        </p:txBody>
      </p:sp>
      <p:sp>
        <p:nvSpPr>
          <p:cNvPr id="7" name="Rectangle 6">
            <a:hlinkClick r:id="rId3" action="ppaction://hlinksldjump"/>
          </p:cNvPr>
          <p:cNvSpPr/>
          <p:nvPr/>
        </p:nvSpPr>
        <p:spPr>
          <a:xfrm>
            <a:off x="5035857" y="2766113"/>
            <a:ext cx="2028675" cy="35976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solidFill>
                  <a:schemeClr val="tx1"/>
                </a:solidFill>
                <a:cs typeface="B Koodak" panose="00000700000000000000" pitchFamily="2" charset="-78"/>
              </a:rPr>
              <a:t>اجرا و تحلیل نتایج</a:t>
            </a:r>
            <a:endParaRPr lang="en-US" dirty="0">
              <a:solidFill>
                <a:schemeClr val="tx1"/>
              </a:solidFill>
              <a:cs typeface="B Koodak" panose="00000700000000000000" pitchFamily="2" charset="-78"/>
            </a:endParaRPr>
          </a:p>
        </p:txBody>
      </p:sp>
      <p:cxnSp>
        <p:nvCxnSpPr>
          <p:cNvPr id="14" name="Straight Arrow Connector 13"/>
          <p:cNvCxnSpPr/>
          <p:nvPr/>
        </p:nvCxnSpPr>
        <p:spPr>
          <a:xfrm flipH="1">
            <a:off x="6050194" y="3121726"/>
            <a:ext cx="1" cy="421921"/>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6" idx="2"/>
            <a:endCxn id="7" idx="0"/>
          </p:cNvCxnSpPr>
          <p:nvPr/>
        </p:nvCxnSpPr>
        <p:spPr>
          <a:xfrm>
            <a:off x="6050195" y="2431299"/>
            <a:ext cx="0" cy="334814"/>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4903031" y="1275345"/>
            <a:ext cx="2294329" cy="800341"/>
            <a:chOff x="4613180" y="5601081"/>
            <a:chExt cx="2294329" cy="1138107"/>
          </a:xfrm>
          <a:solidFill>
            <a:schemeClr val="bg2"/>
          </a:solidFill>
        </p:grpSpPr>
        <p:sp>
          <p:nvSpPr>
            <p:cNvPr id="13" name="Diamond 12">
              <a:hlinkClick r:id="rId4" action="ppaction://hlinksldjump"/>
            </p:cNvPr>
            <p:cNvSpPr/>
            <p:nvPr/>
          </p:nvSpPr>
          <p:spPr>
            <a:xfrm>
              <a:off x="4613180" y="5601081"/>
              <a:ext cx="2294329" cy="538123"/>
            </a:xfrm>
            <a:prstGeom prst="diamond">
              <a:avLst/>
            </a:prstGeom>
            <a:grpFill/>
            <a:ln>
              <a:solidFill>
                <a:schemeClr val="bg2">
                  <a:lumMod val="9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solidFill>
                    <a:schemeClr val="bg2">
                      <a:lumMod val="75000"/>
                    </a:schemeClr>
                  </a:solidFill>
                  <a:cs typeface="B Koodak" panose="00000700000000000000" pitchFamily="2" charset="-78"/>
                </a:rPr>
                <a:t>صحت مدل؟</a:t>
              </a:r>
              <a:endParaRPr lang="en-US" dirty="0">
                <a:solidFill>
                  <a:schemeClr val="bg2">
                    <a:lumMod val="75000"/>
                  </a:schemeClr>
                </a:solidFill>
                <a:cs typeface="B Koodak" panose="00000700000000000000" pitchFamily="2" charset="-78"/>
              </a:endParaRPr>
            </a:p>
          </p:txBody>
        </p:sp>
        <p:cxnSp>
          <p:nvCxnSpPr>
            <p:cNvPr id="15" name="Straight Arrow Connector 14"/>
            <p:cNvCxnSpPr>
              <a:stCxn id="13" idx="2"/>
            </p:cNvCxnSpPr>
            <p:nvPr/>
          </p:nvCxnSpPr>
          <p:spPr>
            <a:xfrm flipH="1">
              <a:off x="5760344" y="6139204"/>
              <a:ext cx="1" cy="599984"/>
            </a:xfrm>
            <a:prstGeom prst="straightConnector1">
              <a:avLst/>
            </a:prstGeom>
            <a:grpFill/>
            <a:ln w="38100">
              <a:solidFill>
                <a:schemeClr val="bg2">
                  <a:lumMod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194037" y="6139205"/>
              <a:ext cx="370614" cy="481433"/>
            </a:xfrm>
            <a:prstGeom prst="rect">
              <a:avLst/>
            </a:prstGeom>
            <a:noFill/>
            <a:ln>
              <a:noFill/>
            </a:ln>
          </p:spPr>
          <p:txBody>
            <a:bodyPr wrap="none" rtlCol="0">
              <a:spAutoFit/>
            </a:bodyPr>
            <a:lstStyle/>
            <a:p>
              <a:r>
                <a:rPr lang="fa-IR" sz="1600" dirty="0" smtClean="0">
                  <a:solidFill>
                    <a:schemeClr val="bg2">
                      <a:lumMod val="75000"/>
                    </a:schemeClr>
                  </a:solidFill>
                  <a:cs typeface="B Koodak" panose="00000700000000000000" pitchFamily="2" charset="-78"/>
                </a:rPr>
                <a:t>بله</a:t>
              </a:r>
              <a:endParaRPr lang="en-US" sz="1600" dirty="0">
                <a:solidFill>
                  <a:schemeClr val="bg2">
                    <a:lumMod val="75000"/>
                  </a:schemeClr>
                </a:solidFill>
                <a:cs typeface="B Koodak" panose="00000700000000000000" pitchFamily="2" charset="-78"/>
              </a:endParaRPr>
            </a:p>
          </p:txBody>
        </p:sp>
      </p:grpSp>
      <p:sp>
        <p:nvSpPr>
          <p:cNvPr id="24" name="Diamond 23">
            <a:hlinkClick r:id="rId5" action="ppaction://hlinksldjump"/>
          </p:cNvPr>
          <p:cNvSpPr/>
          <p:nvPr/>
        </p:nvSpPr>
        <p:spPr>
          <a:xfrm>
            <a:off x="4807984" y="3528652"/>
            <a:ext cx="2501069" cy="565053"/>
          </a:xfrm>
          <a:prstGeom prst="diamon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cs typeface="B Koodak" panose="00000700000000000000" pitchFamily="2" charset="-78"/>
              </a:rPr>
              <a:t>اجرای بیشتر؟</a:t>
            </a:r>
            <a:endParaRPr lang="en-US" dirty="0">
              <a:cs typeface="B Koodak" panose="00000700000000000000" pitchFamily="2" charset="-78"/>
            </a:endParaRPr>
          </a:p>
        </p:txBody>
      </p:sp>
      <p:sp>
        <p:nvSpPr>
          <p:cNvPr id="26" name="Flowchart: Document 25">
            <a:hlinkClick r:id="rId6" action="ppaction://hlinksldjump"/>
          </p:cNvPr>
          <p:cNvSpPr/>
          <p:nvPr/>
        </p:nvSpPr>
        <p:spPr>
          <a:xfrm>
            <a:off x="4861701" y="4526471"/>
            <a:ext cx="2389686" cy="713701"/>
          </a:xfrm>
          <a:prstGeom prst="flowChartDocumen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a:cs typeface="B Koodak" panose="00000700000000000000" pitchFamily="2" charset="-78"/>
              </a:rPr>
              <a:t>مستندسازی و گزارش نتایج</a:t>
            </a:r>
            <a:endParaRPr lang="en-US" dirty="0">
              <a:cs typeface="B Koodak" panose="00000700000000000000" pitchFamily="2" charset="-78"/>
            </a:endParaRPr>
          </a:p>
        </p:txBody>
      </p:sp>
      <p:cxnSp>
        <p:nvCxnSpPr>
          <p:cNvPr id="30" name="Straight Arrow Connector 29"/>
          <p:cNvCxnSpPr/>
          <p:nvPr/>
        </p:nvCxnSpPr>
        <p:spPr>
          <a:xfrm flipH="1">
            <a:off x="6056544" y="4092226"/>
            <a:ext cx="1" cy="421921"/>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28" name="Oval 27">
            <a:hlinkClick r:id="rId7" action="ppaction://hlinksldjump"/>
          </p:cNvPr>
          <p:cNvSpPr/>
          <p:nvPr/>
        </p:nvSpPr>
        <p:spPr>
          <a:xfrm>
            <a:off x="5253004" y="5605136"/>
            <a:ext cx="1637992" cy="88017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a:cs typeface="B Koodak" panose="00000700000000000000" pitchFamily="2" charset="-78"/>
              </a:rPr>
              <a:t>پیاده سازی</a:t>
            </a:r>
            <a:endParaRPr lang="en-US" dirty="0">
              <a:cs typeface="B Koodak" panose="00000700000000000000" pitchFamily="2" charset="-78"/>
            </a:endParaRPr>
          </a:p>
        </p:txBody>
      </p:sp>
      <p:cxnSp>
        <p:nvCxnSpPr>
          <p:cNvPr id="32" name="Straight Arrow Connector 31"/>
          <p:cNvCxnSpPr/>
          <p:nvPr/>
        </p:nvCxnSpPr>
        <p:spPr>
          <a:xfrm flipH="1">
            <a:off x="6050193" y="5183215"/>
            <a:ext cx="1" cy="421921"/>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55694" y="2066751"/>
            <a:ext cx="311304" cy="369332"/>
          </a:xfrm>
          <a:prstGeom prst="rect">
            <a:avLst/>
          </a:prstGeom>
          <a:noFill/>
        </p:spPr>
        <p:txBody>
          <a:bodyPr wrap="none" rtlCol="0">
            <a:spAutoFit/>
          </a:bodyPr>
          <a:lstStyle/>
          <a:p>
            <a:r>
              <a:rPr lang="fa-IR" dirty="0" smtClean="0"/>
              <a:t>8</a:t>
            </a:r>
            <a:endParaRPr lang="en-US" dirty="0"/>
          </a:p>
        </p:txBody>
      </p:sp>
      <p:sp>
        <p:nvSpPr>
          <p:cNvPr id="34" name="TextBox 33"/>
          <p:cNvSpPr txBox="1"/>
          <p:nvPr/>
        </p:nvSpPr>
        <p:spPr>
          <a:xfrm>
            <a:off x="4504538" y="5860558"/>
            <a:ext cx="437940" cy="369332"/>
          </a:xfrm>
          <a:prstGeom prst="rect">
            <a:avLst/>
          </a:prstGeom>
          <a:noFill/>
        </p:spPr>
        <p:txBody>
          <a:bodyPr wrap="none" rtlCol="0">
            <a:spAutoFit/>
          </a:bodyPr>
          <a:lstStyle/>
          <a:p>
            <a:r>
              <a:rPr lang="fa-IR" dirty="0" smtClean="0"/>
              <a:t>12</a:t>
            </a:r>
            <a:endParaRPr lang="en-US" dirty="0"/>
          </a:p>
        </p:txBody>
      </p:sp>
      <p:sp>
        <p:nvSpPr>
          <p:cNvPr id="35" name="TextBox 34"/>
          <p:cNvSpPr txBox="1"/>
          <p:nvPr/>
        </p:nvSpPr>
        <p:spPr>
          <a:xfrm>
            <a:off x="4807982" y="2559941"/>
            <a:ext cx="311304" cy="369332"/>
          </a:xfrm>
          <a:prstGeom prst="rect">
            <a:avLst/>
          </a:prstGeom>
          <a:noFill/>
        </p:spPr>
        <p:txBody>
          <a:bodyPr wrap="none" rtlCol="0">
            <a:spAutoFit/>
          </a:bodyPr>
          <a:lstStyle/>
          <a:p>
            <a:r>
              <a:rPr lang="fa-IR" dirty="0" smtClean="0"/>
              <a:t>9</a:t>
            </a:r>
            <a:endParaRPr lang="en-US" dirty="0"/>
          </a:p>
        </p:txBody>
      </p:sp>
      <p:sp>
        <p:nvSpPr>
          <p:cNvPr id="36" name="TextBox 35"/>
          <p:cNvSpPr txBox="1"/>
          <p:nvPr/>
        </p:nvSpPr>
        <p:spPr>
          <a:xfrm>
            <a:off x="4496152" y="4723256"/>
            <a:ext cx="437940" cy="369332"/>
          </a:xfrm>
          <a:prstGeom prst="rect">
            <a:avLst/>
          </a:prstGeom>
          <a:noFill/>
        </p:spPr>
        <p:txBody>
          <a:bodyPr wrap="none" rtlCol="0">
            <a:spAutoFit/>
          </a:bodyPr>
          <a:lstStyle/>
          <a:p>
            <a:r>
              <a:rPr lang="fa-IR" dirty="0" smtClean="0"/>
              <a:t>11</a:t>
            </a:r>
            <a:endParaRPr lang="en-US" dirty="0"/>
          </a:p>
        </p:txBody>
      </p:sp>
      <p:sp>
        <p:nvSpPr>
          <p:cNvPr id="37" name="TextBox 36"/>
          <p:cNvSpPr txBox="1"/>
          <p:nvPr/>
        </p:nvSpPr>
        <p:spPr>
          <a:xfrm>
            <a:off x="4715122" y="3429752"/>
            <a:ext cx="437940" cy="369332"/>
          </a:xfrm>
          <a:prstGeom prst="rect">
            <a:avLst/>
          </a:prstGeom>
          <a:noFill/>
        </p:spPr>
        <p:txBody>
          <a:bodyPr wrap="none" rtlCol="0">
            <a:spAutoFit/>
          </a:bodyPr>
          <a:lstStyle/>
          <a:p>
            <a:r>
              <a:rPr lang="fa-IR" dirty="0" smtClean="0"/>
              <a:t>10</a:t>
            </a:r>
            <a:endParaRPr lang="en-US" dirty="0"/>
          </a:p>
        </p:txBody>
      </p:sp>
      <p:sp>
        <p:nvSpPr>
          <p:cNvPr id="38" name="TextBox 37"/>
          <p:cNvSpPr txBox="1"/>
          <p:nvPr/>
        </p:nvSpPr>
        <p:spPr>
          <a:xfrm>
            <a:off x="6275515" y="4095760"/>
            <a:ext cx="486030" cy="369332"/>
          </a:xfrm>
          <a:prstGeom prst="rect">
            <a:avLst/>
          </a:prstGeom>
          <a:noFill/>
        </p:spPr>
        <p:txBody>
          <a:bodyPr wrap="none" rtlCol="0">
            <a:spAutoFit/>
          </a:bodyPr>
          <a:lstStyle/>
          <a:p>
            <a:r>
              <a:rPr lang="fa-IR" dirty="0">
                <a:solidFill>
                  <a:schemeClr val="dk1"/>
                </a:solidFill>
                <a:cs typeface="B Koodak" panose="00000700000000000000" pitchFamily="2" charset="-78"/>
              </a:rPr>
              <a:t>خیر</a:t>
            </a:r>
            <a:endParaRPr lang="en-US" dirty="0">
              <a:solidFill>
                <a:schemeClr val="dk1"/>
              </a:solidFill>
              <a:cs typeface="B Koodak" panose="00000700000000000000" pitchFamily="2" charset="-78"/>
            </a:endParaRPr>
          </a:p>
        </p:txBody>
      </p:sp>
      <p:cxnSp>
        <p:nvCxnSpPr>
          <p:cNvPr id="40" name="Elbow Connector 39"/>
          <p:cNvCxnSpPr>
            <a:stCxn id="24" idx="3"/>
            <a:endCxn id="6" idx="3"/>
          </p:cNvCxnSpPr>
          <p:nvPr/>
        </p:nvCxnSpPr>
        <p:spPr>
          <a:xfrm flipH="1" flipV="1">
            <a:off x="6834686" y="2251418"/>
            <a:ext cx="474367" cy="1559761"/>
          </a:xfrm>
          <a:prstGeom prst="bentConnector3">
            <a:avLst>
              <a:gd name="adj1" fmla="val -323948"/>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535291" y="3378587"/>
            <a:ext cx="393056" cy="369332"/>
          </a:xfrm>
          <a:prstGeom prst="rect">
            <a:avLst/>
          </a:prstGeom>
          <a:noFill/>
        </p:spPr>
        <p:txBody>
          <a:bodyPr wrap="none" rtlCol="0">
            <a:spAutoFit/>
          </a:bodyPr>
          <a:lstStyle/>
          <a:p>
            <a:r>
              <a:rPr lang="fa-IR" dirty="0" smtClean="0">
                <a:solidFill>
                  <a:schemeClr val="dk1"/>
                </a:solidFill>
                <a:cs typeface="B Koodak" panose="00000700000000000000" pitchFamily="2" charset="-78"/>
              </a:rPr>
              <a:t>بله</a:t>
            </a:r>
            <a:endParaRPr lang="en-US" dirty="0">
              <a:solidFill>
                <a:schemeClr val="dk1"/>
              </a:solidFill>
              <a:cs typeface="B Koodak" panose="00000700000000000000" pitchFamily="2" charset="-78"/>
            </a:endParaRPr>
          </a:p>
        </p:txBody>
      </p:sp>
      <p:sp>
        <p:nvSpPr>
          <p:cNvPr id="43" name="TextBox 42"/>
          <p:cNvSpPr txBox="1"/>
          <p:nvPr/>
        </p:nvSpPr>
        <p:spPr>
          <a:xfrm>
            <a:off x="3759538" y="3378587"/>
            <a:ext cx="393056" cy="369332"/>
          </a:xfrm>
          <a:prstGeom prst="rect">
            <a:avLst/>
          </a:prstGeom>
          <a:noFill/>
        </p:spPr>
        <p:txBody>
          <a:bodyPr wrap="none" rtlCol="0">
            <a:spAutoFit/>
          </a:bodyPr>
          <a:lstStyle/>
          <a:p>
            <a:r>
              <a:rPr lang="fa-IR" dirty="0" smtClean="0">
                <a:solidFill>
                  <a:schemeClr val="dk1"/>
                </a:solidFill>
                <a:cs typeface="B Koodak" panose="00000700000000000000" pitchFamily="2" charset="-78"/>
              </a:rPr>
              <a:t>بله</a:t>
            </a:r>
            <a:endParaRPr lang="en-US" dirty="0">
              <a:solidFill>
                <a:schemeClr val="dk1"/>
              </a:solidFill>
              <a:cs typeface="B Koodak" panose="00000700000000000000" pitchFamily="2" charset="-78"/>
            </a:endParaRPr>
          </a:p>
        </p:txBody>
      </p:sp>
      <p:cxnSp>
        <p:nvCxnSpPr>
          <p:cNvPr id="45" name="Elbow Connector 44"/>
          <p:cNvCxnSpPr>
            <a:stCxn id="24" idx="1"/>
            <a:endCxn id="7" idx="1"/>
          </p:cNvCxnSpPr>
          <p:nvPr/>
        </p:nvCxnSpPr>
        <p:spPr>
          <a:xfrm rot="10800000" flipH="1">
            <a:off x="4807983" y="2945995"/>
            <a:ext cx="227873" cy="865184"/>
          </a:xfrm>
          <a:prstGeom prst="bentConnector3">
            <a:avLst>
              <a:gd name="adj1" fmla="val -535035"/>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49" name="Action Button: Forward or Next 48">
            <a:hlinkClick r:id="rId8" action="ppaction://hlinksldjump" highlightClick="1"/>
          </p:cNvPr>
          <p:cNvSpPr/>
          <p:nvPr/>
        </p:nvSpPr>
        <p:spPr>
          <a:xfrm>
            <a:off x="340037" y="6053888"/>
            <a:ext cx="571500" cy="4191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Slide Number Placeholder 49"/>
          <p:cNvSpPr>
            <a:spLocks noGrp="1"/>
          </p:cNvSpPr>
          <p:nvPr>
            <p:ph type="sldNum" sz="quarter" idx="12"/>
          </p:nvPr>
        </p:nvSpPr>
        <p:spPr/>
        <p:txBody>
          <a:bodyPr/>
          <a:lstStyle/>
          <a:p>
            <a:fld id="{4FAB73BC-B049-4115-A692-8D63A059BFB8}" type="slidenum">
              <a:rPr lang="en-US" smtClean="0"/>
              <a:pPr/>
              <a:t>25</a:t>
            </a:fld>
            <a:endParaRPr lang="en-US" dirty="0"/>
          </a:p>
        </p:txBody>
      </p:sp>
    </p:spTree>
    <p:extLst>
      <p:ext uri="{BB962C8B-B14F-4D97-AF65-F5344CB8AC3E}">
        <p14:creationId xmlns:p14="http://schemas.microsoft.com/office/powerpoint/2010/main" val="3799749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طراحی آزمایش</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cs typeface="B Koodak" panose="00000700000000000000" pitchFamily="2" charset="-78"/>
              </a:rPr>
              <a:t>در این مرحله، ابتدا کلیۀ حالتهای مختلفی که باید شبیه سازی شوند را تعیین میکنند.</a:t>
            </a:r>
          </a:p>
          <a:p>
            <a:pPr marL="457200" indent="-457200" algn="just" rtl="1">
              <a:buFont typeface="Wingdings" panose="05000000000000000000" pitchFamily="2" charset="2"/>
              <a:buChar char="q"/>
            </a:pPr>
            <a:r>
              <a:rPr lang="fa-IR" sz="2200" dirty="0" smtClean="0">
                <a:cs typeface="B Koodak" panose="00000700000000000000" pitchFamily="2" charset="-78"/>
              </a:rPr>
              <a:t>در اغلب موارد تصمیم گیری در این مورد بر اساس تجزیه و تحلیل نتایج حاصل از اجرای مقدماتی مدل انجام میگیرد.</a:t>
            </a:r>
          </a:p>
          <a:p>
            <a:pPr marL="457200" indent="-457200" algn="just" rtl="1">
              <a:buFont typeface="Wingdings" panose="05000000000000000000" pitchFamily="2" charset="2"/>
              <a:buChar char="q"/>
            </a:pPr>
            <a:r>
              <a:rPr lang="fa-IR" sz="2200" dirty="0" smtClean="0">
                <a:cs typeface="B Koodak" panose="00000700000000000000" pitchFamily="2" charset="-78"/>
              </a:rPr>
              <a:t>در مورد هرکدام از طراحی های سیستم که قرار باشد شبیه سازی شوند، باید طول زمان راه اندازی مدل، طول زمان اجرای شبیه سازی و تعداد بازسازی های مربوط به آن معین شود.</a:t>
            </a:r>
          </a:p>
        </p:txBody>
      </p:sp>
      <p:sp>
        <p:nvSpPr>
          <p:cNvPr id="4" name="Action Button: Back or Previous 3">
            <a:hlinkClick r:id="rId2" action="ppaction://hlinksldjump" highlightClick="1"/>
          </p:cNvPr>
          <p:cNvSpPr/>
          <p:nvPr/>
        </p:nvSpPr>
        <p:spPr>
          <a:xfrm>
            <a:off x="554636" y="6197600"/>
            <a:ext cx="512164" cy="4430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26</a:t>
            </a:fld>
            <a:endParaRPr lang="en-US" dirty="0"/>
          </a:p>
        </p:txBody>
      </p:sp>
    </p:spTree>
    <p:extLst>
      <p:ext uri="{BB962C8B-B14F-4D97-AF65-F5344CB8AC3E}">
        <p14:creationId xmlns:p14="http://schemas.microsoft.com/office/powerpoint/2010/main" val="6330680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اجرای مقدماتی و تجزیه و تحلیل نتایج</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cs typeface="B Koodak" panose="00000700000000000000" pitchFamily="2" charset="-78"/>
              </a:rPr>
              <a:t>از اجرای مقدماتی مدل و تجزیه و تحلیل نتایج حاصل از آن برای ارائۀ تخمینهایی برای معیارهای عملکرد هریک از طراحی های مختلف از سیستم استفاده میشود.</a:t>
            </a:r>
          </a:p>
        </p:txBody>
      </p:sp>
      <p:sp>
        <p:nvSpPr>
          <p:cNvPr id="4" name="Action Button: Back or Previous 3">
            <a:hlinkClick r:id="rId2" action="ppaction://hlinksldjump" highlightClick="1"/>
          </p:cNvPr>
          <p:cNvSpPr/>
          <p:nvPr/>
        </p:nvSpPr>
        <p:spPr>
          <a:xfrm>
            <a:off x="554636" y="6197600"/>
            <a:ext cx="512164" cy="4430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27</a:t>
            </a:fld>
            <a:endParaRPr lang="en-US" dirty="0"/>
          </a:p>
        </p:txBody>
      </p:sp>
    </p:spTree>
    <p:extLst>
      <p:ext uri="{BB962C8B-B14F-4D97-AF65-F5344CB8AC3E}">
        <p14:creationId xmlns:p14="http://schemas.microsoft.com/office/powerpoint/2010/main" val="8794813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تعیین تعداد اجرای مدل</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cs typeface="B Koodak" panose="00000700000000000000" pitchFamily="2" charset="-78"/>
              </a:rPr>
              <a:t>بر اساس نتایج به دست آمده از اجرای مقدماتی، تحلیل گر باید تصمیم بگیرد که آیا به اجرای بیشتری نیاز هست یا خیر، و در صورت نیاز، طرح آزمایش آنها چگونه باید باشد.</a:t>
            </a:r>
          </a:p>
        </p:txBody>
      </p:sp>
      <p:sp>
        <p:nvSpPr>
          <p:cNvPr id="4" name="Action Button: Back or Previous 3">
            <a:hlinkClick r:id="rId2" action="ppaction://hlinksldjump" highlightClick="1"/>
          </p:cNvPr>
          <p:cNvSpPr/>
          <p:nvPr/>
        </p:nvSpPr>
        <p:spPr>
          <a:xfrm>
            <a:off x="554636" y="6197600"/>
            <a:ext cx="512164" cy="4430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28</a:t>
            </a:fld>
            <a:endParaRPr lang="en-US" dirty="0"/>
          </a:p>
        </p:txBody>
      </p:sp>
    </p:spTree>
    <p:extLst>
      <p:ext uri="{BB962C8B-B14F-4D97-AF65-F5344CB8AC3E}">
        <p14:creationId xmlns:p14="http://schemas.microsoft.com/office/powerpoint/2010/main" val="41694741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مستندسازی و گزارش نتایج</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fontScale="92500" lnSpcReduction="10000"/>
          </a:bodyPr>
          <a:lstStyle/>
          <a:p>
            <a:pPr marL="457200" indent="-457200" algn="just" rtl="1">
              <a:buClr>
                <a:srgbClr val="0070C0"/>
              </a:buClr>
              <a:buFont typeface="Wingdings" panose="05000000000000000000" pitchFamily="2" charset="2"/>
              <a:buChar char="q"/>
            </a:pPr>
            <a:r>
              <a:rPr lang="fa-IR" sz="2200" dirty="0" smtClean="0">
                <a:cs typeface="B Koodak" panose="00000700000000000000" pitchFamily="2" charset="-78"/>
              </a:rPr>
              <a:t>مستندسازی و تدوین برنامه به دلایل متعددی از جمله دلایل زیر ضروری است.</a:t>
            </a:r>
          </a:p>
          <a:p>
            <a:pPr marL="457200" indent="-457200" algn="just" rtl="1">
              <a:buClr>
                <a:srgbClr val="0070C0"/>
              </a:buClr>
              <a:buFont typeface="Wingdings" panose="05000000000000000000" pitchFamily="2" charset="2"/>
              <a:buChar char="q"/>
            </a:pPr>
            <a:r>
              <a:rPr lang="fa-IR" sz="2200" dirty="0" smtClean="0">
                <a:cs typeface="B Koodak" panose="00000700000000000000" pitchFamily="2" charset="-78"/>
              </a:rPr>
              <a:t>دلایل ضرورت مستندسازی و تدوین برنامه:</a:t>
            </a:r>
          </a:p>
          <a:p>
            <a:pPr marL="731514" lvl="1" indent="-457200" algn="just" rtl="1">
              <a:buClr>
                <a:srgbClr val="0070C0"/>
              </a:buClr>
              <a:buFont typeface="Wingdings" panose="05000000000000000000" pitchFamily="2" charset="2"/>
              <a:buChar char="q"/>
            </a:pPr>
            <a:r>
              <a:rPr lang="fa-IR" sz="2000" dirty="0" smtClean="0">
                <a:cs typeface="B Koodak" panose="00000700000000000000" pitchFamily="2" charset="-78"/>
              </a:rPr>
              <a:t>استفادۀ مجدد از برنامه توسط تحلیل گر یا افراد دیگر و نیاز به دانستن عملکرد برنامه</a:t>
            </a:r>
          </a:p>
          <a:p>
            <a:pPr marL="1005827" lvl="2" indent="-457200" algn="just" rtl="1">
              <a:buClr>
                <a:srgbClr val="0070C0"/>
              </a:buClr>
              <a:buFont typeface="Wingdings" panose="05000000000000000000" pitchFamily="2" charset="2"/>
              <a:buChar char="q"/>
            </a:pPr>
            <a:r>
              <a:rPr lang="fa-IR" sz="1800" dirty="0" smtClean="0">
                <a:cs typeface="B Koodak" panose="00000700000000000000" pitchFamily="2" charset="-78"/>
              </a:rPr>
              <a:t>شناخت چگونگی عملکرد برنامه، میزان اطمینان از برنامه را بالا میبرد تا حدی که سیسات گزاران و کاربران مدل بر اساس تجزیه و تحلیل نتایج حاصل، تصمیم گیری می نمایند.</a:t>
            </a:r>
          </a:p>
          <a:p>
            <a:pPr marL="731514" lvl="1" indent="-457200" algn="just" rtl="1">
              <a:buClr>
                <a:srgbClr val="0070C0"/>
              </a:buClr>
              <a:buFont typeface="Wingdings" panose="05000000000000000000" pitchFamily="2" charset="2"/>
              <a:buChar char="q"/>
            </a:pPr>
            <a:r>
              <a:rPr lang="fa-IR" sz="2000" dirty="0" smtClean="0">
                <a:cs typeface="B Koodak" panose="00000700000000000000" pitchFamily="2" charset="-78"/>
              </a:rPr>
              <a:t>اصلاح برنامه</a:t>
            </a:r>
          </a:p>
          <a:p>
            <a:pPr marL="1005827" lvl="2" indent="-457200" algn="just" rtl="1">
              <a:buClr>
                <a:srgbClr val="0070C0"/>
              </a:buClr>
              <a:buFont typeface="Wingdings" panose="05000000000000000000" pitchFamily="2" charset="2"/>
              <a:buChar char="q"/>
            </a:pPr>
            <a:r>
              <a:rPr lang="fa-IR" sz="1800" dirty="0" smtClean="0">
                <a:cs typeface="B Koodak" panose="00000700000000000000" pitchFamily="2" charset="-78"/>
              </a:rPr>
              <a:t>در صورت وجود توضیحات کافی، اصلاح برنامه بسیار راحت تر خواهد شد.</a:t>
            </a:r>
          </a:p>
          <a:p>
            <a:pPr marL="731514" lvl="1" indent="-457200" algn="just" rtl="1">
              <a:buClr>
                <a:srgbClr val="0070C0"/>
              </a:buClr>
              <a:buFont typeface="Wingdings" panose="05000000000000000000" pitchFamily="2" charset="2"/>
              <a:buChar char="q"/>
            </a:pPr>
            <a:r>
              <a:rPr lang="fa-IR" sz="2000" dirty="0" smtClean="0">
                <a:cs typeface="B Koodak" panose="00000700000000000000" pitchFamily="2" charset="-78"/>
              </a:rPr>
              <a:t>تغییر اختیاری پارامترهای برنامه و تعیین روابط حاکم بر پارامترهای ورودی و معیارهای عملکرد خروجی توسط استفاده کنندگان از مدل</a:t>
            </a:r>
          </a:p>
          <a:p>
            <a:pPr marL="457200" indent="-457200" algn="just" rtl="1">
              <a:buClr>
                <a:srgbClr val="7030A0"/>
              </a:buClr>
              <a:buFont typeface="Wingdings" panose="05000000000000000000" pitchFamily="2" charset="2"/>
              <a:buChar char="q"/>
            </a:pPr>
            <a:r>
              <a:rPr lang="fa-IR" sz="2200" dirty="0" smtClean="0">
                <a:cs typeface="B Koodak" panose="00000700000000000000" pitchFamily="2" charset="-78"/>
              </a:rPr>
              <a:t>ارائۀ گزارش از نتایج حاصل از تجزیه و تحلیل فوق ضروری است.</a:t>
            </a:r>
          </a:p>
          <a:p>
            <a:pPr marL="457200" indent="-457200" algn="just" rtl="1">
              <a:buClr>
                <a:srgbClr val="7030A0"/>
              </a:buClr>
              <a:buFont typeface="Wingdings" panose="05000000000000000000" pitchFamily="2" charset="2"/>
              <a:buChar char="q"/>
            </a:pPr>
            <a:r>
              <a:rPr lang="fa-IR" sz="2200" dirty="0" smtClean="0">
                <a:cs typeface="B Koodak" panose="00000700000000000000" pitchFamily="2" charset="-78"/>
              </a:rPr>
              <a:t>ارائۀ گزارش، استفاده کنندگان از مدل را قادر میسازد تا موارد زیر را انجام دهند:</a:t>
            </a:r>
          </a:p>
          <a:p>
            <a:pPr marL="731514" lvl="1" indent="-457200" algn="just" rtl="1">
              <a:buClr>
                <a:srgbClr val="7030A0"/>
              </a:buClr>
              <a:buFont typeface="Wingdings" panose="05000000000000000000" pitchFamily="2" charset="2"/>
              <a:buChar char="q"/>
            </a:pPr>
            <a:r>
              <a:rPr lang="fa-IR" sz="2000" dirty="0" smtClean="0">
                <a:cs typeface="B Koodak" panose="00000700000000000000" pitchFamily="2" charset="-78"/>
              </a:rPr>
              <a:t>مرور تعریف نهایی مسئله</a:t>
            </a:r>
          </a:p>
          <a:p>
            <a:pPr marL="731514" lvl="1" indent="-457200" algn="just" rtl="1">
              <a:buClr>
                <a:srgbClr val="7030A0"/>
              </a:buClr>
              <a:buFont typeface="Wingdings" panose="05000000000000000000" pitchFamily="2" charset="2"/>
              <a:buChar char="q"/>
            </a:pPr>
            <a:r>
              <a:rPr lang="fa-IR" sz="2000" dirty="0" smtClean="0">
                <a:cs typeface="B Koodak" panose="00000700000000000000" pitchFamily="2" charset="-78"/>
              </a:rPr>
              <a:t>بررسی سیستم های آزمایش شده و معیارهای مقایسۀ آنها</a:t>
            </a:r>
          </a:p>
          <a:p>
            <a:pPr marL="731514" lvl="1" indent="-457200" algn="just" rtl="1">
              <a:buClr>
                <a:srgbClr val="7030A0"/>
              </a:buClr>
              <a:buFont typeface="Wingdings" panose="05000000000000000000" pitchFamily="2" charset="2"/>
              <a:buChar char="q"/>
            </a:pPr>
            <a:r>
              <a:rPr lang="fa-IR" sz="2000" dirty="0" smtClean="0">
                <a:cs typeface="B Koodak" panose="00000700000000000000" pitchFamily="2" charset="-78"/>
              </a:rPr>
              <a:t>بررسی نتایج حاصل از آزمایشها و راه حل ارائه شده برای انجام آنها</a:t>
            </a:r>
          </a:p>
          <a:p>
            <a:pPr marL="457200" indent="-457200" algn="just" rtl="1">
              <a:buClr>
                <a:srgbClr val="7030A0"/>
              </a:buClr>
              <a:buFont typeface="Wingdings" panose="05000000000000000000" pitchFamily="2" charset="2"/>
              <a:buChar char="q"/>
            </a:pPr>
            <a:r>
              <a:rPr lang="fa-IR" sz="2200" dirty="0" smtClean="0">
                <a:cs typeface="B Koodak" panose="00000700000000000000" pitchFamily="2" charset="-78"/>
              </a:rPr>
              <a:t>گزارش توجیه کنندۀ مدل و فرایند ساخت آن است و در توجیه تصمیمات فوق برای مقامات سطح بالاتر مفید است</a:t>
            </a:r>
          </a:p>
        </p:txBody>
      </p:sp>
      <p:sp>
        <p:nvSpPr>
          <p:cNvPr id="4" name="Action Button: Back or Previous 3">
            <a:hlinkClick r:id="rId2" action="ppaction://hlinksldjump" highlightClick="1"/>
          </p:cNvPr>
          <p:cNvSpPr/>
          <p:nvPr/>
        </p:nvSpPr>
        <p:spPr>
          <a:xfrm>
            <a:off x="414936" y="6251466"/>
            <a:ext cx="512164" cy="4430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29</a:t>
            </a:fld>
            <a:endParaRPr lang="en-US" dirty="0"/>
          </a:p>
        </p:txBody>
      </p:sp>
    </p:spTree>
    <p:extLst>
      <p:ext uri="{BB962C8B-B14F-4D97-AF65-F5344CB8AC3E}">
        <p14:creationId xmlns:p14="http://schemas.microsoft.com/office/powerpoint/2010/main" val="1057448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a:cs typeface="B Koodak" panose="00000700000000000000" pitchFamily="2" charset="-78"/>
              </a:rPr>
              <a:t>مرجع</a:t>
            </a:r>
            <a:endParaRPr lang="en-US" sz="4000" dirty="0">
              <a:cs typeface="B Koodak" panose="000007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3000" dirty="0">
                <a:cs typeface="B Koodak" panose="00000700000000000000" pitchFamily="2" charset="-78"/>
              </a:rPr>
              <a:t>کتاب شبیه سازی؛ مؤلف: مهندس امین اله مه آبادی؛ انتشارات </a:t>
            </a:r>
            <a:r>
              <a:rPr lang="fa-IR" sz="3000" dirty="0" smtClean="0">
                <a:cs typeface="B Koodak" panose="00000700000000000000" pitchFamily="2" charset="-78"/>
              </a:rPr>
              <a:t>آذرخش</a:t>
            </a:r>
          </a:p>
          <a:p>
            <a:pPr marL="0" indent="0" algn="r" rtl="1">
              <a:buNone/>
            </a:pPr>
            <a:r>
              <a:rPr lang="fa-IR" sz="3000" dirty="0" smtClean="0">
                <a:cs typeface="B Koodak" panose="00000700000000000000" pitchFamily="2" charset="-78"/>
              </a:rPr>
              <a:t>کتاب شبیه سازی سیستم های گسسته پیشامد (همراه با مدلسازی ارنا)</a:t>
            </a:r>
          </a:p>
          <a:p>
            <a:pPr marL="0" indent="0" algn="r" rtl="1">
              <a:buNone/>
            </a:pPr>
            <a:r>
              <a:rPr lang="fa-IR" sz="3000" dirty="0" smtClean="0">
                <a:cs typeface="B Koodak" panose="00000700000000000000" pitchFamily="2" charset="-78"/>
              </a:rPr>
              <a:t>همان کتابی است که سر کلاس خدمت شما عزیزان معرفی شد.</a:t>
            </a: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30749073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پیاده سازی</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cs typeface="B Koodak" panose="00000700000000000000" pitchFamily="2" charset="-78"/>
              </a:rPr>
              <a:t>موفقیت این مرحله به موارد زیر وابسته است:</a:t>
            </a:r>
          </a:p>
          <a:p>
            <a:pPr marL="731514" lvl="1" indent="-457200" algn="just" rtl="1">
              <a:buFont typeface="Wingdings" panose="05000000000000000000" pitchFamily="2" charset="2"/>
              <a:buChar char="q"/>
            </a:pPr>
            <a:r>
              <a:rPr lang="fa-IR" sz="2000" dirty="0" smtClean="0">
                <a:cs typeface="B Koodak" panose="00000700000000000000" pitchFamily="2" charset="-78"/>
              </a:rPr>
              <a:t>کیفیت اجرای یازده مرحلۀ قبلی</a:t>
            </a:r>
          </a:p>
          <a:p>
            <a:pPr marL="731514" lvl="1" indent="-457200" algn="just" rtl="1">
              <a:buFont typeface="Wingdings" panose="05000000000000000000" pitchFamily="2" charset="2"/>
              <a:buChar char="q"/>
            </a:pPr>
            <a:r>
              <a:rPr lang="fa-IR" sz="2000" dirty="0" smtClean="0">
                <a:cs typeface="B Koodak" panose="00000700000000000000" pitchFamily="2" charset="-78"/>
              </a:rPr>
              <a:t>تحلیل گر تا چه حد توانسته است استفاده کنندۀ نهایی را در سراسر فرایند شبیه سازی دخالت دهد.</a:t>
            </a:r>
          </a:p>
        </p:txBody>
      </p:sp>
      <p:sp>
        <p:nvSpPr>
          <p:cNvPr id="4" name="Action Button: Back or Previous 3">
            <a:hlinkClick r:id="rId2" action="ppaction://hlinksldjump" highlightClick="1"/>
          </p:cNvPr>
          <p:cNvSpPr/>
          <p:nvPr/>
        </p:nvSpPr>
        <p:spPr>
          <a:xfrm>
            <a:off x="554636" y="6197600"/>
            <a:ext cx="512164" cy="4430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30</a:t>
            </a:fld>
            <a:endParaRPr lang="en-US" dirty="0"/>
          </a:p>
        </p:txBody>
      </p:sp>
    </p:spTree>
    <p:extLst>
      <p:ext uri="{BB962C8B-B14F-4D97-AF65-F5344CB8AC3E}">
        <p14:creationId xmlns:p14="http://schemas.microsoft.com/office/powerpoint/2010/main" val="16947922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a:solidFill>
                  <a:srgbClr val="00B050"/>
                </a:solidFill>
                <a:cs typeface="B Koodak" panose="00000700000000000000" pitchFamily="2" charset="-78"/>
              </a:rPr>
              <a:t>مراحل اساسی یک مطالعۀ شبیه سازی (ادامه)</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cs typeface="B Koodak" panose="00000700000000000000" pitchFamily="2" charset="-78"/>
              </a:rPr>
              <a:t>قسمت اول: کسب شناخت از مسئله </a:t>
            </a:r>
          </a:p>
          <a:p>
            <a:pPr marL="457200" indent="-457200" algn="just" rtl="1">
              <a:buFont typeface="Wingdings" panose="05000000000000000000" pitchFamily="2" charset="2"/>
              <a:buChar char="q"/>
            </a:pPr>
            <a:r>
              <a:rPr lang="fa-IR" sz="2200" dirty="0" smtClean="0">
                <a:cs typeface="B Koodak" panose="00000700000000000000" pitchFamily="2" charset="-78"/>
              </a:rPr>
              <a:t>قسمت دوم: طراحی مدل و جمع آوری اطلاعات</a:t>
            </a:r>
          </a:p>
          <a:p>
            <a:pPr marL="457200" indent="-457200" algn="just" rtl="1">
              <a:buFont typeface="Wingdings" panose="05000000000000000000" pitchFamily="2" charset="2"/>
              <a:buChar char="q"/>
            </a:pPr>
            <a:r>
              <a:rPr lang="fa-IR" sz="2200" dirty="0" smtClean="0">
                <a:cs typeface="B Koodak" panose="00000700000000000000" pitchFamily="2" charset="-78"/>
              </a:rPr>
              <a:t>قسمت سوم: اجرای مدل</a:t>
            </a:r>
          </a:p>
          <a:p>
            <a:pPr marL="457200" indent="-457200" algn="just" rtl="1">
              <a:buFont typeface="Wingdings" panose="05000000000000000000" pitchFamily="2" charset="2"/>
              <a:buChar char="q"/>
            </a:pPr>
            <a:r>
              <a:rPr lang="fa-IR" sz="2200" dirty="0" smtClean="0">
                <a:cs typeface="B Koodak" panose="00000700000000000000" pitchFamily="2" charset="-78"/>
              </a:rPr>
              <a:t>قسمت چهارم: پیاده سازی</a:t>
            </a:r>
          </a:p>
          <a:p>
            <a:pPr marL="457200" indent="-457200" algn="just" rtl="1">
              <a:buFont typeface="Wingdings" panose="05000000000000000000" pitchFamily="2" charset="2"/>
              <a:buChar char="q"/>
            </a:pPr>
            <a:r>
              <a:rPr lang="fa-IR" sz="2200" dirty="0" smtClean="0">
                <a:cs typeface="B Koodak" panose="00000700000000000000" pitchFamily="2" charset="-78"/>
              </a:rPr>
              <a:t>مهم ترین مرحله در فرایند ساخت مدل: تعیین اعتبار مدل (مرحلۀ 7)</a:t>
            </a:r>
          </a:p>
        </p:txBody>
      </p:sp>
      <p:sp>
        <p:nvSpPr>
          <p:cNvPr id="12" name="Chevron 11">
            <a:hlinkClick r:id="" action="ppaction://hlinkshowjump?jump=nextslide"/>
          </p:cNvPr>
          <p:cNvSpPr/>
          <p:nvPr/>
        </p:nvSpPr>
        <p:spPr>
          <a:xfrm flipH="1">
            <a:off x="6728784" y="1474402"/>
            <a:ext cx="431800" cy="241300"/>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Chevron 12">
            <a:hlinkClick r:id="" action="ppaction://hlinkshowjump?jump=nextslide"/>
          </p:cNvPr>
          <p:cNvSpPr/>
          <p:nvPr/>
        </p:nvSpPr>
        <p:spPr>
          <a:xfrm flipH="1">
            <a:off x="5720404" y="1927247"/>
            <a:ext cx="431800" cy="241300"/>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hevron 13">
            <a:hlinkClick r:id="" action="ppaction://hlinkshowjump?jump=nextslide"/>
          </p:cNvPr>
          <p:cNvSpPr/>
          <p:nvPr/>
        </p:nvSpPr>
        <p:spPr>
          <a:xfrm flipH="1">
            <a:off x="6728784" y="2393157"/>
            <a:ext cx="431800" cy="241300"/>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Chevron 14">
            <a:hlinkClick r:id="" action="ppaction://hlinkshowjump?jump=nextslide"/>
          </p:cNvPr>
          <p:cNvSpPr/>
          <p:nvPr/>
        </p:nvSpPr>
        <p:spPr>
          <a:xfrm flipH="1">
            <a:off x="6725843" y="2867344"/>
            <a:ext cx="431800" cy="241300"/>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Slide Number Placeholder 15"/>
          <p:cNvSpPr>
            <a:spLocks noGrp="1"/>
          </p:cNvSpPr>
          <p:nvPr>
            <p:ph type="sldNum" sz="quarter" idx="12"/>
          </p:nvPr>
        </p:nvSpPr>
        <p:spPr/>
        <p:txBody>
          <a:bodyPr/>
          <a:lstStyle/>
          <a:p>
            <a:fld id="{4FAB73BC-B049-4115-A692-8D63A059BFB8}" type="slidenum">
              <a:rPr lang="en-US" smtClean="0"/>
              <a:pPr/>
              <a:t>31</a:t>
            </a:fld>
            <a:endParaRPr lang="en-US" dirty="0"/>
          </a:p>
        </p:txBody>
      </p:sp>
    </p:spTree>
    <p:extLst>
      <p:ext uri="{BB962C8B-B14F-4D97-AF65-F5344CB8AC3E}">
        <p14:creationId xmlns:p14="http://schemas.microsoft.com/office/powerpoint/2010/main" val="28607275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a:solidFill>
                  <a:srgbClr val="00B050"/>
                </a:solidFill>
                <a:cs typeface="B Koodak" panose="00000700000000000000" pitchFamily="2" charset="-78"/>
              </a:rPr>
              <a:t>مراحل اساسی یک مطالعۀ شبیه سازی (ادامه)</a:t>
            </a:r>
            <a:endParaRPr lang="en-US" sz="4000" dirty="0">
              <a:solidFill>
                <a:srgbClr val="00B050"/>
              </a:solidFill>
              <a:cs typeface="B Koodak" panose="00000700000000000000" pitchFamily="2" charset="-78"/>
            </a:endParaRPr>
          </a:p>
        </p:txBody>
      </p:sp>
      <p:sp>
        <p:nvSpPr>
          <p:cNvPr id="4" name="Action Button: Back or Previous 3">
            <a:hlinkClick r:id="" action="ppaction://hlinkshowjump?jump=previousslide" highlightClick="1"/>
          </p:cNvPr>
          <p:cNvSpPr/>
          <p:nvPr/>
        </p:nvSpPr>
        <p:spPr>
          <a:xfrm>
            <a:off x="457200" y="6008914"/>
            <a:ext cx="461630" cy="496389"/>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p:nvGrpSpPr>
        <p:grpSpPr>
          <a:xfrm>
            <a:off x="457200" y="1449002"/>
            <a:ext cx="3267739" cy="1786974"/>
            <a:chOff x="457200" y="1449002"/>
            <a:chExt cx="3267739" cy="1786974"/>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449002"/>
              <a:ext cx="3267739" cy="1213209"/>
            </a:xfrm>
            <a:prstGeom prst="roundRect">
              <a:avLst>
                <a:gd name="adj" fmla="val 4167"/>
              </a:avLst>
            </a:prstGeom>
            <a:solidFill>
              <a:srgbClr val="FFFFFF"/>
            </a:solidFill>
            <a:ln w="76200" cap="sq">
              <a:solidFill>
                <a:srgbClr val="00B050"/>
              </a:solidFill>
              <a:miter lim="800000"/>
            </a:ln>
            <a:effectLst/>
            <a:scene3d>
              <a:camera prst="orthographicFront"/>
              <a:lightRig rig="threePt" dir="t">
                <a:rot lat="0" lon="0" rev="2700000"/>
              </a:lightRig>
            </a:scene3d>
            <a:sp3d contourW="6350">
              <a:bevelT h="38100"/>
              <a:contourClr>
                <a:srgbClr val="C0C0C0"/>
              </a:contourClr>
            </a:sp3d>
          </p:spPr>
        </p:pic>
        <p:sp>
          <p:nvSpPr>
            <p:cNvPr id="39" name="TextBox 38"/>
            <p:cNvSpPr txBox="1"/>
            <p:nvPr/>
          </p:nvSpPr>
          <p:spPr>
            <a:xfrm>
              <a:off x="1397588" y="2835866"/>
              <a:ext cx="1087157" cy="400110"/>
            </a:xfrm>
            <a:prstGeom prst="rect">
              <a:avLst/>
            </a:prstGeom>
            <a:noFill/>
          </p:spPr>
          <p:txBody>
            <a:bodyPr wrap="none" rtlCol="0">
              <a:spAutoFit/>
            </a:bodyPr>
            <a:lstStyle/>
            <a:p>
              <a:r>
                <a:rPr lang="fa-IR" sz="2000" dirty="0" smtClean="0">
                  <a:cs typeface="B Koodak" panose="00000700000000000000" pitchFamily="2" charset="-78"/>
                </a:rPr>
                <a:t>قسمت اول</a:t>
              </a:r>
              <a:endParaRPr lang="en-US" sz="2000" dirty="0">
                <a:cs typeface="B Koodak" panose="00000700000000000000" pitchFamily="2" charset="-78"/>
              </a:endParaRPr>
            </a:p>
          </p:txBody>
        </p:sp>
      </p:grpSp>
      <p:grpSp>
        <p:nvGrpSpPr>
          <p:cNvPr id="44" name="Group 43"/>
          <p:cNvGrpSpPr/>
          <p:nvPr/>
        </p:nvGrpSpPr>
        <p:grpSpPr>
          <a:xfrm>
            <a:off x="4180469" y="1449002"/>
            <a:ext cx="4340728" cy="3485696"/>
            <a:chOff x="4180469" y="1449002"/>
            <a:chExt cx="4340728" cy="3485696"/>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469" y="1449002"/>
              <a:ext cx="4340728" cy="3005588"/>
            </a:xfrm>
            <a:prstGeom prst="roundRect">
              <a:avLst>
                <a:gd name="adj" fmla="val 4167"/>
              </a:avLst>
            </a:prstGeom>
            <a:solidFill>
              <a:srgbClr val="FFFFFF"/>
            </a:solidFill>
            <a:ln w="76200" cap="sq">
              <a:solidFill>
                <a:srgbClr val="00B050"/>
              </a:solidFill>
              <a:miter lim="800000"/>
            </a:ln>
            <a:effectLst/>
            <a:scene3d>
              <a:camera prst="orthographicFront"/>
              <a:lightRig rig="threePt" dir="t">
                <a:rot lat="0" lon="0" rev="2700000"/>
              </a:lightRig>
            </a:scene3d>
            <a:sp3d contourW="6350">
              <a:bevelT h="38100"/>
              <a:contourClr>
                <a:srgbClr val="C0C0C0"/>
              </a:contourClr>
            </a:sp3d>
          </p:spPr>
        </p:pic>
        <p:sp>
          <p:nvSpPr>
            <p:cNvPr id="40" name="TextBox 39"/>
            <p:cNvSpPr txBox="1"/>
            <p:nvPr/>
          </p:nvSpPr>
          <p:spPr>
            <a:xfrm>
              <a:off x="5788018" y="4534588"/>
              <a:ext cx="1125629" cy="400110"/>
            </a:xfrm>
            <a:prstGeom prst="rect">
              <a:avLst/>
            </a:prstGeom>
            <a:noFill/>
          </p:spPr>
          <p:txBody>
            <a:bodyPr wrap="none" rtlCol="0">
              <a:spAutoFit/>
            </a:bodyPr>
            <a:lstStyle/>
            <a:p>
              <a:r>
                <a:rPr lang="fa-IR" sz="2000" dirty="0" smtClean="0">
                  <a:cs typeface="B Koodak" panose="00000700000000000000" pitchFamily="2" charset="-78"/>
                </a:rPr>
                <a:t>قسمت دوم</a:t>
              </a:r>
              <a:endParaRPr lang="en-US" sz="2000" dirty="0">
                <a:cs typeface="B Koodak" panose="00000700000000000000" pitchFamily="2" charset="-78"/>
              </a:endParaRPr>
            </a:p>
          </p:txBody>
        </p:sp>
      </p:grpSp>
      <p:grpSp>
        <p:nvGrpSpPr>
          <p:cNvPr id="45" name="Group 44"/>
          <p:cNvGrpSpPr/>
          <p:nvPr/>
        </p:nvGrpSpPr>
        <p:grpSpPr>
          <a:xfrm>
            <a:off x="8847330" y="1449002"/>
            <a:ext cx="2651990" cy="2519344"/>
            <a:chOff x="8847330" y="1449002"/>
            <a:chExt cx="2651990" cy="2519344"/>
          </a:xfrm>
        </p:grpSpPr>
        <p:pic>
          <p:nvPicPr>
            <p:cNvPr id="32" name="Picture 3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47330" y="1449002"/>
              <a:ext cx="2651990" cy="2011854"/>
            </a:xfrm>
            <a:prstGeom prst="roundRect">
              <a:avLst>
                <a:gd name="adj" fmla="val 4167"/>
              </a:avLst>
            </a:prstGeom>
            <a:solidFill>
              <a:srgbClr val="FFFFFF"/>
            </a:solidFill>
            <a:ln w="76200" cap="sq">
              <a:solidFill>
                <a:srgbClr val="00B050"/>
              </a:solidFill>
              <a:miter lim="800000"/>
            </a:ln>
            <a:effectLst/>
            <a:scene3d>
              <a:camera prst="orthographicFront"/>
              <a:lightRig rig="threePt" dir="t">
                <a:rot lat="0" lon="0" rev="2700000"/>
              </a:lightRig>
            </a:scene3d>
            <a:sp3d contourW="6350">
              <a:bevelT h="38100"/>
              <a:contourClr>
                <a:srgbClr val="C0C0C0"/>
              </a:contourClr>
            </a:sp3d>
          </p:spPr>
        </p:pic>
        <p:sp>
          <p:nvSpPr>
            <p:cNvPr id="41" name="TextBox 40"/>
            <p:cNvSpPr txBox="1"/>
            <p:nvPr/>
          </p:nvSpPr>
          <p:spPr>
            <a:xfrm>
              <a:off x="9587267" y="3568236"/>
              <a:ext cx="1172116" cy="400110"/>
            </a:xfrm>
            <a:prstGeom prst="rect">
              <a:avLst/>
            </a:prstGeom>
            <a:noFill/>
          </p:spPr>
          <p:txBody>
            <a:bodyPr wrap="none" rtlCol="0">
              <a:spAutoFit/>
            </a:bodyPr>
            <a:lstStyle/>
            <a:p>
              <a:r>
                <a:rPr lang="fa-IR" sz="2000" dirty="0" smtClean="0">
                  <a:cs typeface="B Koodak" panose="00000700000000000000" pitchFamily="2" charset="-78"/>
                </a:rPr>
                <a:t>قسمت سوم</a:t>
              </a:r>
              <a:endParaRPr lang="en-US" sz="2000" dirty="0">
                <a:cs typeface="B Koodak" panose="00000700000000000000" pitchFamily="2" charset="-78"/>
              </a:endParaRPr>
            </a:p>
          </p:txBody>
        </p:sp>
      </p:grpSp>
      <p:grpSp>
        <p:nvGrpSpPr>
          <p:cNvPr id="46" name="Group 45"/>
          <p:cNvGrpSpPr/>
          <p:nvPr/>
        </p:nvGrpSpPr>
        <p:grpSpPr>
          <a:xfrm>
            <a:off x="8847330" y="4132187"/>
            <a:ext cx="2810500" cy="2525031"/>
            <a:chOff x="8847330" y="4132187"/>
            <a:chExt cx="2810500" cy="2525031"/>
          </a:xfrm>
        </p:grpSpPr>
        <p:pic>
          <p:nvPicPr>
            <p:cNvPr id="38" name="Picture 3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47330" y="4132187"/>
              <a:ext cx="2810500" cy="1969179"/>
            </a:xfrm>
            <a:prstGeom prst="roundRect">
              <a:avLst>
                <a:gd name="adj" fmla="val 4167"/>
              </a:avLst>
            </a:prstGeom>
            <a:solidFill>
              <a:srgbClr val="FFFFFF"/>
            </a:solidFill>
            <a:ln w="76200" cap="sq">
              <a:solidFill>
                <a:srgbClr val="00B050"/>
              </a:solidFill>
              <a:miter lim="800000"/>
            </a:ln>
            <a:effectLst/>
            <a:scene3d>
              <a:camera prst="orthographicFront"/>
              <a:lightRig rig="threePt" dir="t">
                <a:rot lat="0" lon="0" rev="2700000"/>
              </a:lightRig>
            </a:scene3d>
            <a:sp3d contourW="6350">
              <a:bevelT h="38100"/>
              <a:contourClr>
                <a:srgbClr val="C0C0C0"/>
              </a:contourClr>
            </a:sp3d>
          </p:spPr>
        </p:pic>
        <p:sp>
          <p:nvSpPr>
            <p:cNvPr id="42" name="TextBox 41"/>
            <p:cNvSpPr txBox="1"/>
            <p:nvPr/>
          </p:nvSpPr>
          <p:spPr>
            <a:xfrm>
              <a:off x="9687202" y="6257108"/>
              <a:ext cx="1321196" cy="400110"/>
            </a:xfrm>
            <a:prstGeom prst="rect">
              <a:avLst/>
            </a:prstGeom>
            <a:noFill/>
          </p:spPr>
          <p:txBody>
            <a:bodyPr wrap="none" rtlCol="0">
              <a:spAutoFit/>
            </a:bodyPr>
            <a:lstStyle/>
            <a:p>
              <a:r>
                <a:rPr lang="fa-IR" sz="2000" dirty="0" smtClean="0">
                  <a:cs typeface="B Koodak" panose="00000700000000000000" pitchFamily="2" charset="-78"/>
                </a:rPr>
                <a:t>قسمت چهارم</a:t>
              </a:r>
              <a:endParaRPr lang="en-US" sz="2000" dirty="0">
                <a:cs typeface="B Koodak" panose="00000700000000000000" pitchFamily="2" charset="-78"/>
              </a:endParaRPr>
            </a:p>
          </p:txBody>
        </p:sp>
      </p:grpSp>
      <p:sp>
        <p:nvSpPr>
          <p:cNvPr id="47" name="Slide Number Placeholder 46"/>
          <p:cNvSpPr>
            <a:spLocks noGrp="1"/>
          </p:cNvSpPr>
          <p:nvPr>
            <p:ph type="sldNum" sz="quarter" idx="12"/>
          </p:nvPr>
        </p:nvSpPr>
        <p:spPr/>
        <p:txBody>
          <a:bodyPr/>
          <a:lstStyle/>
          <a:p>
            <a:fld id="{4FAB73BC-B049-4115-A692-8D63A059BFB8}" type="slidenum">
              <a:rPr lang="en-US" smtClean="0"/>
              <a:pPr/>
              <a:t>32</a:t>
            </a:fld>
            <a:endParaRPr lang="en-US" dirty="0"/>
          </a:p>
        </p:txBody>
      </p:sp>
    </p:spTree>
    <p:extLst>
      <p:ext uri="{BB962C8B-B14F-4D97-AF65-F5344CB8AC3E}">
        <p14:creationId xmlns:p14="http://schemas.microsoft.com/office/powerpoint/2010/main" val="1729232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10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43"/>
                                        </p:tgtEl>
                                      </p:cBhvr>
                                    </p:animEffect>
                                    <p:animScale>
                                      <p:cBhvr>
                                        <p:cTn id="12" dur="250" autoRev="1" fill="hold"/>
                                        <p:tgtEl>
                                          <p:spTgt spid="4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fade">
                                      <p:cBhvr>
                                        <p:cTn id="17" dur="10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nodeType="clickEffect">
                                  <p:stCondLst>
                                    <p:cond delay="0"/>
                                  </p:stCondLst>
                                  <p:childTnLst>
                                    <p:animEffect transition="out" filter="fade">
                                      <p:cBhvr>
                                        <p:cTn id="21" dur="500" tmFilter="0, 0; .2, .5; .8, .5; 1, 0"/>
                                        <p:tgtEl>
                                          <p:spTgt spid="44"/>
                                        </p:tgtEl>
                                      </p:cBhvr>
                                    </p:animEffect>
                                    <p:animScale>
                                      <p:cBhvr>
                                        <p:cTn id="22" dur="250" autoRev="1" fill="hold"/>
                                        <p:tgtEl>
                                          <p:spTgt spid="44"/>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10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nodeType="clickEffect">
                                  <p:stCondLst>
                                    <p:cond delay="0"/>
                                  </p:stCondLst>
                                  <p:childTnLst>
                                    <p:animEffect transition="out" filter="fade">
                                      <p:cBhvr>
                                        <p:cTn id="31" dur="500" tmFilter="0, 0; .2, .5; .8, .5; 1, 0"/>
                                        <p:tgtEl>
                                          <p:spTgt spid="45"/>
                                        </p:tgtEl>
                                      </p:cBhvr>
                                    </p:animEffect>
                                    <p:animScale>
                                      <p:cBhvr>
                                        <p:cTn id="32" dur="250" autoRev="1" fill="hold"/>
                                        <p:tgtEl>
                                          <p:spTgt spid="45"/>
                                        </p:tgtEl>
                                      </p:cBhvr>
                                      <p:by x="105000" y="105000"/>
                                    </p:animScale>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fade">
                                      <p:cBhvr>
                                        <p:cTn id="37" dur="1000"/>
                                        <p:tgtEl>
                                          <p:spTgt spid="46"/>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mph" presetSubtype="0" fill="hold" nodeType="clickEffect">
                                  <p:stCondLst>
                                    <p:cond delay="0"/>
                                  </p:stCondLst>
                                  <p:childTnLst>
                                    <p:animEffect transition="out" filter="fade">
                                      <p:cBhvr>
                                        <p:cTn id="41" dur="500" tmFilter="0, 0; .2, .5; .8, .5; 1, 0"/>
                                        <p:tgtEl>
                                          <p:spTgt spid="46"/>
                                        </p:tgtEl>
                                      </p:cBhvr>
                                    </p:animEffect>
                                    <p:animScale>
                                      <p:cBhvr>
                                        <p:cTn id="42" dur="250" autoRev="1" fill="hold"/>
                                        <p:tgtEl>
                                          <p:spTgt spid="4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3009901"/>
            <a:ext cx="4483768" cy="279399"/>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مزایای شبیه سازی</a:t>
            </a:r>
          </a:p>
          <a:p>
            <a:pPr marL="569913" indent="-569913" algn="r" rtl="1">
              <a:buClr>
                <a:srgbClr val="00B050"/>
              </a:buClr>
              <a:buFont typeface="Wingdings" panose="05000000000000000000" pitchFamily="2" charset="2"/>
              <a:buChar char="ü"/>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شیء گرایی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رخداد وقایع</a:t>
            </a:r>
          </a:p>
          <a:p>
            <a:pPr marL="457200" indent="-457200" algn="r" rtl="1">
              <a:buFont typeface="Wingdings" panose="05000000000000000000" pitchFamily="2" charset="2"/>
              <a:buChar char="q"/>
            </a:pPr>
            <a:r>
              <a:rPr lang="fa-IR" sz="3000" dirty="0" smtClean="0">
                <a:cs typeface="B Koodak" panose="00000700000000000000" pitchFamily="2" charset="-78"/>
              </a:rPr>
              <a:t>رفتار سیستم</a:t>
            </a:r>
          </a:p>
          <a:p>
            <a:pPr marL="457200" indent="-457200" algn="r" rtl="1">
              <a:buFont typeface="Wingdings" panose="05000000000000000000" pitchFamily="2" charset="2"/>
              <a:buChar char="q"/>
            </a:pPr>
            <a:r>
              <a:rPr lang="fa-IR" sz="3000" dirty="0" smtClean="0">
                <a:cs typeface="B Koodak" panose="00000700000000000000" pitchFamily="2" charset="-78"/>
              </a:rPr>
              <a:t>انواع عدم قطعیت</a:t>
            </a:r>
          </a:p>
          <a:p>
            <a:pPr marL="457200" indent="-457200" algn="r" rtl="1">
              <a:buFont typeface="Wingdings" panose="05000000000000000000" pitchFamily="2" charset="2"/>
              <a:buChar char="q"/>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33</a:t>
            </a:fld>
            <a:endParaRPr lang="en-US" dirty="0"/>
          </a:p>
        </p:txBody>
      </p:sp>
    </p:spTree>
    <p:extLst>
      <p:ext uri="{BB962C8B-B14F-4D97-AF65-F5344CB8AC3E}">
        <p14:creationId xmlns:p14="http://schemas.microsoft.com/office/powerpoint/2010/main" val="241052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7.40741E-7 L 0.0013 0.04606 " pathEditMode="relative" rAng="0" ptsTypes="AA">
                                      <p:cBhvr>
                                        <p:cTn id="6" dur="2000" fill="hold"/>
                                        <p:tgtEl>
                                          <p:spTgt spid="4"/>
                                        </p:tgtEl>
                                        <p:attrNameLst>
                                          <p:attrName>ppt_x</p:attrName>
                                          <p:attrName>ppt_y</p:attrName>
                                        </p:attrNameLst>
                                      </p:cBhvr>
                                      <p:rCtr x="65" y="229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سیستم از دیدگاه شیء گرایی</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cs typeface="B Koodak" panose="00000700000000000000" pitchFamily="2" charset="-78"/>
              </a:rPr>
              <a:t>سیستم: مجموعه ای از اشیاء دارای اثر متقابل که با یکدیگر در حال محاوره می باشند و هدف خاصی را دنبال میکنند.</a:t>
            </a:r>
          </a:p>
          <a:p>
            <a:pPr marL="457200" indent="-457200" algn="just" rtl="1">
              <a:buFont typeface="Wingdings" panose="05000000000000000000" pitchFamily="2" charset="2"/>
              <a:buChar char="q"/>
            </a:pPr>
            <a:r>
              <a:rPr lang="fa-IR" sz="2200" dirty="0" smtClean="0">
                <a:cs typeface="B Koodak" panose="00000700000000000000" pitchFamily="2" charset="-78"/>
              </a:rPr>
              <a:t>طبق روشهای آنالیز سیستم، ابتدا اجزای سیستم یعنی اشیاء یا موضوعات را می یابیم، بعد روابط بین آنها یعنی پیامها را تعیین میکنیم.</a:t>
            </a:r>
          </a:p>
          <a:p>
            <a:pPr marL="457200" indent="-457200" algn="just" rtl="1">
              <a:buFont typeface="Wingdings" panose="05000000000000000000" pitchFamily="2" charset="2"/>
              <a:buChar char="q"/>
            </a:pPr>
            <a:r>
              <a:rPr lang="fa-IR" sz="2200" dirty="0" smtClean="0">
                <a:cs typeface="B Koodak" panose="00000700000000000000" pitchFamily="2" charset="-78"/>
              </a:rPr>
              <a:t>اجزای سیستم از دیگاه شیء گرایی:</a:t>
            </a:r>
          </a:p>
          <a:p>
            <a:pPr marL="731514" lvl="1" indent="-457200" algn="just" rtl="1">
              <a:buFont typeface="Wingdings" panose="05000000000000000000" pitchFamily="2" charset="2"/>
              <a:buChar char="q"/>
            </a:pPr>
            <a:r>
              <a:rPr lang="fa-IR" sz="2000" dirty="0" smtClean="0">
                <a:cs typeface="B Koodak" panose="00000700000000000000" pitchFamily="2" charset="-78"/>
              </a:rPr>
              <a:t>اشیاء (</a:t>
            </a:r>
            <a:r>
              <a:rPr lang="en-US" sz="2000" dirty="0">
                <a:latin typeface="Arial" panose="020B0604020202020204" pitchFamily="34" charset="0"/>
                <a:cs typeface="Arial" panose="020B0604020202020204" pitchFamily="34" charset="0"/>
              </a:rPr>
              <a:t>objects</a:t>
            </a:r>
            <a:r>
              <a:rPr lang="fa-IR" sz="2000" dirty="0" smtClean="0">
                <a:cs typeface="B Koodak" panose="00000700000000000000" pitchFamily="2" charset="-78"/>
              </a:rPr>
              <a:t>): عناصر اصلی سیستم</a:t>
            </a:r>
          </a:p>
          <a:p>
            <a:pPr marL="731514" lvl="1" indent="-457200" algn="just" rtl="1">
              <a:buFont typeface="Wingdings" panose="05000000000000000000" pitchFamily="2" charset="2"/>
              <a:buChar char="q"/>
            </a:pPr>
            <a:r>
              <a:rPr lang="fa-IR" sz="2000" dirty="0" smtClean="0">
                <a:cs typeface="B Koodak" panose="00000700000000000000" pitchFamily="2" charset="-78"/>
              </a:rPr>
              <a:t>پیش آمدها یا وقایع (</a:t>
            </a:r>
            <a:r>
              <a:rPr lang="en-US" sz="2000" dirty="0">
                <a:latin typeface="Arial" panose="020B0604020202020204" pitchFamily="34" charset="0"/>
                <a:cs typeface="Arial" panose="020B0604020202020204" pitchFamily="34" charset="0"/>
              </a:rPr>
              <a:t>events</a:t>
            </a:r>
            <a:r>
              <a:rPr lang="fa-IR" sz="2000" dirty="0" smtClean="0">
                <a:cs typeface="B Koodak" panose="00000700000000000000" pitchFamily="2" charset="-78"/>
              </a:rPr>
              <a:t>)</a:t>
            </a:r>
          </a:p>
          <a:p>
            <a:pPr marL="731514" lvl="1" indent="-457200" algn="just" rtl="1">
              <a:buFont typeface="Wingdings" panose="05000000000000000000" pitchFamily="2" charset="2"/>
              <a:buChar char="q"/>
            </a:pPr>
            <a:r>
              <a:rPr lang="fa-IR" sz="2000" dirty="0" smtClean="0">
                <a:cs typeface="B Koodak" panose="00000700000000000000" pitchFamily="2" charset="-78"/>
              </a:rPr>
              <a:t>وضعیت ها (</a:t>
            </a:r>
            <a:r>
              <a:rPr lang="en-US" sz="2000" dirty="0" smtClean="0">
                <a:latin typeface="Arial" panose="020B0604020202020204" pitchFamily="34" charset="0"/>
                <a:cs typeface="Arial" panose="020B0604020202020204" pitchFamily="34" charset="0"/>
              </a:rPr>
              <a:t>states</a:t>
            </a:r>
            <a:r>
              <a:rPr lang="fa-IR" sz="2000" dirty="0" smtClean="0">
                <a:cs typeface="B Koodak" panose="00000700000000000000" pitchFamily="2" charset="-78"/>
              </a:rPr>
              <a:t>)</a:t>
            </a:r>
          </a:p>
          <a:p>
            <a:pPr marL="274314" lvl="1" indent="0" algn="just" rtl="1">
              <a:buNone/>
            </a:pPr>
            <a:endParaRPr lang="fa-IR" sz="2000" dirty="0" smtClean="0">
              <a:cs typeface="B Koodak" panose="00000700000000000000" pitchFamily="2" charset="-78"/>
            </a:endParaRPr>
          </a:p>
          <a:p>
            <a:pPr lvl="1" algn="just" rtl="1">
              <a:buFont typeface="Wingdings" panose="05000000000000000000" pitchFamily="2" charset="2"/>
              <a:buChar char="v"/>
            </a:pPr>
            <a:r>
              <a:rPr lang="fa-IR" sz="2000" dirty="0">
                <a:cs typeface="B Koodak" panose="00000700000000000000" pitchFamily="2" charset="-78"/>
              </a:rPr>
              <a:t> </a:t>
            </a:r>
            <a:r>
              <a:rPr lang="fa-IR" sz="2000" dirty="0" smtClean="0">
                <a:cs typeface="B Koodak" panose="00000700000000000000" pitchFamily="2" charset="-78"/>
              </a:rPr>
              <a:t>اشیا عناصر اصلی سیستم هستند و با استفاده از وقایعی که رخ میدهد وضع و حالت سیستم تغییر میکند.</a:t>
            </a:r>
          </a:p>
        </p:txBody>
      </p:sp>
      <p:sp>
        <p:nvSpPr>
          <p:cNvPr id="4" name="Action Button: Back or Previous 3">
            <a:hlinkClick r:id="rId2" action="ppaction://hlinksldjump" highlightClick="1"/>
          </p:cNvPr>
          <p:cNvSpPr/>
          <p:nvPr/>
        </p:nvSpPr>
        <p:spPr>
          <a:xfrm>
            <a:off x="554636" y="6197600"/>
            <a:ext cx="512164" cy="443043"/>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34</a:t>
            </a:fld>
            <a:endParaRPr lang="en-US" dirty="0"/>
          </a:p>
        </p:txBody>
      </p:sp>
    </p:spTree>
    <p:extLst>
      <p:ext uri="{BB962C8B-B14F-4D97-AF65-F5344CB8AC3E}">
        <p14:creationId xmlns:p14="http://schemas.microsoft.com/office/powerpoint/2010/main" val="34793869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3377926"/>
            <a:ext cx="4483768" cy="23470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4434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مزایای شبیه سازی</a:t>
            </a:r>
          </a:p>
          <a:p>
            <a:pPr marL="569913" indent="-569913" algn="r" rtl="1">
              <a:buClr>
                <a:srgbClr val="00B050"/>
              </a:buClr>
              <a:buFont typeface="Wingdings" panose="05000000000000000000" pitchFamily="2" charset="2"/>
              <a:buChar char="ü"/>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شیء گرایی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رخداد وقایع</a:t>
            </a:r>
          </a:p>
          <a:p>
            <a:pPr marL="457200" indent="-457200" algn="r" rtl="1">
              <a:buFont typeface="Wingdings" panose="05000000000000000000" pitchFamily="2" charset="2"/>
              <a:buChar char="q"/>
            </a:pPr>
            <a:r>
              <a:rPr lang="fa-IR" sz="3000" dirty="0" smtClean="0">
                <a:cs typeface="B Koodak" panose="00000700000000000000" pitchFamily="2" charset="-78"/>
              </a:rPr>
              <a:t>رفتار سیستم</a:t>
            </a:r>
          </a:p>
          <a:p>
            <a:pPr marL="457200" indent="-457200" algn="r" rtl="1">
              <a:buFont typeface="Wingdings" panose="05000000000000000000" pitchFamily="2" charset="2"/>
              <a:buChar char="q"/>
            </a:pPr>
            <a:r>
              <a:rPr lang="fa-IR" sz="3000" dirty="0" smtClean="0">
                <a:cs typeface="B Koodak" panose="00000700000000000000" pitchFamily="2" charset="-78"/>
              </a:rPr>
              <a:t>انواع عدم قطعیت</a:t>
            </a:r>
          </a:p>
          <a:p>
            <a:pPr marL="457200" indent="-457200" algn="r" rtl="1">
              <a:buFont typeface="Wingdings" panose="05000000000000000000" pitchFamily="2" charset="2"/>
              <a:buChar char="q"/>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35</a:t>
            </a:fld>
            <a:endParaRPr lang="en-US" dirty="0"/>
          </a:p>
        </p:txBody>
      </p:sp>
    </p:spTree>
    <p:extLst>
      <p:ext uri="{BB962C8B-B14F-4D97-AF65-F5344CB8AC3E}">
        <p14:creationId xmlns:p14="http://schemas.microsoft.com/office/powerpoint/2010/main" val="408021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33333E-6 -4.44444E-6 L 3.33333E-6 0.05255 " pathEditMode="relative" rAng="0" ptsTypes="AA">
                                      <p:cBhvr>
                                        <p:cTn id="6" dur="2000" fill="hold"/>
                                        <p:tgtEl>
                                          <p:spTgt spid="4"/>
                                        </p:tgtEl>
                                        <p:attrNameLst>
                                          <p:attrName>ppt_x</p:attrName>
                                          <p:attrName>ppt_y</p:attrName>
                                        </p:attrNameLst>
                                      </p:cBhvr>
                                      <p:rCtr x="0" y="26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سیستم از دیدگاه رخداد وقایع</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cs typeface="B Koodak" panose="00000700000000000000" pitchFamily="2" charset="-78"/>
              </a:rPr>
              <a:t>بسته به اینکه وقایع متوالی رخ میدهند یا به صورت همزمان، سیستم ها به دو دسته تقسیم میشوند:</a:t>
            </a: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سیستم های همزمان</a:t>
            </a:r>
            <a:r>
              <a:rPr lang="fa-IR" sz="2200" dirty="0" smtClean="0">
                <a:cs typeface="B Koodak" panose="00000700000000000000" pitchFamily="2" charset="-78"/>
              </a:rPr>
              <a:t>: اگر پیشامدهای سیستمی بصورت همزمان یا موازی رخ دهند، سیستم همزمان نامیده می شود چون پیش آمدها امکان اتفاق و انجام همزمان را یافته اند. (برنامه نویسی موازی)</a:t>
            </a:r>
          </a:p>
          <a:p>
            <a:pPr marL="457200" indent="-457200" algn="just" rtl="1">
              <a:buFont typeface="Wingdings" panose="05000000000000000000" pitchFamily="2" charset="2"/>
              <a:buChar char="q"/>
            </a:pPr>
            <a:r>
              <a:rPr lang="fa-IR" sz="2200" dirty="0">
                <a:solidFill>
                  <a:srgbClr val="0070C0"/>
                </a:solidFill>
                <a:cs typeface="B Koodak" panose="00000700000000000000" pitchFamily="2" charset="-78"/>
              </a:rPr>
              <a:t>سیستم های غیرهمزمان (ترتیبی</a:t>
            </a:r>
            <a:r>
              <a:rPr lang="fa-IR" sz="2200" dirty="0" smtClean="0">
                <a:solidFill>
                  <a:srgbClr val="0070C0"/>
                </a:solidFill>
                <a:cs typeface="B Koodak" panose="00000700000000000000" pitchFamily="2" charset="-78"/>
              </a:rPr>
              <a:t>)</a:t>
            </a:r>
            <a:r>
              <a:rPr lang="fa-IR" sz="2200" dirty="0" smtClean="0">
                <a:cs typeface="B Koodak" panose="00000700000000000000" pitchFamily="2" charset="-78"/>
              </a:rPr>
              <a:t>: سیستمی که پیش آمدهای آن به صورت ترتیبی (پی در پی) یا غیرهمزمان رخ دهد، سیستم غیرهمزمان می نامند. (برنامه نویسی ترتیبی)</a:t>
            </a:r>
          </a:p>
          <a:p>
            <a:pPr marL="457200" indent="-457200" algn="just" rtl="1">
              <a:buFont typeface="Wingdings" panose="05000000000000000000" pitchFamily="2" charset="2"/>
              <a:buChar char="q"/>
            </a:pPr>
            <a:r>
              <a:rPr lang="fa-IR" sz="2200" dirty="0" smtClean="0">
                <a:cs typeface="B Koodak" panose="00000700000000000000" pitchFamily="2" charset="-78"/>
              </a:rPr>
              <a:t>باید سیستم و وقایع آن را شناخت و قدرت مدل را برآورد کرد.</a:t>
            </a:r>
          </a:p>
          <a:p>
            <a:pPr marL="457200" indent="-457200" algn="just" rtl="1">
              <a:buFont typeface="Wingdings" panose="05000000000000000000" pitchFamily="2" charset="2"/>
              <a:buChar char="q"/>
            </a:pPr>
            <a:r>
              <a:rPr lang="fa-IR" sz="2200" dirty="0" smtClean="0">
                <a:cs typeface="B Koodak" panose="00000700000000000000" pitchFamily="2" charset="-78"/>
              </a:rPr>
              <a:t>اساس حیات یک سیستم </a:t>
            </a:r>
            <a:r>
              <a:rPr lang="fa-IR" sz="2200" dirty="0" smtClean="0">
                <a:solidFill>
                  <a:srgbClr val="7030A0"/>
                </a:solidFill>
                <a:cs typeface="B Koodak" panose="00000700000000000000" pitchFamily="2" charset="-78"/>
              </a:rPr>
              <a:t>رخداد پیش آمدها </a:t>
            </a:r>
            <a:r>
              <a:rPr lang="fa-IR" sz="2200" dirty="0" smtClean="0">
                <a:cs typeface="B Koodak" panose="00000700000000000000" pitchFamily="2" charset="-78"/>
              </a:rPr>
              <a:t>هستند و اگر رخدادها بتوانند همزمان اتفاق بیفتند، مدلسازی و انتخاب مدل مناسب مشکل می باشد.</a:t>
            </a:r>
          </a:p>
          <a:p>
            <a:pPr marL="457200" indent="-457200" algn="just" rtl="1">
              <a:buFont typeface="Wingdings" panose="05000000000000000000" pitchFamily="2" charset="2"/>
              <a:buChar char="q"/>
            </a:pPr>
            <a:endParaRPr lang="fa-IR" sz="2200" dirty="0">
              <a:cs typeface="B Koodak" panose="00000700000000000000" pitchFamily="2" charset="-78"/>
            </a:endParaRPr>
          </a:p>
          <a:p>
            <a:pPr algn="just" rtl="1">
              <a:buClr>
                <a:srgbClr val="C00000"/>
              </a:buClr>
              <a:buFont typeface="Wingdings" panose="05000000000000000000" pitchFamily="2" charset="2"/>
              <a:buChar char="v"/>
            </a:pPr>
            <a:r>
              <a:rPr lang="fa-IR" sz="2200" dirty="0" smtClean="0">
                <a:cs typeface="B Koodak" panose="00000700000000000000" pitchFamily="2" charset="-78"/>
              </a:rPr>
              <a:t> آیا میتوان رفتار یک سیستم یعنی رخداد وقایع و نتایج حاصل را پیش بینی کرد؟</a:t>
            </a:r>
          </a:p>
        </p:txBody>
      </p:sp>
      <p:sp>
        <p:nvSpPr>
          <p:cNvPr id="5" name="Slide Number Placeholder 4"/>
          <p:cNvSpPr>
            <a:spLocks noGrp="1"/>
          </p:cNvSpPr>
          <p:nvPr>
            <p:ph type="sldNum" sz="quarter" idx="12"/>
          </p:nvPr>
        </p:nvSpPr>
        <p:spPr/>
        <p:txBody>
          <a:bodyPr/>
          <a:lstStyle/>
          <a:p>
            <a:fld id="{4FAB73BC-B049-4115-A692-8D63A059BFB8}" type="slidenum">
              <a:rPr lang="en-US" smtClean="0"/>
              <a:pPr/>
              <a:t>36</a:t>
            </a:fld>
            <a:endParaRPr lang="en-US" dirty="0"/>
          </a:p>
        </p:txBody>
      </p:sp>
    </p:spTree>
    <p:extLst>
      <p:ext uri="{BB962C8B-B14F-4D97-AF65-F5344CB8AC3E}">
        <p14:creationId xmlns:p14="http://schemas.microsoft.com/office/powerpoint/2010/main" val="22773918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3731456"/>
            <a:ext cx="4483768" cy="23470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4434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مزایای شبیه سازی</a:t>
            </a:r>
          </a:p>
          <a:p>
            <a:pPr marL="569913" indent="-569913" algn="r" rtl="1">
              <a:buClr>
                <a:srgbClr val="00B050"/>
              </a:buClr>
              <a:buFont typeface="Wingdings" panose="05000000000000000000" pitchFamily="2" charset="2"/>
              <a:buChar char="ü"/>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شیء گرایی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رخداد وقایع</a:t>
            </a:r>
          </a:p>
          <a:p>
            <a:pPr marL="457200" indent="-457200" algn="r" rtl="1">
              <a:buFont typeface="Wingdings" panose="05000000000000000000" pitchFamily="2" charset="2"/>
              <a:buChar char="q"/>
            </a:pPr>
            <a:r>
              <a:rPr lang="fa-IR" sz="3000" dirty="0" smtClean="0">
                <a:cs typeface="B Koodak" panose="00000700000000000000" pitchFamily="2" charset="-78"/>
              </a:rPr>
              <a:t>رفتار سیستم</a:t>
            </a:r>
          </a:p>
          <a:p>
            <a:pPr marL="457200" indent="-457200" algn="r" rtl="1">
              <a:buFont typeface="Wingdings" panose="05000000000000000000" pitchFamily="2" charset="2"/>
              <a:buChar char="q"/>
            </a:pPr>
            <a:r>
              <a:rPr lang="fa-IR" sz="3000" dirty="0" smtClean="0">
                <a:cs typeface="B Koodak" panose="00000700000000000000" pitchFamily="2" charset="-78"/>
              </a:rPr>
              <a:t>انواع عدم قطعیت</a:t>
            </a:r>
          </a:p>
          <a:p>
            <a:pPr marL="457200" indent="-457200" algn="r" rtl="1">
              <a:buFont typeface="Wingdings" panose="05000000000000000000" pitchFamily="2" charset="2"/>
              <a:buChar char="q"/>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37</a:t>
            </a:fld>
            <a:endParaRPr lang="en-US" dirty="0"/>
          </a:p>
        </p:txBody>
      </p:sp>
    </p:spTree>
    <p:extLst>
      <p:ext uri="{BB962C8B-B14F-4D97-AF65-F5344CB8AC3E}">
        <p14:creationId xmlns:p14="http://schemas.microsoft.com/office/powerpoint/2010/main" val="409457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1.11111E-6 L 4.16667E-6 0.05255 " pathEditMode="relative" rAng="0" ptsTypes="AA">
                                      <p:cBhvr>
                                        <p:cTn id="6" dur="2000" fill="hold"/>
                                        <p:tgtEl>
                                          <p:spTgt spid="4"/>
                                        </p:tgtEl>
                                        <p:attrNameLst>
                                          <p:attrName>ppt_x</p:attrName>
                                          <p:attrName>ppt_y</p:attrName>
                                        </p:attrNameLst>
                                      </p:cBhvr>
                                      <p:rCtr x="0" y="26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رفتار سیستم</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fontScale="92500" lnSpcReduction="10000"/>
          </a:bodyPr>
          <a:lstStyle/>
          <a:p>
            <a:pPr marL="457200" indent="-457200" algn="just" rtl="1">
              <a:buFont typeface="Wingdings" panose="05000000000000000000" pitchFamily="2" charset="2"/>
              <a:buChar char="q"/>
            </a:pPr>
            <a:r>
              <a:rPr lang="fa-IR" sz="2200" dirty="0" smtClean="0">
                <a:cs typeface="B Koodak" panose="00000700000000000000" pitchFamily="2" charset="-78"/>
              </a:rPr>
              <a:t>رفتار سیستم: معمولاً رفتار یک سیستم از دو حالت تصادفی و غیرتصادفی خارج نیست و عبارتست از:</a:t>
            </a: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قطعیت</a:t>
            </a:r>
            <a:r>
              <a:rPr lang="fa-IR" sz="2200" dirty="0" smtClean="0">
                <a:cs typeface="B Koodak" panose="00000700000000000000" pitchFamily="2" charset="-78"/>
              </a:rPr>
              <a:t>: اگر بتوان رفتار یک سیستم را به طور قطع تعیین و پیش بینی کرد، آن رفتار قطعی یا غیرتصادفی است.</a:t>
            </a:r>
          </a:p>
          <a:p>
            <a:pPr marL="731514" lvl="1" indent="-457200" algn="just" rtl="1">
              <a:buFont typeface="Wingdings" panose="05000000000000000000" pitchFamily="2" charset="2"/>
              <a:buChar char="q"/>
            </a:pPr>
            <a:r>
              <a:rPr lang="fa-IR" sz="2000" dirty="0" smtClean="0">
                <a:cs typeface="B Koodak" panose="00000700000000000000" pitchFamily="2" charset="-78"/>
              </a:rPr>
              <a:t>مثال: دریافت روزنامه از دستگاه مربوطه در قبال انداختن سکه</a:t>
            </a: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عدم قطعیت</a:t>
            </a:r>
            <a:r>
              <a:rPr lang="fa-IR" sz="2200" dirty="0" smtClean="0">
                <a:cs typeface="B Koodak" panose="00000700000000000000" pitchFamily="2" charset="-78"/>
              </a:rPr>
              <a:t>: اگر نتوان رفتار یک سیستم را به طور قطع تعیین و پیش بینی کرد، آن رفتار غیرقطعی و تصادفی است.</a:t>
            </a:r>
          </a:p>
          <a:p>
            <a:pPr marL="731514" lvl="1" indent="-457200" algn="just" rtl="1">
              <a:buFont typeface="Wingdings" panose="05000000000000000000" pitchFamily="2" charset="2"/>
              <a:buChar char="q"/>
            </a:pPr>
            <a:r>
              <a:rPr lang="fa-IR" sz="2000" dirty="0" smtClean="0">
                <a:cs typeface="B Koodak" panose="00000700000000000000" pitchFamily="2" charset="-78"/>
              </a:rPr>
              <a:t>مثال: دریافت پیام از کرات دیگر</a:t>
            </a:r>
          </a:p>
          <a:p>
            <a:pPr marL="457200" indent="-457200" algn="just" rtl="1">
              <a:buFont typeface="Wingdings" panose="05000000000000000000" pitchFamily="2" charset="2"/>
              <a:buChar char="q"/>
            </a:pPr>
            <a:r>
              <a:rPr lang="fa-IR" sz="2200" dirty="0" smtClean="0">
                <a:cs typeface="B Koodak" panose="00000700000000000000" pitchFamily="2" charset="-78"/>
              </a:rPr>
              <a:t>سیستم تصادفی یا غیرقطعی: سیستمی که نتوان رفتارش را پیش بینی کرد.</a:t>
            </a:r>
          </a:p>
          <a:p>
            <a:pPr marL="457200" indent="-457200" algn="just" rtl="1">
              <a:buFont typeface="Wingdings" panose="05000000000000000000" pitchFamily="2" charset="2"/>
              <a:buChar char="q"/>
            </a:pPr>
            <a:r>
              <a:rPr lang="fa-IR" sz="2200" dirty="0">
                <a:cs typeface="B Koodak" panose="00000700000000000000" pitchFamily="2" charset="-78"/>
              </a:rPr>
              <a:t>سیستم </a:t>
            </a:r>
            <a:r>
              <a:rPr lang="fa-IR" sz="2200" dirty="0" smtClean="0">
                <a:cs typeface="B Koodak" panose="00000700000000000000" pitchFamily="2" charset="-78"/>
              </a:rPr>
              <a:t>قطعی</a:t>
            </a:r>
            <a:r>
              <a:rPr lang="fa-IR" sz="2200" dirty="0">
                <a:cs typeface="B Koodak" panose="00000700000000000000" pitchFamily="2" charset="-78"/>
              </a:rPr>
              <a:t>: سیستمی که </a:t>
            </a:r>
            <a:r>
              <a:rPr lang="fa-IR" sz="2200" dirty="0" smtClean="0">
                <a:cs typeface="B Koodak" panose="00000700000000000000" pitchFamily="2" charset="-78"/>
              </a:rPr>
              <a:t>بتوان </a:t>
            </a:r>
            <a:r>
              <a:rPr lang="fa-IR" sz="2200" dirty="0">
                <a:cs typeface="B Koodak" panose="00000700000000000000" pitchFamily="2" charset="-78"/>
              </a:rPr>
              <a:t>رفتارش را پیش بینی کرد</a:t>
            </a:r>
            <a:r>
              <a:rPr lang="fa-IR" sz="2200" dirty="0" smtClean="0">
                <a:cs typeface="B Koodak" panose="00000700000000000000" pitchFamily="2" charset="-78"/>
              </a:rPr>
              <a:t>.</a:t>
            </a:r>
          </a:p>
          <a:p>
            <a:pPr marL="457200" indent="-457200" algn="just" rtl="1">
              <a:buFont typeface="Wingdings" panose="05000000000000000000" pitchFamily="2" charset="2"/>
              <a:buChar char="q"/>
            </a:pPr>
            <a:r>
              <a:rPr lang="fa-IR" sz="2200" dirty="0" smtClean="0">
                <a:cs typeface="B Koodak" panose="00000700000000000000" pitchFamily="2" charset="-78"/>
              </a:rPr>
              <a:t>مثال: مرتب سازی صعودی رشته ای از اعداد مثلاً 1،4،3،2</a:t>
            </a:r>
          </a:p>
          <a:p>
            <a:pPr marL="731514" lvl="1" indent="-457200" algn="just" rtl="1">
              <a:buFont typeface="Wingdings" panose="05000000000000000000" pitchFamily="2" charset="2"/>
              <a:buChar char="q"/>
            </a:pPr>
            <a:r>
              <a:rPr lang="fa-IR" sz="2000" dirty="0" smtClean="0">
                <a:cs typeface="B Koodak" panose="00000700000000000000" pitchFamily="2" charset="-78"/>
              </a:rPr>
              <a:t>روش قطعی: </a:t>
            </a:r>
            <a:r>
              <a:rPr lang="en-US" sz="2000" dirty="0" smtClean="0">
                <a:latin typeface="Arial" panose="020B0604020202020204" pitchFamily="34" charset="0"/>
                <a:cs typeface="Arial" panose="020B0604020202020204" pitchFamily="34" charset="0"/>
              </a:rPr>
              <a:t>bubble sort</a:t>
            </a:r>
            <a:endParaRPr lang="fa-IR" sz="2000" dirty="0" smtClean="0">
              <a:latin typeface="Arial" panose="020B0604020202020204" pitchFamily="34" charset="0"/>
              <a:cs typeface="Arial" panose="020B0604020202020204" pitchFamily="34" charset="0"/>
            </a:endParaRPr>
          </a:p>
          <a:p>
            <a:pPr marL="731514" lvl="1" indent="-457200" algn="just" rtl="1">
              <a:buFont typeface="Wingdings" panose="05000000000000000000" pitchFamily="2" charset="2"/>
              <a:buChar char="q"/>
            </a:pPr>
            <a:r>
              <a:rPr lang="fa-IR" sz="2000" dirty="0" smtClean="0">
                <a:cs typeface="B Koodak" panose="00000700000000000000" pitchFamily="2" charset="-78"/>
              </a:rPr>
              <a:t>روش غیرقطعی: مقایسۀ هر دو عدد ممکن و جابجایی در صورت لزوم به زبان </a:t>
            </a:r>
            <a:r>
              <a:rPr lang="en-US" sz="1900" dirty="0" smtClean="0">
                <a:latin typeface="Arial" panose="020B0604020202020204" pitchFamily="34" charset="0"/>
                <a:cs typeface="Arial" panose="020B0604020202020204" pitchFamily="34" charset="0"/>
              </a:rPr>
              <a:t>Dilag</a:t>
            </a:r>
            <a:endParaRPr lang="fa-IR" sz="2000" dirty="0" smtClean="0">
              <a:latin typeface="Arial" panose="020B0604020202020204" pitchFamily="34" charset="0"/>
              <a:cs typeface="Arial" panose="020B0604020202020204" pitchFamily="34" charset="0"/>
            </a:endParaRPr>
          </a:p>
          <a:p>
            <a:pPr marL="274314" lvl="1" indent="0" algn="just" rtl="1">
              <a:buNone/>
            </a:pPr>
            <a:endParaRPr lang="fa-IR" dirty="0" smtClean="0">
              <a:cs typeface="B Koodak" panose="00000700000000000000" pitchFamily="2" charset="-78"/>
            </a:endParaRPr>
          </a:p>
          <a:p>
            <a:pPr marL="274314" lvl="1" indent="0" algn="just" rtl="1">
              <a:buNone/>
            </a:pPr>
            <a:r>
              <a:rPr lang="fa-IR" sz="1700" dirty="0" smtClean="0">
                <a:cs typeface="B Koodak" panose="00000700000000000000" pitchFamily="2" charset="-78"/>
              </a:rPr>
              <a:t>در جهان کنونی، رخداد پدیده ها اکثراً همزمان یا غیرقطعی است و تصادف نقش اساسی در این سناریو ایفا میکند. پس برای شبیه سازی واقعی، لازم است پدیده های تصادفی را بررسی نماییم.</a:t>
            </a:r>
            <a:endParaRPr lang="fa-IR" sz="2200" dirty="0" smtClean="0">
              <a:cs typeface="B Koodak" panose="00000700000000000000" pitchFamily="2" charset="-78"/>
            </a:endParaRPr>
          </a:p>
          <a:p>
            <a:pPr marL="457200" indent="-457200" algn="just" rtl="1">
              <a:buFont typeface="Wingdings" panose="05000000000000000000" pitchFamily="2" charset="2"/>
              <a:buChar char="q"/>
            </a:pPr>
            <a:endParaRPr lang="fa-IR" sz="2200" dirty="0" smtClean="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38</a:t>
            </a:fld>
            <a:endParaRPr lang="en-US" dirty="0"/>
          </a:p>
        </p:txBody>
      </p:sp>
    </p:spTree>
    <p:extLst>
      <p:ext uri="{BB962C8B-B14F-4D97-AF65-F5344CB8AC3E}">
        <p14:creationId xmlns:p14="http://schemas.microsoft.com/office/powerpoint/2010/main" val="20863607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3966159"/>
            <a:ext cx="4483768" cy="23470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4434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مزایای شبیه سازی</a:t>
            </a:r>
          </a:p>
          <a:p>
            <a:pPr marL="569913" indent="-569913" algn="r" rtl="1">
              <a:buClr>
                <a:srgbClr val="00B050"/>
              </a:buClr>
              <a:buFont typeface="Wingdings" panose="05000000000000000000" pitchFamily="2" charset="2"/>
              <a:buChar char="ü"/>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شیء گرایی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رخداد وقایع</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رفتار سیستم</a:t>
            </a:r>
          </a:p>
          <a:p>
            <a:pPr marL="457200" indent="-457200" algn="r" rtl="1">
              <a:buFont typeface="Wingdings" panose="05000000000000000000" pitchFamily="2" charset="2"/>
              <a:buChar char="q"/>
            </a:pPr>
            <a:r>
              <a:rPr lang="fa-IR" sz="3000" dirty="0" smtClean="0">
                <a:cs typeface="B Koodak" panose="00000700000000000000" pitchFamily="2" charset="-78"/>
              </a:rPr>
              <a:t>انواع عدم قطعیت</a:t>
            </a:r>
          </a:p>
          <a:p>
            <a:pPr marL="457200" indent="-457200" algn="r" rtl="1">
              <a:buFont typeface="Wingdings" panose="05000000000000000000" pitchFamily="2" charset="2"/>
              <a:buChar char="q"/>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39</a:t>
            </a:fld>
            <a:endParaRPr lang="en-US" dirty="0"/>
          </a:p>
        </p:txBody>
      </p:sp>
    </p:spTree>
    <p:extLst>
      <p:ext uri="{BB962C8B-B14F-4D97-AF65-F5344CB8AC3E}">
        <p14:creationId xmlns:p14="http://schemas.microsoft.com/office/powerpoint/2010/main" val="3045229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3.7037E-7 L 4.16667E-6 0.05255 " pathEditMode="relative" rAng="0" ptsTypes="AA">
                                      <p:cBhvr>
                                        <p:cTn id="6" dur="2000" fill="hold"/>
                                        <p:tgtEl>
                                          <p:spTgt spid="4"/>
                                        </p:tgtEl>
                                        <p:attrNameLst>
                                          <p:attrName>ppt_x</p:attrName>
                                          <p:attrName>ppt_y</p:attrName>
                                        </p:attrNameLst>
                                      </p:cBhvr>
                                      <p:rCtr x="0" y="26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 </a:t>
            </a:r>
            <a:r>
              <a:rPr lang="fa-IR" sz="3100" dirty="0" smtClean="0">
                <a:cs typeface="B Koodak" panose="00000700000000000000" pitchFamily="2" charset="-78"/>
              </a:rPr>
              <a:t>(فصل اول)</a:t>
            </a:r>
            <a:endParaRPr lang="en-US" sz="3100" dirty="0">
              <a:cs typeface="B Koodak" panose="00000700000000000000" pitchFamily="2" charset="-78"/>
            </a:endParaRPr>
          </a:p>
        </p:txBody>
      </p:sp>
      <p:sp>
        <p:nvSpPr>
          <p:cNvPr id="4" name="Rounded Rectangle 3"/>
          <p:cNvSpPr/>
          <p:nvPr/>
        </p:nvSpPr>
        <p:spPr>
          <a:xfrm>
            <a:off x="6641432" y="1320346"/>
            <a:ext cx="4483768" cy="31795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55000" lnSpcReduction="20000"/>
          </a:bodyPr>
          <a:lstStyle/>
          <a:p>
            <a:pPr marL="457200" indent="-457200" algn="r" rtl="1">
              <a:buFont typeface="Wingdings" panose="05000000000000000000" pitchFamily="2" charset="2"/>
              <a:buChar char="q"/>
            </a:pPr>
            <a:r>
              <a:rPr lang="fa-IR" sz="3000" dirty="0" smtClean="0">
                <a:cs typeface="B Koodak" panose="00000700000000000000" pitchFamily="2" charset="-78"/>
              </a:rPr>
              <a:t>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شیوه های مطالعۀ سیستم مرجع</a:t>
            </a:r>
          </a:p>
          <a:p>
            <a:pPr marL="457200" indent="-457200" algn="r" rtl="1">
              <a:buFont typeface="Wingdings" panose="05000000000000000000" pitchFamily="2" charset="2"/>
              <a:buChar char="q"/>
            </a:pPr>
            <a:r>
              <a:rPr lang="fa-IR" sz="3000" dirty="0" smtClean="0">
                <a:cs typeface="B Koodak" panose="00000700000000000000" pitchFamily="2" charset="-78"/>
              </a:rPr>
              <a:t>شبیه سازی سیستم ها</a:t>
            </a:r>
          </a:p>
          <a:p>
            <a:pPr marL="457200" indent="-457200" algn="r" rtl="1">
              <a:buFont typeface="Wingdings" panose="05000000000000000000" pitchFamily="2" charset="2"/>
              <a:buChar char="q"/>
            </a:pPr>
            <a:r>
              <a:rPr lang="fa-IR" sz="3000" dirty="0" smtClean="0">
                <a:cs typeface="B Koodak" panose="00000700000000000000" pitchFamily="2" charset="-78"/>
              </a:rPr>
              <a:t>معایب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مزایای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مراحل اساسی یک مطالعۀ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شیء گرایی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رخداد وقایع</a:t>
            </a:r>
          </a:p>
          <a:p>
            <a:pPr marL="457200" indent="-457200" algn="r" rtl="1">
              <a:buFont typeface="Wingdings" panose="05000000000000000000" pitchFamily="2" charset="2"/>
              <a:buChar char="q"/>
            </a:pPr>
            <a:r>
              <a:rPr lang="fa-IR" sz="3000" dirty="0" smtClean="0">
                <a:cs typeface="B Koodak" panose="00000700000000000000" pitchFamily="2" charset="-78"/>
              </a:rPr>
              <a:t>رفتار سیستم</a:t>
            </a:r>
          </a:p>
          <a:p>
            <a:pPr marL="457200" indent="-457200" algn="r" rtl="1">
              <a:buFont typeface="Wingdings" panose="05000000000000000000" pitchFamily="2" charset="2"/>
              <a:buChar char="q"/>
            </a:pPr>
            <a:r>
              <a:rPr lang="fa-IR" sz="3000" dirty="0" smtClean="0">
                <a:cs typeface="B Koodak" panose="00000700000000000000" pitchFamily="2" charset="-78"/>
              </a:rPr>
              <a:t>انواع عدم قطعیت</a:t>
            </a:r>
          </a:p>
          <a:p>
            <a:pPr marL="457200" indent="-457200" algn="r" rtl="1">
              <a:buFont typeface="Wingdings" panose="05000000000000000000" pitchFamily="2" charset="2"/>
              <a:buChar char="q"/>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867562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7" presetClass="emph" presetSubtype="2" fill="hold" nodeType="clickEffect">
                                  <p:stCondLst>
                                    <p:cond delay="0"/>
                                  </p:stCondLst>
                                  <p:childTnLst>
                                    <p:animClr clrSpc="rgb" dir="cw">
                                      <p:cBhvr>
                                        <p:cTn id="11" dur="2000" fill="hold"/>
                                        <p:tgtEl>
                                          <p:spTgt spid="4"/>
                                        </p:tgtEl>
                                        <p:attrNameLst>
                                          <p:attrName>stroke.color</p:attrName>
                                        </p:attrNameLst>
                                      </p:cBhvr>
                                      <p:to>
                                        <a:srgbClr val="FF0000"/>
                                      </p:to>
                                    </p:animClr>
                                    <p:set>
                                      <p:cBhvr>
                                        <p:cTn id="12" dur="2000" fill="hold"/>
                                        <p:tgtEl>
                                          <p:spTgt spid="4"/>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انواع عدم قطعیت</a:t>
            </a:r>
            <a:endParaRPr lang="en-US" sz="4000" dirty="0">
              <a:solidFill>
                <a:srgbClr val="00B050"/>
              </a:solidFill>
              <a:cs typeface="B Koodak" panose="00000700000000000000" pitchFamily="2" charset="-78"/>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عدم قطعیت پلید (</a:t>
                </a:r>
                <a:r>
                  <a:rPr lang="en-US" sz="2000" dirty="0" smtClean="0">
                    <a:solidFill>
                      <a:srgbClr val="0070C0"/>
                    </a:solidFill>
                    <a:latin typeface="Arial" panose="020B0604020202020204" pitchFamily="34" charset="0"/>
                    <a:cs typeface="Arial" panose="020B0604020202020204" pitchFamily="34" charset="0"/>
                  </a:rPr>
                  <a:t>demoniac</a:t>
                </a:r>
                <a:r>
                  <a:rPr lang="fa-IR" sz="2200" dirty="0" smtClean="0">
                    <a:solidFill>
                      <a:srgbClr val="0070C0"/>
                    </a:solidFill>
                    <a:cs typeface="B Koodak" panose="00000700000000000000" pitchFamily="2" charset="-78"/>
                  </a:rPr>
                  <a:t>)</a:t>
                </a:r>
                <a:r>
                  <a:rPr lang="fa-IR" sz="2200" dirty="0" smtClean="0">
                    <a:cs typeface="B Koodak" panose="00000700000000000000" pitchFamily="2" charset="-78"/>
                  </a:rPr>
                  <a:t>: رخدادی که وقوع آن منجر به عمل ناخوشایند قطع برنامه شود. (</a:t>
                </a:r>
                <a:r>
                  <a:rPr lang="fa-IR" sz="2200" dirty="0" smtClean="0">
                    <a:solidFill>
                      <a:srgbClr val="7030A0"/>
                    </a:solidFill>
                    <a:cs typeface="B Koodak" panose="00000700000000000000" pitchFamily="2" charset="-78"/>
                  </a:rPr>
                  <a:t>ناخوشایند</a:t>
                </a:r>
                <a:r>
                  <a:rPr lang="fa-IR" sz="2200" dirty="0" smtClean="0">
                    <a:cs typeface="B Koodak" panose="00000700000000000000" pitchFamily="2" charset="-78"/>
                  </a:rPr>
                  <a:t>)</a:t>
                </a: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عدم قطعیت فرشته ای (</a:t>
                </a:r>
                <a:r>
                  <a:rPr lang="en-US" sz="2000" dirty="0">
                    <a:solidFill>
                      <a:srgbClr val="0070C0"/>
                    </a:solidFill>
                    <a:latin typeface="Arial" panose="020B0604020202020204" pitchFamily="34" charset="0"/>
                    <a:cs typeface="Arial" panose="020B0604020202020204" pitchFamily="34" charset="0"/>
                  </a:rPr>
                  <a:t>angelic</a:t>
                </a:r>
                <a:r>
                  <a:rPr lang="fa-IR" sz="2200" dirty="0" smtClean="0">
                    <a:solidFill>
                      <a:srgbClr val="0070C0"/>
                    </a:solidFill>
                    <a:cs typeface="B Koodak" panose="00000700000000000000" pitchFamily="2" charset="-78"/>
                  </a:rPr>
                  <a:t>)</a:t>
                </a:r>
                <a:r>
                  <a:rPr lang="fa-IR" sz="2200" dirty="0" smtClean="0">
                    <a:cs typeface="B Koodak" panose="00000700000000000000" pitchFamily="2" charset="-78"/>
                  </a:rPr>
                  <a:t>: رخدادی که منجر به قطع برنامه میشود ولی وقوع آن این امر را محقق نکند. (</a:t>
                </a:r>
                <a:r>
                  <a:rPr lang="fa-IR" sz="2200" dirty="0" smtClean="0">
                    <a:solidFill>
                      <a:srgbClr val="7030A0"/>
                    </a:solidFill>
                    <a:cs typeface="B Koodak" panose="00000700000000000000" pitchFamily="2" charset="-78"/>
                  </a:rPr>
                  <a:t>خوشایند</a:t>
                </a:r>
                <a:r>
                  <a:rPr lang="fa-IR" sz="2200" dirty="0" smtClean="0">
                    <a:cs typeface="B Koodak" panose="00000700000000000000" pitchFamily="2" charset="-78"/>
                  </a:rPr>
                  <a:t>)</a:t>
                </a: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عدم قطعیت ملّون (</a:t>
                </a:r>
                <a:r>
                  <a:rPr lang="en-US" sz="2000" dirty="0">
                    <a:solidFill>
                      <a:srgbClr val="0070C0"/>
                    </a:solidFill>
                    <a:latin typeface="Arial" panose="020B0604020202020204" pitchFamily="34" charset="0"/>
                    <a:cs typeface="Arial" panose="020B0604020202020204" pitchFamily="34" charset="0"/>
                  </a:rPr>
                  <a:t>Erratic</a:t>
                </a:r>
                <a:r>
                  <a:rPr lang="fa-IR" sz="2200" dirty="0" smtClean="0">
                    <a:solidFill>
                      <a:srgbClr val="0070C0"/>
                    </a:solidFill>
                    <a:cs typeface="B Koodak" panose="00000700000000000000" pitchFamily="2" charset="-78"/>
                  </a:rPr>
                  <a:t>)</a:t>
                </a:r>
                <a:r>
                  <a:rPr lang="fa-IR" sz="2200" dirty="0" smtClean="0">
                    <a:cs typeface="B Koodak" panose="00000700000000000000" pitchFamily="2" charset="-78"/>
                  </a:rPr>
                  <a:t>: رخدادی که وقوع آن ممکن است به قطع برنامه منجر شود یا نشود.</a:t>
                </a:r>
                <a:br>
                  <a:rPr lang="fa-IR" sz="2200" dirty="0" smtClean="0">
                    <a:cs typeface="B Koodak" panose="00000700000000000000" pitchFamily="2" charset="-78"/>
                  </a:rPr>
                </a:br>
                <a:r>
                  <a:rPr lang="fa-IR" sz="2200" dirty="0" smtClean="0">
                    <a:cs typeface="B Koodak" panose="00000700000000000000" pitchFamily="2" charset="-78"/>
                  </a:rPr>
                  <a:t>(</a:t>
                </a:r>
                <a:r>
                  <a:rPr lang="fa-IR" sz="2200" dirty="0" smtClean="0">
                    <a:solidFill>
                      <a:srgbClr val="7030A0"/>
                    </a:solidFill>
                    <a:cs typeface="B Koodak" panose="00000700000000000000" pitchFamily="2" charset="-78"/>
                  </a:rPr>
                  <a:t>رفتار نامشخص</a:t>
                </a:r>
                <a:r>
                  <a:rPr lang="fa-IR" sz="2200" dirty="0" smtClean="0">
                    <a:cs typeface="B Koodak" panose="00000700000000000000" pitchFamily="2" charset="-78"/>
                  </a:rPr>
                  <a:t>)</a:t>
                </a:r>
              </a:p>
              <a:p>
                <a:pPr marL="457200" indent="-457200" algn="just" rtl="1">
                  <a:buFont typeface="Wingdings" panose="05000000000000000000" pitchFamily="2" charset="2"/>
                  <a:buChar char="q"/>
                </a:pPr>
                <a:r>
                  <a:rPr lang="fa-IR" sz="2200" dirty="0">
                    <a:solidFill>
                      <a:srgbClr val="0070C0"/>
                    </a:solidFill>
                    <a:cs typeface="B Koodak" panose="00000700000000000000" pitchFamily="2" charset="-78"/>
                  </a:rPr>
                  <a:t>عدم قطعیت </a:t>
                </a:r>
                <a:r>
                  <a:rPr lang="fa-IR" sz="2200" dirty="0" smtClean="0">
                    <a:solidFill>
                      <a:srgbClr val="0070C0"/>
                    </a:solidFill>
                    <a:cs typeface="B Koodak" panose="00000700000000000000" pitchFamily="2" charset="-78"/>
                  </a:rPr>
                  <a:t>احتمالاتی (</a:t>
                </a:r>
                <a:r>
                  <a:rPr lang="en-US" sz="2000" dirty="0" smtClean="0">
                    <a:solidFill>
                      <a:srgbClr val="0070C0"/>
                    </a:solidFill>
                    <a:latin typeface="Arial" panose="020B0604020202020204" pitchFamily="34" charset="0"/>
                    <a:cs typeface="Arial" panose="020B0604020202020204" pitchFamily="34" charset="0"/>
                  </a:rPr>
                  <a:t>probabilistic</a:t>
                </a:r>
                <a:r>
                  <a:rPr lang="fa-IR" sz="2200" dirty="0" smtClean="0">
                    <a:solidFill>
                      <a:srgbClr val="0070C0"/>
                    </a:solidFill>
                    <a:cs typeface="B Koodak" panose="00000700000000000000" pitchFamily="2" charset="-78"/>
                  </a:rPr>
                  <a:t>)</a:t>
                </a:r>
                <a:r>
                  <a:rPr lang="fa-IR" sz="2200" dirty="0" smtClean="0">
                    <a:cs typeface="B Koodak" panose="00000700000000000000" pitchFamily="2" charset="-78"/>
                  </a:rPr>
                  <a:t>: </a:t>
                </a:r>
                <a:r>
                  <a:rPr lang="fa-IR" sz="2200" dirty="0">
                    <a:cs typeface="B Koodak" panose="00000700000000000000" pitchFamily="2" charset="-78"/>
                  </a:rPr>
                  <a:t>رخدادی که </a:t>
                </a:r>
                <a:r>
                  <a:rPr lang="fa-IR" sz="2200" dirty="0" smtClean="0">
                    <a:cs typeface="B Koodak" panose="00000700000000000000" pitchFamily="2" charset="-78"/>
                  </a:rPr>
                  <a:t>با احتمال</a:t>
                </a:r>
                <a14:m>
                  <m:oMath xmlns:m="http://schemas.openxmlformats.org/officeDocument/2006/math">
                    <m:r>
                      <a:rPr lang="en-US" sz="2200" i="1">
                        <a:latin typeface="Cambria Math" panose="02040503050406030204" pitchFamily="18" charset="0"/>
                        <a:ea typeface="Cambria Math" panose="02040503050406030204" pitchFamily="18" charset="0"/>
                        <a:cs typeface="B Koodak" panose="00000700000000000000" pitchFamily="2" charset="-78"/>
                      </a:rPr>
                      <m:t>%</m:t>
                    </m:r>
                    <m:r>
                      <a:rPr lang="en-US" sz="2200" b="0" i="1" smtClean="0">
                        <a:latin typeface="Cambria Math" panose="02040503050406030204" pitchFamily="18" charset="0"/>
                        <a:cs typeface="B Koodak" panose="00000700000000000000" pitchFamily="2" charset="-78"/>
                      </a:rPr>
                      <m:t>𝑋</m:t>
                    </m:r>
                  </m:oMath>
                </a14:m>
                <a:r>
                  <a:rPr lang="fa-IR" sz="2200" dirty="0" smtClean="0">
                    <a:cs typeface="B Koodak" panose="00000700000000000000" pitchFamily="2" charset="-78"/>
                  </a:rPr>
                  <a:t> ممکن است وقوع آن تحقق یابد.</a:t>
                </a:r>
                <a:endParaRPr lang="fa-IR" sz="2200" dirty="0">
                  <a:cs typeface="B Koodak" panose="00000700000000000000" pitchFamily="2" charset="-78"/>
                </a:endParaRPr>
              </a:p>
              <a:p>
                <a:pPr marL="457200" indent="-457200" algn="just" rtl="1">
                  <a:buFont typeface="Wingdings" panose="05000000000000000000" pitchFamily="2" charset="2"/>
                  <a:buChar char="q"/>
                </a:pPr>
                <a:r>
                  <a:rPr lang="fa-IR" sz="2200" dirty="0">
                    <a:solidFill>
                      <a:srgbClr val="0070C0"/>
                    </a:solidFill>
                    <a:cs typeface="B Koodak" panose="00000700000000000000" pitchFamily="2" charset="-78"/>
                  </a:rPr>
                  <a:t>عدم قطعیت </a:t>
                </a:r>
                <a:r>
                  <a:rPr lang="fa-IR" sz="2200" dirty="0" smtClean="0">
                    <a:solidFill>
                      <a:srgbClr val="0070C0"/>
                    </a:solidFill>
                    <a:cs typeface="B Koodak" panose="00000700000000000000" pitchFamily="2" charset="-78"/>
                  </a:rPr>
                  <a:t>الهی (</a:t>
                </a:r>
                <a:r>
                  <a:rPr lang="en-US" sz="2000" dirty="0" smtClean="0">
                    <a:solidFill>
                      <a:srgbClr val="0070C0"/>
                    </a:solidFill>
                    <a:latin typeface="Arial" panose="020B0604020202020204" pitchFamily="34" charset="0"/>
                    <a:cs typeface="Arial" panose="020B0604020202020204" pitchFamily="34" charset="0"/>
                  </a:rPr>
                  <a:t>oracle</a:t>
                </a:r>
                <a:r>
                  <a:rPr lang="fa-IR" sz="2200" dirty="0" smtClean="0">
                    <a:solidFill>
                      <a:srgbClr val="0070C0"/>
                    </a:solidFill>
                    <a:cs typeface="B Koodak" panose="00000700000000000000" pitchFamily="2" charset="-78"/>
                  </a:rPr>
                  <a:t>)</a:t>
                </a:r>
                <a:r>
                  <a:rPr lang="fa-IR" sz="2200" dirty="0" smtClean="0">
                    <a:cs typeface="B Koodak" panose="00000700000000000000" pitchFamily="2" charset="-78"/>
                  </a:rPr>
                  <a:t>: </a:t>
                </a:r>
                <a:r>
                  <a:rPr lang="fa-IR" sz="2200" dirty="0">
                    <a:cs typeface="B Koodak" panose="00000700000000000000" pitchFamily="2" charset="-78"/>
                  </a:rPr>
                  <a:t>رخدادی ک</a:t>
                </a:r>
                <a:r>
                  <a:rPr lang="fa-IR" sz="2200" dirty="0" smtClean="0">
                    <a:cs typeface="B Koodak" panose="00000700000000000000" pitchFamily="2" charset="-78"/>
                  </a:rPr>
                  <a:t>ه وقوع آن از اختیار بشر خارج است. (</a:t>
                </a:r>
                <a:r>
                  <a:rPr lang="fa-IR" sz="2200" dirty="0" smtClean="0">
                    <a:solidFill>
                      <a:srgbClr val="7030A0"/>
                    </a:solidFill>
                    <a:cs typeface="B Koodak" panose="00000700000000000000" pitchFamily="2" charset="-78"/>
                  </a:rPr>
                  <a:t>عدم کنترل بشر</a:t>
                </a:r>
                <a:r>
                  <a:rPr lang="fa-IR" sz="2200" dirty="0" smtClean="0">
                    <a:cs typeface="B Koodak" panose="00000700000000000000" pitchFamily="2" charset="-78"/>
                  </a:rPr>
                  <a:t>)</a:t>
                </a:r>
              </a:p>
              <a:p>
                <a:pPr marL="1035050" lvl="1" indent="-404813" algn="just" rtl="1">
                  <a:buFont typeface="Wingdings" panose="05000000000000000000" pitchFamily="2" charset="2"/>
                  <a:buChar char="v"/>
                </a:pPr>
                <a:r>
                  <a:rPr lang="fa-IR" sz="2000" dirty="0" smtClean="0">
                    <a:cs typeface="B Koodak" panose="00000700000000000000" pitchFamily="2" charset="-78"/>
                  </a:rPr>
                  <a:t>باید به پارامترهای خارج از کنترل در شبیه سازی دقت شود.</a:t>
                </a: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عدم </a:t>
                </a:r>
                <a:r>
                  <a:rPr lang="fa-IR" sz="2200" dirty="0">
                    <a:solidFill>
                      <a:srgbClr val="0070C0"/>
                    </a:solidFill>
                    <a:cs typeface="B Koodak" panose="00000700000000000000" pitchFamily="2" charset="-78"/>
                  </a:rPr>
                  <a:t>قطعیت </a:t>
                </a:r>
                <a:r>
                  <a:rPr lang="fa-IR" sz="2200" dirty="0" smtClean="0">
                    <a:solidFill>
                      <a:srgbClr val="0070C0"/>
                    </a:solidFill>
                    <a:cs typeface="B Koodak" panose="00000700000000000000" pitchFamily="2" charset="-78"/>
                  </a:rPr>
                  <a:t>فانی (</a:t>
                </a:r>
                <a:r>
                  <a:rPr lang="en-US" sz="2000" dirty="0" smtClean="0">
                    <a:solidFill>
                      <a:srgbClr val="0070C0"/>
                    </a:solidFill>
                    <a:latin typeface="Arial" panose="020B0604020202020204" pitchFamily="34" charset="0"/>
                    <a:cs typeface="Arial" panose="020B0604020202020204" pitchFamily="34" charset="0"/>
                  </a:rPr>
                  <a:t>Ephemeral</a:t>
                </a:r>
                <a:r>
                  <a:rPr lang="fa-IR" sz="2200" dirty="0" smtClean="0">
                    <a:solidFill>
                      <a:srgbClr val="0070C0"/>
                    </a:solidFill>
                    <a:cs typeface="B Koodak" panose="00000700000000000000" pitchFamily="2" charset="-78"/>
                  </a:rPr>
                  <a:t>)</a:t>
                </a:r>
                <a:r>
                  <a:rPr lang="fa-IR" sz="2200" dirty="0" smtClean="0">
                    <a:cs typeface="B Koodak" panose="00000700000000000000" pitchFamily="2" charset="-78"/>
                  </a:rPr>
                  <a:t>: </a:t>
                </a:r>
                <a:r>
                  <a:rPr lang="fa-IR" sz="2200" dirty="0">
                    <a:cs typeface="B Koodak" panose="00000700000000000000" pitchFamily="2" charset="-78"/>
                  </a:rPr>
                  <a:t>رخدادی که </a:t>
                </a:r>
                <a:r>
                  <a:rPr lang="fa-IR" sz="2200" dirty="0" smtClean="0">
                    <a:cs typeface="B Koodak" panose="00000700000000000000" pitchFamily="2" charset="-78"/>
                  </a:rPr>
                  <a:t>در عمر یک سیستم لحظه ای اتفاق بیفتد و محو شود. (مانند خطای گذرا)</a:t>
                </a:r>
                <a:endParaRPr lang="fa-IR" sz="2200" dirty="0">
                  <a:cs typeface="B Koodak" panose="00000700000000000000" pitchFamily="2" charset="-78"/>
                </a:endParaRPr>
              </a:p>
              <a:p>
                <a:pPr marL="274314" lvl="1" indent="0" algn="just" rtl="1">
                  <a:buNone/>
                </a:pPr>
                <a:endParaRPr lang="fa-IR" dirty="0" smtClean="0">
                  <a:cs typeface="B Koodak" panose="00000700000000000000" pitchFamily="2" charset="-78"/>
                </a:endParaRPr>
              </a:p>
              <a:p>
                <a:pPr marL="0" indent="0" algn="just" rtl="1">
                  <a:buNone/>
                </a:pPr>
                <a:endParaRPr lang="fa-IR" sz="2200" dirty="0" smtClean="0">
                  <a:cs typeface="B Koodak"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0" y="1429351"/>
                <a:ext cx="10058400" cy="5043637"/>
              </a:xfrm>
              <a:blipFill rotWithShape="0">
                <a:blip r:embed="rId2"/>
                <a:stretch>
                  <a:fillRect l="-1333" t="-1208" r="-727"/>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4FAB73BC-B049-4115-A692-8D63A059BFB8}" type="slidenum">
              <a:rPr lang="en-US" smtClean="0"/>
              <a:pPr/>
              <a:t>40</a:t>
            </a:fld>
            <a:endParaRPr lang="en-US" dirty="0"/>
          </a:p>
        </p:txBody>
      </p:sp>
    </p:spTree>
    <p:extLst>
      <p:ext uri="{BB962C8B-B14F-4D97-AF65-F5344CB8AC3E}">
        <p14:creationId xmlns:p14="http://schemas.microsoft.com/office/powerpoint/2010/main" val="38238143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4340913"/>
            <a:ext cx="4483768" cy="23470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4434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مزایای شبیه سازی</a:t>
            </a:r>
          </a:p>
          <a:p>
            <a:pPr marL="569913" indent="-569913" algn="r" rtl="1">
              <a:buClr>
                <a:srgbClr val="00B050"/>
              </a:buClr>
              <a:buFont typeface="Wingdings" panose="05000000000000000000" pitchFamily="2" charset="2"/>
              <a:buChar char="ü"/>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شیء گرایی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رخداد وقایع</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رفتار سیستم</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انواع عدم قطعیت</a:t>
            </a:r>
          </a:p>
          <a:p>
            <a:pPr marL="457200" indent="-457200" algn="r" rtl="1">
              <a:buFont typeface="Wingdings" panose="05000000000000000000" pitchFamily="2" charset="2"/>
              <a:buChar char="q"/>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41</a:t>
            </a:fld>
            <a:endParaRPr lang="en-US" dirty="0"/>
          </a:p>
        </p:txBody>
      </p:sp>
    </p:spTree>
    <p:extLst>
      <p:ext uri="{BB962C8B-B14F-4D97-AF65-F5344CB8AC3E}">
        <p14:creationId xmlns:p14="http://schemas.microsoft.com/office/powerpoint/2010/main" val="2873538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1.11022E-16 L 4.16667E-6 0.05255 " pathEditMode="relative" rAng="0" ptsTypes="AA">
                                      <p:cBhvr>
                                        <p:cTn id="6" dur="2000" fill="hold"/>
                                        <p:tgtEl>
                                          <p:spTgt spid="4"/>
                                        </p:tgtEl>
                                        <p:attrNameLst>
                                          <p:attrName>ppt_x</p:attrName>
                                          <p:attrName>ppt_y</p:attrName>
                                        </p:attrNameLst>
                                      </p:cBhvr>
                                      <p:rCtr x="0" y="26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عناصر سیستم </a:t>
            </a:r>
            <a:r>
              <a:rPr lang="fa-IR" sz="3100" dirty="0" smtClean="0">
                <a:solidFill>
                  <a:srgbClr val="00B050"/>
                </a:solidFill>
                <a:cs typeface="B Koodak" panose="00000700000000000000" pitchFamily="2" charset="-78"/>
              </a:rPr>
              <a:t>(با نگرش شیء گرا)</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موجودیتها (</a:t>
            </a:r>
            <a:r>
              <a:rPr lang="en-US" sz="2000" dirty="0" smtClean="0">
                <a:solidFill>
                  <a:srgbClr val="7030A0"/>
                </a:solidFill>
                <a:latin typeface="Arial" panose="020B0604020202020204" pitchFamily="34" charset="0"/>
                <a:cs typeface="Arial" panose="020B0604020202020204" pitchFamily="34" charset="0"/>
              </a:rPr>
              <a:t>entities</a:t>
            </a:r>
            <a:r>
              <a:rPr lang="fa-IR" sz="2200" dirty="0" smtClean="0">
                <a:solidFill>
                  <a:srgbClr val="0070C0"/>
                </a:solidFill>
                <a:cs typeface="B Koodak" panose="00000700000000000000" pitchFamily="2" charset="-78"/>
              </a:rPr>
              <a:t>)</a:t>
            </a:r>
            <a:endParaRPr lang="fa-IR" sz="2200" dirty="0" smtClean="0">
              <a:cs typeface="B Koodak" panose="00000700000000000000" pitchFamily="2" charset="-78"/>
            </a:endParaRP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اشیاء (</a:t>
            </a:r>
            <a:r>
              <a:rPr lang="en-US" sz="2000" dirty="0">
                <a:solidFill>
                  <a:srgbClr val="7030A0"/>
                </a:solidFill>
                <a:latin typeface="Arial" panose="020B0604020202020204" pitchFamily="34" charset="0"/>
                <a:cs typeface="Arial" panose="020B0604020202020204" pitchFamily="34" charset="0"/>
              </a:rPr>
              <a:t>objects</a:t>
            </a:r>
            <a:r>
              <a:rPr lang="fa-IR" sz="2200" dirty="0" smtClean="0">
                <a:solidFill>
                  <a:srgbClr val="0070C0"/>
                </a:solidFill>
                <a:cs typeface="B Koodak" panose="00000700000000000000" pitchFamily="2" charset="-78"/>
              </a:rPr>
              <a:t>)</a:t>
            </a:r>
            <a:endParaRPr lang="fa-IR" sz="2200" dirty="0" smtClean="0">
              <a:cs typeface="B Koodak" panose="00000700000000000000" pitchFamily="2" charset="-78"/>
            </a:endParaRP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صفات (</a:t>
            </a:r>
            <a:r>
              <a:rPr lang="en-US" sz="2000" dirty="0">
                <a:solidFill>
                  <a:srgbClr val="7030A0"/>
                </a:solidFill>
                <a:latin typeface="Arial" panose="020B0604020202020204" pitchFamily="34" charset="0"/>
                <a:cs typeface="Arial" panose="020B0604020202020204" pitchFamily="34" charset="0"/>
              </a:rPr>
              <a:t>attributes</a:t>
            </a:r>
            <a:r>
              <a:rPr lang="fa-IR" sz="2200" dirty="0" smtClean="0">
                <a:solidFill>
                  <a:srgbClr val="0070C0"/>
                </a:solidFill>
                <a:cs typeface="B Koodak" panose="00000700000000000000" pitchFamily="2" charset="-78"/>
              </a:rPr>
              <a:t>)</a:t>
            </a:r>
            <a:endParaRPr lang="fa-IR" sz="2200" dirty="0">
              <a:cs typeface="B Koodak" panose="00000700000000000000" pitchFamily="2" charset="-78"/>
            </a:endParaRP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فعالیت ها (</a:t>
            </a:r>
            <a:r>
              <a:rPr lang="en-US" sz="2000" dirty="0">
                <a:solidFill>
                  <a:srgbClr val="7030A0"/>
                </a:solidFill>
                <a:latin typeface="Arial" panose="020B0604020202020204" pitchFamily="34" charset="0"/>
                <a:cs typeface="Arial" panose="020B0604020202020204" pitchFamily="34" charset="0"/>
              </a:rPr>
              <a:t>activities</a:t>
            </a:r>
            <a:r>
              <a:rPr lang="fa-IR" sz="2200" dirty="0" smtClean="0">
                <a:solidFill>
                  <a:srgbClr val="0070C0"/>
                </a:solidFill>
                <a:cs typeface="B Koodak" panose="00000700000000000000" pitchFamily="2" charset="-78"/>
              </a:rPr>
              <a:t>)</a:t>
            </a:r>
            <a:endParaRPr lang="fa-IR" sz="2200" dirty="0">
              <a:cs typeface="B Koodak" panose="00000700000000000000" pitchFamily="2" charset="-78"/>
            </a:endParaRP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وقایع (</a:t>
            </a:r>
            <a:r>
              <a:rPr lang="en-US" sz="2000" dirty="0">
                <a:solidFill>
                  <a:srgbClr val="7030A0"/>
                </a:solidFill>
                <a:latin typeface="Arial" panose="020B0604020202020204" pitchFamily="34" charset="0"/>
                <a:cs typeface="Arial" panose="020B0604020202020204" pitchFamily="34" charset="0"/>
              </a:rPr>
              <a:t>events</a:t>
            </a:r>
            <a:r>
              <a:rPr lang="fa-IR" sz="2200" dirty="0" smtClean="0">
                <a:solidFill>
                  <a:srgbClr val="0070C0"/>
                </a:solidFill>
                <a:cs typeface="B Koodak" panose="00000700000000000000" pitchFamily="2" charset="-78"/>
              </a:rPr>
              <a:t>)</a:t>
            </a:r>
            <a:endParaRPr lang="fa-IR" sz="2200" dirty="0">
              <a:cs typeface="B Koodak" panose="00000700000000000000" pitchFamily="2" charset="-78"/>
            </a:endParaRPr>
          </a:p>
          <a:p>
            <a:pPr marL="457200" indent="-457200" algn="just" rtl="1">
              <a:buFont typeface="Wingdings" panose="05000000000000000000" pitchFamily="2" charset="2"/>
              <a:buChar char="q"/>
            </a:pPr>
            <a:r>
              <a:rPr lang="fa-IR" sz="2200" dirty="0">
                <a:solidFill>
                  <a:srgbClr val="0070C0"/>
                </a:solidFill>
                <a:cs typeface="B Koodak" panose="00000700000000000000" pitchFamily="2" charset="-78"/>
              </a:rPr>
              <a:t>وضعیت ها </a:t>
            </a:r>
            <a:r>
              <a:rPr lang="fa-IR" sz="2200" dirty="0" smtClean="0">
                <a:solidFill>
                  <a:srgbClr val="0070C0"/>
                </a:solidFill>
                <a:cs typeface="B Koodak" panose="00000700000000000000" pitchFamily="2" charset="-78"/>
              </a:rPr>
              <a:t>(</a:t>
            </a:r>
            <a:r>
              <a:rPr lang="en-US" sz="2000" dirty="0">
                <a:solidFill>
                  <a:srgbClr val="7030A0"/>
                </a:solidFill>
                <a:latin typeface="Arial" panose="020B0604020202020204" pitchFamily="34" charset="0"/>
                <a:cs typeface="Arial" panose="020B0604020202020204" pitchFamily="34" charset="0"/>
              </a:rPr>
              <a:t>states</a:t>
            </a:r>
            <a:r>
              <a:rPr lang="fa-IR" sz="2200" dirty="0" smtClean="0">
                <a:solidFill>
                  <a:srgbClr val="0070C0"/>
                </a:solidFill>
                <a:cs typeface="B Koodak" panose="00000700000000000000" pitchFamily="2" charset="-78"/>
              </a:rPr>
              <a:t>)</a:t>
            </a:r>
            <a:endParaRPr lang="fa-IR" sz="2200" dirty="0">
              <a:solidFill>
                <a:srgbClr val="0070C0"/>
              </a:solidFill>
              <a:cs typeface="B Koodak" panose="00000700000000000000" pitchFamily="2" charset="-78"/>
            </a:endParaRPr>
          </a:p>
          <a:p>
            <a:pPr marL="457200" indent="-457200" algn="just" rtl="1">
              <a:buFont typeface="Wingdings" panose="05000000000000000000" pitchFamily="2" charset="2"/>
              <a:buChar char="q"/>
            </a:pPr>
            <a:r>
              <a:rPr lang="fa-IR" sz="2200" dirty="0">
                <a:solidFill>
                  <a:srgbClr val="0070C0"/>
                </a:solidFill>
                <a:cs typeface="B Koodak" panose="00000700000000000000" pitchFamily="2" charset="-78"/>
              </a:rPr>
              <a:t>موضوعات </a:t>
            </a:r>
            <a:r>
              <a:rPr lang="fa-IR" sz="2200" dirty="0" smtClean="0">
                <a:solidFill>
                  <a:srgbClr val="0070C0"/>
                </a:solidFill>
                <a:cs typeface="B Koodak" panose="00000700000000000000" pitchFamily="2" charset="-78"/>
              </a:rPr>
              <a:t>(</a:t>
            </a:r>
            <a:r>
              <a:rPr lang="en-US" sz="2000" dirty="0">
                <a:solidFill>
                  <a:srgbClr val="7030A0"/>
                </a:solidFill>
                <a:latin typeface="Arial" panose="020B0604020202020204" pitchFamily="34" charset="0"/>
                <a:cs typeface="Arial" panose="020B0604020202020204" pitchFamily="34" charset="0"/>
              </a:rPr>
              <a:t>subjects</a:t>
            </a:r>
            <a:r>
              <a:rPr lang="fa-IR" sz="2200" dirty="0" smtClean="0">
                <a:solidFill>
                  <a:srgbClr val="0070C0"/>
                </a:solidFill>
                <a:cs typeface="B Koodak" panose="00000700000000000000" pitchFamily="2" charset="-78"/>
              </a:rPr>
              <a:t>)</a:t>
            </a:r>
            <a:endParaRPr lang="fa-IR" sz="2200" dirty="0">
              <a:solidFill>
                <a:srgbClr val="0070C0"/>
              </a:solidFill>
              <a:cs typeface="B Koodak" panose="00000700000000000000" pitchFamily="2" charset="-78"/>
            </a:endParaRPr>
          </a:p>
          <a:p>
            <a:pPr marL="274314" lvl="1" indent="0" algn="just" rtl="1">
              <a:buNone/>
            </a:pPr>
            <a:endParaRPr lang="fa-IR" dirty="0" smtClean="0">
              <a:cs typeface="B Koodak" panose="00000700000000000000" pitchFamily="2" charset="-78"/>
            </a:endParaRPr>
          </a:p>
          <a:p>
            <a:pPr marL="274314" lvl="1" indent="0" algn="just" rtl="1">
              <a:buNone/>
            </a:pPr>
            <a:r>
              <a:rPr lang="fa-IR" sz="2000" dirty="0" smtClean="0">
                <a:cs typeface="B Koodak" panose="00000700000000000000" pitchFamily="2" charset="-78"/>
              </a:rPr>
              <a:t>هر موضوع یا شیء یا موجودیت به ازای پیش آمدی از حالتی به حالت دیگر میرود و فعالیت یا فعالیتهایی انجام میگیرد. وقایع و پیش آمدها حالت سیستم را تغییر میدهند و در قبال رخداد آنها فعالیتهایی انجام می پذیرد که صفات بعضی اشیاء را عوض میکند.</a:t>
            </a:r>
          </a:p>
          <a:p>
            <a:pPr marL="0" indent="0" algn="just" rtl="1">
              <a:buNone/>
            </a:pPr>
            <a:endParaRPr lang="fa-IR" sz="2200" dirty="0" smtClean="0">
              <a:cs typeface="B Koodak" panose="00000700000000000000"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42</a:t>
            </a:fld>
            <a:endParaRPr lang="en-US" dirty="0"/>
          </a:p>
        </p:txBody>
      </p:sp>
    </p:spTree>
    <p:extLst>
      <p:ext uri="{BB962C8B-B14F-4D97-AF65-F5344CB8AC3E}">
        <p14:creationId xmlns:p14="http://schemas.microsoft.com/office/powerpoint/2010/main" val="26871975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4670697"/>
            <a:ext cx="4483768" cy="23470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4434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مزایای شبیه سازی</a:t>
            </a:r>
          </a:p>
          <a:p>
            <a:pPr marL="569913" indent="-569913" algn="r" rtl="1">
              <a:buClr>
                <a:srgbClr val="00B050"/>
              </a:buClr>
              <a:buFont typeface="Wingdings" panose="05000000000000000000" pitchFamily="2" charset="2"/>
              <a:buChar char="ü"/>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شیء گرایی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رخداد وقایع</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رفتار سیستم</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انواع عدم قطعیت</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43</a:t>
            </a:fld>
            <a:endParaRPr lang="en-US" dirty="0"/>
          </a:p>
        </p:txBody>
      </p:sp>
    </p:spTree>
    <p:extLst>
      <p:ext uri="{BB962C8B-B14F-4D97-AF65-F5344CB8AC3E}">
        <p14:creationId xmlns:p14="http://schemas.microsoft.com/office/powerpoint/2010/main" val="1915764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1.85185E-6 L 4.16667E-6 0.05254 " pathEditMode="relative" rAng="0" ptsTypes="AA">
                                      <p:cBhvr>
                                        <p:cTn id="6" dur="2000" fill="hold"/>
                                        <p:tgtEl>
                                          <p:spTgt spid="4"/>
                                        </p:tgtEl>
                                        <p:attrNameLst>
                                          <p:attrName>ppt_x</p:attrName>
                                          <p:attrName>ppt_y</p:attrName>
                                        </p:attrNameLst>
                                      </p:cBhvr>
                                      <p:rCtr x="0" y="26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مدل سازی</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cs typeface="B Koodak" panose="00000700000000000000" pitchFamily="2" charset="-78"/>
              </a:rPr>
              <a:t>مدل سازی یا انتخاب مدل، اساس و رکن اصلی شبیه سازی است.</a:t>
            </a:r>
          </a:p>
          <a:p>
            <a:pPr marL="457200" indent="-457200" algn="just" rtl="1">
              <a:buFont typeface="Wingdings" panose="05000000000000000000" pitchFamily="2" charset="2"/>
              <a:buChar char="q"/>
            </a:pPr>
            <a:r>
              <a:rPr lang="fa-IR" sz="2200" dirty="0">
                <a:solidFill>
                  <a:srgbClr val="0070C0"/>
                </a:solidFill>
                <a:cs typeface="B Koodak" panose="00000700000000000000" pitchFamily="2" charset="-78"/>
              </a:rPr>
              <a:t>مدل</a:t>
            </a:r>
            <a:r>
              <a:rPr lang="fa-IR" sz="2200" dirty="0">
                <a:cs typeface="B Koodak" panose="00000700000000000000" pitchFamily="2" charset="-78"/>
              </a:rPr>
              <a:t>: هر نوع ارائه یا بیان یک سیستم را مدل </a:t>
            </a:r>
            <a:r>
              <a:rPr lang="fa-IR" sz="2200" dirty="0" smtClean="0">
                <a:cs typeface="B Koodak" panose="00000700000000000000" pitchFamily="2" charset="-78"/>
              </a:rPr>
              <a:t>می گویند</a:t>
            </a:r>
            <a:r>
              <a:rPr lang="fa-IR" sz="2200" dirty="0">
                <a:cs typeface="B Koodak" panose="00000700000000000000" pitchFamily="2" charset="-78"/>
              </a:rPr>
              <a:t>. مدل رفتار سیستم را بیان </a:t>
            </a:r>
            <a:r>
              <a:rPr lang="fa-IR" sz="2200" dirty="0" smtClean="0">
                <a:cs typeface="B Koodak" panose="00000700000000000000" pitchFamily="2" charset="-78"/>
              </a:rPr>
              <a:t>می کند.</a:t>
            </a: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از </a:t>
            </a:r>
            <a:r>
              <a:rPr lang="fa-IR" sz="2200" dirty="0">
                <a:solidFill>
                  <a:srgbClr val="0070C0"/>
                </a:solidFill>
                <a:cs typeface="B Koodak" panose="00000700000000000000" pitchFamily="2" charset="-78"/>
              </a:rPr>
              <a:t>خواص </a:t>
            </a:r>
            <a:r>
              <a:rPr lang="fa-IR" sz="2200" dirty="0" smtClean="0">
                <a:solidFill>
                  <a:srgbClr val="0070C0"/>
                </a:solidFill>
                <a:cs typeface="B Koodak" panose="00000700000000000000" pitchFamily="2" charset="-78"/>
              </a:rPr>
              <a:t>مدل</a:t>
            </a:r>
            <a:r>
              <a:rPr lang="fa-IR" sz="2200" dirty="0" smtClean="0">
                <a:cs typeface="B Koodak" panose="00000700000000000000" pitchFamily="2" charset="-78"/>
              </a:rPr>
              <a:t>: </a:t>
            </a:r>
            <a:r>
              <a:rPr lang="fa-IR" sz="2200" dirty="0">
                <a:cs typeface="B Koodak" panose="00000700000000000000" pitchFamily="2" charset="-78"/>
              </a:rPr>
              <a:t>ساده سازی و ایجاد یکنواختی و </a:t>
            </a:r>
            <a:r>
              <a:rPr lang="fa-IR" sz="2200" dirty="0" smtClean="0">
                <a:cs typeface="B Koodak" panose="00000700000000000000" pitchFamily="2" charset="-78"/>
              </a:rPr>
              <a:t>یگانگی</a:t>
            </a:r>
            <a:endParaRPr lang="fa-IR" sz="2200" dirty="0">
              <a:cs typeface="B Koodak" panose="00000700000000000000" pitchFamily="2" charset="-78"/>
            </a:endParaRPr>
          </a:p>
          <a:p>
            <a:pPr marL="457200" indent="-457200" algn="just" rtl="1">
              <a:buFont typeface="Wingdings" panose="05000000000000000000" pitchFamily="2" charset="2"/>
              <a:buChar char="q"/>
            </a:pPr>
            <a:r>
              <a:rPr lang="fa-IR" sz="2200" dirty="0">
                <a:cs typeface="B Koodak" panose="00000700000000000000" pitchFamily="2" charset="-78"/>
              </a:rPr>
              <a:t>بر اساس شیوۀ بیان و ارائۀ سیستم مرجع، الگوهای متفاوتی وجود دارد.</a:t>
            </a:r>
          </a:p>
          <a:p>
            <a:pPr marL="0" indent="0" algn="just" rtl="1">
              <a:buNone/>
            </a:pPr>
            <a:endParaRPr lang="fa-IR" sz="2200" dirty="0" smtClean="0">
              <a:cs typeface="B Koodak" panose="00000700000000000000"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44</a:t>
            </a:fld>
            <a:endParaRPr lang="en-US" dirty="0"/>
          </a:p>
        </p:txBody>
      </p:sp>
    </p:spTree>
    <p:extLst>
      <p:ext uri="{BB962C8B-B14F-4D97-AF65-F5344CB8AC3E}">
        <p14:creationId xmlns:p14="http://schemas.microsoft.com/office/powerpoint/2010/main" val="51269020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4955510"/>
            <a:ext cx="4483768" cy="23470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4434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مزایای شبیه سازی</a:t>
            </a:r>
          </a:p>
          <a:p>
            <a:pPr marL="569913" indent="-569913" algn="r" rtl="1">
              <a:buClr>
                <a:srgbClr val="00B050"/>
              </a:buClr>
              <a:buFont typeface="Wingdings" panose="05000000000000000000" pitchFamily="2" charset="2"/>
              <a:buChar char="ü"/>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شیء گرایی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رخداد وقایع</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رفتار سیستم</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انواع عدم قطعیت</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عناصر سیستم</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45</a:t>
            </a:fld>
            <a:endParaRPr lang="en-US" dirty="0"/>
          </a:p>
        </p:txBody>
      </p:sp>
    </p:spTree>
    <p:extLst>
      <p:ext uri="{BB962C8B-B14F-4D97-AF65-F5344CB8AC3E}">
        <p14:creationId xmlns:p14="http://schemas.microsoft.com/office/powerpoint/2010/main" val="333410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3.33333E-6 L 4.16667E-6 0.05255 " pathEditMode="relative" rAng="0" ptsTypes="AA">
                                      <p:cBhvr>
                                        <p:cTn id="6" dur="2000" fill="hold"/>
                                        <p:tgtEl>
                                          <p:spTgt spid="4"/>
                                        </p:tgtEl>
                                        <p:attrNameLst>
                                          <p:attrName>ppt_x</p:attrName>
                                          <p:attrName>ppt_y</p:attrName>
                                        </p:attrNameLst>
                                      </p:cBhvr>
                                      <p:rCtr x="0" y="26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انواع مدل ها</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lnSpcReduction="10000"/>
          </a:bodyPr>
          <a:lstStyle/>
          <a:p>
            <a:pPr marL="457200" indent="-457200" algn="just" rtl="1">
              <a:buFont typeface="Wingdings" panose="05000000000000000000" pitchFamily="2" charset="2"/>
              <a:buChar char="q"/>
            </a:pPr>
            <a:r>
              <a:rPr lang="fa-IR" sz="2200" dirty="0">
                <a:solidFill>
                  <a:srgbClr val="0070C0"/>
                </a:solidFill>
                <a:cs typeface="B Koodak" panose="00000700000000000000" pitchFamily="2" charset="-78"/>
              </a:rPr>
              <a:t>الگوی ذهنی</a:t>
            </a:r>
            <a:r>
              <a:rPr lang="fa-IR" sz="2200" dirty="0" smtClean="0">
                <a:solidFill>
                  <a:srgbClr val="0070C0"/>
                </a:solidFill>
                <a:cs typeface="B Koodak" panose="00000700000000000000" pitchFamily="2" charset="-78"/>
              </a:rPr>
              <a:t>: </a:t>
            </a:r>
            <a:r>
              <a:rPr lang="fa-IR" sz="2200" dirty="0" smtClean="0">
                <a:cs typeface="B Koodak" panose="00000700000000000000" pitchFamily="2" charset="-78"/>
              </a:rPr>
              <a:t>هر نوع برداشت از یک سیستم مرجع در ذهن انسان</a:t>
            </a:r>
          </a:p>
          <a:p>
            <a:pPr marL="731514" lvl="1" indent="-457200" algn="just" rtl="1">
              <a:buFont typeface="Wingdings" panose="05000000000000000000" pitchFamily="2" charset="2"/>
              <a:buChar char="q"/>
            </a:pPr>
            <a:r>
              <a:rPr lang="fa-IR" sz="2000" dirty="0" smtClean="0">
                <a:cs typeface="B Koodak" panose="00000700000000000000" pitchFamily="2" charset="-78"/>
              </a:rPr>
              <a:t>مسئلۀ مهم: استنباط و ادراک یا برداشت از موضوع مورد مطالعه که خود بستگی مستقیم دارد به:</a:t>
            </a:r>
          </a:p>
          <a:p>
            <a:pPr marL="1005827" lvl="2" indent="-457200" algn="just" rtl="1">
              <a:buFont typeface="Wingdings" panose="05000000000000000000" pitchFamily="2" charset="2"/>
              <a:buChar char="q"/>
            </a:pPr>
            <a:r>
              <a:rPr lang="fa-IR" sz="1800" dirty="0" smtClean="0">
                <a:cs typeface="B Koodak" panose="00000700000000000000" pitchFamily="2" charset="-78"/>
              </a:rPr>
              <a:t>مجموعۀ بایدها و نبایدها، جهان بینی، شیوۀ مطالعه و ادراک مدلساز</a:t>
            </a:r>
            <a:endParaRPr lang="fa-IR" sz="1800" dirty="0">
              <a:cs typeface="B Koodak" panose="00000700000000000000" pitchFamily="2" charset="-78"/>
            </a:endParaRP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الگوی صوری: </a:t>
            </a:r>
            <a:r>
              <a:rPr lang="fa-IR" sz="2100" dirty="0">
                <a:cs typeface="B Koodak" panose="00000700000000000000" pitchFamily="2" charset="-78"/>
              </a:rPr>
              <a:t>ارائه یا بیان الگوی ذهنی به </a:t>
            </a:r>
            <a:r>
              <a:rPr lang="fa-IR" sz="2100" dirty="0" smtClean="0">
                <a:cs typeface="B Koodak" panose="00000700000000000000" pitchFamily="2" charset="-78"/>
              </a:rPr>
              <a:t>صورتی که برای دیگران قابل بیان و درک </a:t>
            </a:r>
            <a:r>
              <a:rPr lang="fa-IR" sz="2100" dirty="0">
                <a:cs typeface="B Koodak" panose="00000700000000000000" pitchFamily="2" charset="-78"/>
              </a:rPr>
              <a:t>باشد. شامل انواع زیر:</a:t>
            </a:r>
          </a:p>
          <a:p>
            <a:pPr marL="731514" lvl="1" indent="-457200" algn="just" rtl="1">
              <a:buFont typeface="Wingdings" panose="05000000000000000000" pitchFamily="2" charset="2"/>
              <a:buChar char="q"/>
            </a:pPr>
            <a:r>
              <a:rPr lang="fa-IR" sz="2000" dirty="0" smtClean="0">
                <a:solidFill>
                  <a:srgbClr val="7030A0"/>
                </a:solidFill>
                <a:cs typeface="B Koodak" panose="00000700000000000000" pitchFamily="2" charset="-78"/>
              </a:rPr>
              <a:t>مدلهای شماتیکی:</a:t>
            </a:r>
            <a:r>
              <a:rPr lang="fa-IR" sz="2000" dirty="0" smtClean="0">
                <a:solidFill>
                  <a:srgbClr val="0070C0"/>
                </a:solidFill>
                <a:cs typeface="B Koodak" panose="00000700000000000000" pitchFamily="2" charset="-78"/>
              </a:rPr>
              <a:t> </a:t>
            </a:r>
            <a:r>
              <a:rPr lang="fa-IR" sz="2000" dirty="0" smtClean="0">
                <a:cs typeface="B Koodak" panose="00000700000000000000" pitchFamily="2" charset="-78"/>
              </a:rPr>
              <a:t>روابط و اجزای مدل به صورت نمودار ارائه میشود و بلاک های آن دارای روابط خاصی هستند. </a:t>
            </a:r>
            <a:r>
              <a:rPr lang="fa-IR" sz="1800" dirty="0" smtClean="0">
                <a:cs typeface="B Koodak" panose="00000700000000000000" pitchFamily="2" charset="-78"/>
              </a:rPr>
              <a:t>مثال: فلوچارت</a:t>
            </a:r>
          </a:p>
          <a:p>
            <a:pPr marL="731514" lvl="1" indent="-457200" algn="just" rtl="1">
              <a:buFont typeface="Wingdings" panose="05000000000000000000" pitchFamily="2" charset="2"/>
              <a:buChar char="q"/>
            </a:pPr>
            <a:r>
              <a:rPr lang="fa-IR" sz="2000" dirty="0">
                <a:solidFill>
                  <a:srgbClr val="7030A0"/>
                </a:solidFill>
                <a:cs typeface="B Koodak" panose="00000700000000000000" pitchFamily="2" charset="-78"/>
              </a:rPr>
              <a:t>مدلهای فیزیکی</a:t>
            </a:r>
            <a:r>
              <a:rPr lang="fa-IR" sz="2000" dirty="0" smtClean="0">
                <a:solidFill>
                  <a:srgbClr val="7030A0"/>
                </a:solidFill>
                <a:cs typeface="B Koodak" panose="00000700000000000000" pitchFamily="2" charset="-78"/>
              </a:rPr>
              <a:t>: </a:t>
            </a:r>
            <a:r>
              <a:rPr lang="fa-IR" sz="2000" dirty="0">
                <a:cs typeface="B Koodak" panose="00000700000000000000" pitchFamily="2" charset="-78"/>
              </a:rPr>
              <a:t>مدل ارائه شده دارای خواص فیزیکی مثل وزن و اشغال فضا است</a:t>
            </a:r>
            <a:r>
              <a:rPr lang="fa-IR" sz="2000" dirty="0" smtClean="0">
                <a:cs typeface="B Koodak" panose="00000700000000000000" pitchFamily="2" charset="-78"/>
              </a:rPr>
              <a:t>. </a:t>
            </a:r>
            <a:r>
              <a:rPr lang="fa-IR" sz="1800" dirty="0" smtClean="0">
                <a:cs typeface="B Koodak" panose="00000700000000000000" pitchFamily="2" charset="-78"/>
              </a:rPr>
              <a:t>مثال</a:t>
            </a:r>
            <a:r>
              <a:rPr lang="fa-IR" sz="1800" dirty="0">
                <a:cs typeface="B Koodak" panose="00000700000000000000" pitchFamily="2" charset="-78"/>
              </a:rPr>
              <a:t>: ماکت هواپیما</a:t>
            </a:r>
          </a:p>
          <a:p>
            <a:pPr marL="731514" lvl="1" indent="-457200" algn="just" rtl="1">
              <a:buFont typeface="Wingdings" panose="05000000000000000000" pitchFamily="2" charset="2"/>
              <a:buChar char="q"/>
            </a:pPr>
            <a:r>
              <a:rPr lang="fa-IR" sz="2000" dirty="0">
                <a:solidFill>
                  <a:srgbClr val="7030A0"/>
                </a:solidFill>
                <a:cs typeface="B Koodak" panose="00000700000000000000" pitchFamily="2" charset="-78"/>
              </a:rPr>
              <a:t>مدلهای نشانه ای</a:t>
            </a:r>
            <a:r>
              <a:rPr lang="fa-IR" sz="2000" dirty="0" smtClean="0">
                <a:solidFill>
                  <a:srgbClr val="7030A0"/>
                </a:solidFill>
                <a:cs typeface="B Koodak" panose="00000700000000000000" pitchFamily="2" charset="-78"/>
              </a:rPr>
              <a:t>: </a:t>
            </a:r>
            <a:r>
              <a:rPr lang="fa-IR" sz="2000" dirty="0">
                <a:cs typeface="B Koodak" panose="00000700000000000000" pitchFamily="2" charset="-78"/>
              </a:rPr>
              <a:t>مدل با نشانه های خاصی بیان میشود، به صورت:</a:t>
            </a:r>
          </a:p>
          <a:p>
            <a:pPr marL="1005827" lvl="2" indent="-457200" algn="just" rtl="1">
              <a:buFont typeface="Wingdings" panose="05000000000000000000" pitchFamily="2" charset="2"/>
              <a:buChar char="q"/>
            </a:pPr>
            <a:r>
              <a:rPr lang="fa-IR" sz="1800" dirty="0" smtClean="0">
                <a:solidFill>
                  <a:srgbClr val="FD5235"/>
                </a:solidFill>
                <a:cs typeface="B Koodak" panose="00000700000000000000" pitchFamily="2" charset="-78"/>
              </a:rPr>
              <a:t>الگوی لفظی: </a:t>
            </a:r>
            <a:r>
              <a:rPr lang="fa-IR" sz="1800" dirty="0" smtClean="0">
                <a:cs typeface="B Koodak" panose="00000700000000000000" pitchFamily="2" charset="-78"/>
              </a:rPr>
              <a:t>ارائه در قالب الفاظ یا متون (مثال: «قلم وسیلۀ نگارش است.» )</a:t>
            </a:r>
          </a:p>
          <a:p>
            <a:pPr marL="1005827" lvl="2" indent="-457200" algn="just" rtl="1">
              <a:buFont typeface="Wingdings" panose="05000000000000000000" pitchFamily="2" charset="2"/>
              <a:buChar char="q"/>
            </a:pPr>
            <a:r>
              <a:rPr lang="fa-IR" sz="1800" dirty="0">
                <a:solidFill>
                  <a:srgbClr val="FD5235"/>
                </a:solidFill>
                <a:cs typeface="B Koodak" panose="00000700000000000000" pitchFamily="2" charset="-78"/>
              </a:rPr>
              <a:t>الگوی گرافی</a:t>
            </a:r>
            <a:r>
              <a:rPr lang="fa-IR" sz="1800" dirty="0" smtClean="0">
                <a:solidFill>
                  <a:srgbClr val="FD5235"/>
                </a:solidFill>
                <a:cs typeface="B Koodak" panose="00000700000000000000" pitchFamily="2" charset="-78"/>
              </a:rPr>
              <a:t>: </a:t>
            </a:r>
            <a:r>
              <a:rPr lang="fa-IR" sz="1800" dirty="0">
                <a:cs typeface="B Koodak" panose="00000700000000000000" pitchFamily="2" charset="-78"/>
              </a:rPr>
              <a:t>ارائه در قالب تصویر یا خطوط گرافیکی خاص (مثال: «گراف سه بعدی» )</a:t>
            </a:r>
          </a:p>
          <a:p>
            <a:pPr marL="1005827" lvl="2" indent="-457200" algn="just" rtl="1">
              <a:buFont typeface="Wingdings" panose="05000000000000000000" pitchFamily="2" charset="2"/>
              <a:buChar char="q"/>
            </a:pPr>
            <a:r>
              <a:rPr lang="fa-IR" sz="1800" dirty="0">
                <a:solidFill>
                  <a:srgbClr val="FD5235"/>
                </a:solidFill>
                <a:cs typeface="B Koodak" panose="00000700000000000000" pitchFamily="2" charset="-78"/>
              </a:rPr>
              <a:t>الگوی ریاضی</a:t>
            </a:r>
            <a:r>
              <a:rPr lang="fa-IR" sz="1800" dirty="0" smtClean="0">
                <a:solidFill>
                  <a:srgbClr val="FD5235"/>
                </a:solidFill>
                <a:cs typeface="B Koodak" panose="00000700000000000000" pitchFamily="2" charset="-78"/>
              </a:rPr>
              <a:t>: </a:t>
            </a:r>
            <a:r>
              <a:rPr lang="fa-IR" sz="1800" dirty="0">
                <a:cs typeface="B Koodak" panose="00000700000000000000" pitchFamily="2" charset="-78"/>
              </a:rPr>
              <a:t>ارائه در قالب فرمولها و روابط </a:t>
            </a:r>
            <a:r>
              <a:rPr lang="fa-IR" sz="1800" dirty="0" smtClean="0">
                <a:cs typeface="B Koodak" panose="00000700000000000000" pitchFamily="2" charset="-78"/>
              </a:rPr>
              <a:t>ریاضی (</a:t>
            </a:r>
            <a:r>
              <a:rPr lang="fa-IR" sz="1800" dirty="0">
                <a:cs typeface="B Koodak" panose="00000700000000000000" pitchFamily="2" charset="-78"/>
              </a:rPr>
              <a:t>مثال: «معادلات دیفرانسیل</a:t>
            </a:r>
            <a:r>
              <a:rPr lang="fa-IR" sz="1800" dirty="0" smtClean="0">
                <a:cs typeface="B Koodak" panose="00000700000000000000" pitchFamily="2" charset="-78"/>
              </a:rPr>
              <a:t>»)</a:t>
            </a:r>
          </a:p>
          <a:p>
            <a:pPr marL="2317063" lvl="8" indent="0" algn="just" rtl="1">
              <a:buNone/>
            </a:pPr>
            <a:r>
              <a:rPr lang="fa-IR" sz="1800" dirty="0">
                <a:cs typeface="B Koodak" panose="00000700000000000000" pitchFamily="2" charset="-78"/>
              </a:rPr>
              <a:t>مدل ریاضی صریح و </a:t>
            </a:r>
            <a:r>
              <a:rPr lang="fa-IR" sz="1800" dirty="0" smtClean="0">
                <a:cs typeface="B Koodak" panose="00000700000000000000" pitchFamily="2" charset="-78"/>
              </a:rPr>
              <a:t>واضح است و سازگاری درونی دارد.</a:t>
            </a:r>
          </a:p>
          <a:p>
            <a:pPr marL="0" indent="0" algn="just" rtl="1">
              <a:buNone/>
            </a:pPr>
            <a:r>
              <a:rPr lang="fa-IR" sz="1900" dirty="0" smtClean="0">
                <a:cs typeface="B Koodak" panose="00000700000000000000" pitchFamily="2" charset="-78"/>
              </a:rPr>
              <a:t>در مدلسازی برای ارائه و شناخت سیستم مرجع، وجود مدل ضروری است. انتخاب مدل مناسب مستلزم شناخت شیوۀ بیان رفتار سیستم مورد مطالعه است. شناخت سیستم و مدلسازی آن به درجۀ بالایی از شناخت نیاز دارد. تبدیل رفتار به مدل پیچیده است.</a:t>
            </a:r>
          </a:p>
        </p:txBody>
      </p:sp>
      <p:sp>
        <p:nvSpPr>
          <p:cNvPr id="5" name="Slide Number Placeholder 4"/>
          <p:cNvSpPr>
            <a:spLocks noGrp="1"/>
          </p:cNvSpPr>
          <p:nvPr>
            <p:ph type="sldNum" sz="quarter" idx="12"/>
          </p:nvPr>
        </p:nvSpPr>
        <p:spPr/>
        <p:txBody>
          <a:bodyPr/>
          <a:lstStyle/>
          <a:p>
            <a:fld id="{4FAB73BC-B049-4115-A692-8D63A059BFB8}" type="slidenum">
              <a:rPr lang="en-US" smtClean="0"/>
              <a:pPr/>
              <a:t>46</a:t>
            </a:fld>
            <a:endParaRPr lang="en-US" dirty="0"/>
          </a:p>
        </p:txBody>
      </p:sp>
    </p:spTree>
    <p:extLst>
      <p:ext uri="{BB962C8B-B14F-4D97-AF65-F5344CB8AC3E}">
        <p14:creationId xmlns:p14="http://schemas.microsoft.com/office/powerpoint/2010/main" val="17553735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5300283"/>
            <a:ext cx="4483768" cy="23470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4434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مزایای شبیه سازی</a:t>
            </a:r>
          </a:p>
          <a:p>
            <a:pPr marL="569913" indent="-569913" algn="r" rtl="1">
              <a:buClr>
                <a:srgbClr val="00B050"/>
              </a:buClr>
              <a:buFont typeface="Wingdings" panose="05000000000000000000" pitchFamily="2" charset="2"/>
              <a:buChar char="ü"/>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شیء گرایی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رخداد وقایع</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رفتار سیستم</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انواع عدم قطعیت</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عناصر سیستم</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مدلسازی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47</a:t>
            </a:fld>
            <a:endParaRPr lang="en-US" dirty="0"/>
          </a:p>
        </p:txBody>
      </p:sp>
    </p:spTree>
    <p:extLst>
      <p:ext uri="{BB962C8B-B14F-4D97-AF65-F5344CB8AC3E}">
        <p14:creationId xmlns:p14="http://schemas.microsoft.com/office/powerpoint/2010/main" val="1221036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3.7037E-6 L 4.16667E-6 0.05254 " pathEditMode="relative" rAng="0" ptsTypes="AA">
                                      <p:cBhvr>
                                        <p:cTn id="6" dur="2000" fill="hold"/>
                                        <p:tgtEl>
                                          <p:spTgt spid="4"/>
                                        </p:tgtEl>
                                        <p:attrNameLst>
                                          <p:attrName>ppt_x</p:attrName>
                                          <p:attrName>ppt_y</p:attrName>
                                        </p:attrNameLst>
                                      </p:cBhvr>
                                      <p:rCtr x="0" y="26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اجرای مدل</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مدل قابل اجرا: </a:t>
            </a:r>
            <a:r>
              <a:rPr lang="fa-IR" sz="2200" dirty="0" smtClean="0">
                <a:cs typeface="B Koodak" panose="00000700000000000000" pitchFamily="2" charset="-78"/>
              </a:rPr>
              <a:t>مدلی است با قابلیت اجرا و دریافت داده که با اعمال عملیات لازم می توان نتایج خروجی از آن گرفت و رفتار سیستم مدل شده را آنالیز کرد.</a:t>
            </a:r>
          </a:p>
          <a:p>
            <a:pPr marL="0" indent="0" algn="just" rtl="1">
              <a:buNone/>
            </a:pPr>
            <a:r>
              <a:rPr lang="fa-IR" sz="2200" dirty="0" smtClean="0">
                <a:cs typeface="B Koodak" panose="00000700000000000000" pitchFamily="2" charset="-78"/>
              </a:rPr>
              <a:t> </a:t>
            </a:r>
          </a:p>
          <a:p>
            <a:pPr marL="548627" lvl="2" indent="0" algn="just" rtl="1">
              <a:buNone/>
            </a:pPr>
            <a:r>
              <a:rPr lang="fa-IR" sz="2000" dirty="0" smtClean="0">
                <a:solidFill>
                  <a:srgbClr val="FD5235"/>
                </a:solidFill>
                <a:cs typeface="B Koodak" panose="00000700000000000000" pitchFamily="2" charset="-78"/>
              </a:rPr>
              <a:t>مثال</a:t>
            </a:r>
            <a:r>
              <a:rPr lang="fa-IR" sz="2000" dirty="0">
                <a:solidFill>
                  <a:srgbClr val="FD5235"/>
                </a:solidFill>
                <a:cs typeface="B Koodak" panose="00000700000000000000" pitchFamily="2" charset="-78"/>
              </a:rPr>
              <a:t>: </a:t>
            </a:r>
            <a:r>
              <a:rPr lang="fa-IR" sz="1800" dirty="0" smtClean="0">
                <a:cs typeface="B Koodak" panose="00000700000000000000" pitchFamily="2" charset="-78"/>
              </a:rPr>
              <a:t>شبکۀ پتری که در مُد اجرایی با اعمال داده و چرخش آن میتواند نتایج میانی و نهایی را تولید کند. حتی میتواند فلوچارتهای مطروحه را نیز مدلسازی و اجرا کند بدون آنکه به برنامه نویسی نیازی باشد.</a:t>
            </a:r>
          </a:p>
          <a:p>
            <a:pPr marL="548627" lvl="2" indent="0" algn="just" rtl="1">
              <a:buNone/>
            </a:pPr>
            <a:endParaRPr lang="fa-IR" sz="1800" dirty="0" smtClean="0">
              <a:cs typeface="B Koodak" panose="00000700000000000000" pitchFamily="2" charset="-78"/>
            </a:endParaRPr>
          </a:p>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مدل غیرقابل اجرا: </a:t>
            </a:r>
            <a:r>
              <a:rPr lang="fa-IR" sz="2200" dirty="0">
                <a:cs typeface="B Koodak" panose="00000700000000000000" pitchFamily="2" charset="-78"/>
              </a:rPr>
              <a:t>دارای قدرت و قابلیت اجرا نیست، نمیتوان به آن داده تزریق کرد و خروجی گرفت. صرفاً روابط و جریان حرکت را بیان میکنند. </a:t>
            </a:r>
            <a:r>
              <a:rPr lang="fa-IR" sz="2200" dirty="0" smtClean="0">
                <a:cs typeface="B Koodak" panose="00000700000000000000" pitchFamily="2" charset="-78"/>
              </a:rPr>
              <a:t>در این صورت باید مدل سیستم مورد مطالعه به یک برنامۀ شبیه سازی تبدیل شود و بر روی کامپیوتر اجرا گردد. </a:t>
            </a:r>
          </a:p>
          <a:p>
            <a:pPr marL="0" indent="0" algn="just" rtl="1">
              <a:buNone/>
            </a:pPr>
            <a:endParaRPr lang="fa-IR" sz="2200" dirty="0" smtClean="0">
              <a:cs typeface="B Koodak" panose="00000700000000000000" pitchFamily="2" charset="-78"/>
            </a:endParaRPr>
          </a:p>
          <a:p>
            <a:pPr marL="548627" lvl="2" indent="0" algn="just" rtl="1">
              <a:buNone/>
            </a:pPr>
            <a:r>
              <a:rPr lang="fa-IR" sz="2000" dirty="0" smtClean="0">
                <a:solidFill>
                  <a:srgbClr val="FD5235"/>
                </a:solidFill>
                <a:cs typeface="B Koodak" panose="00000700000000000000" pitchFamily="2" charset="-78"/>
              </a:rPr>
              <a:t>مثال</a:t>
            </a:r>
            <a:r>
              <a:rPr lang="fa-IR" sz="2000" dirty="0">
                <a:solidFill>
                  <a:srgbClr val="FD5235"/>
                </a:solidFill>
                <a:cs typeface="B Koodak" panose="00000700000000000000" pitchFamily="2" charset="-78"/>
              </a:rPr>
              <a:t>: </a:t>
            </a:r>
            <a:r>
              <a:rPr lang="fa-IR" sz="1800" dirty="0">
                <a:cs typeface="B Koodak" panose="00000700000000000000" pitchFamily="2" charset="-78"/>
              </a:rPr>
              <a:t>فلوچارت های متداول مدل </a:t>
            </a:r>
            <a:r>
              <a:rPr lang="fa-IR" sz="1800" dirty="0" smtClean="0">
                <a:cs typeface="B Koodak" panose="00000700000000000000" pitchFamily="2" charset="-78"/>
              </a:rPr>
              <a:t>برنامه</a:t>
            </a:r>
            <a:endParaRPr lang="fa-IR" sz="1800" dirty="0">
              <a:cs typeface="B Koodak" panose="00000700000000000000"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48</a:t>
            </a:fld>
            <a:endParaRPr lang="en-US" dirty="0"/>
          </a:p>
        </p:txBody>
      </p:sp>
    </p:spTree>
    <p:extLst>
      <p:ext uri="{BB962C8B-B14F-4D97-AF65-F5344CB8AC3E}">
        <p14:creationId xmlns:p14="http://schemas.microsoft.com/office/powerpoint/2010/main" val="9253812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اجرای مدل (ادامه)</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774700" y="1429351"/>
            <a:ext cx="10350500" cy="5043637"/>
          </a:xfrm>
        </p:spPr>
        <p:txBody>
          <a:bodyPr>
            <a:normAutofit/>
          </a:bodyPr>
          <a:lstStyle/>
          <a:p>
            <a:pPr marL="406400" indent="-406400" algn="just" rtl="1">
              <a:buFont typeface="Wingdings" panose="05000000000000000000" pitchFamily="2" charset="2"/>
              <a:buChar char="q"/>
            </a:pPr>
            <a:r>
              <a:rPr lang="fa-IR" sz="2200" dirty="0">
                <a:cs typeface="B Koodak" panose="00000700000000000000" pitchFamily="2" charset="-78"/>
              </a:rPr>
              <a:t>خلاصۀ روند </a:t>
            </a:r>
            <a:r>
              <a:rPr lang="fa-IR" sz="2200" dirty="0" smtClean="0">
                <a:cs typeface="B Koodak" panose="00000700000000000000" pitchFamily="2" charset="-78"/>
              </a:rPr>
              <a:t>شبیه سازی برای یک مسئله</a:t>
            </a:r>
          </a:p>
          <a:p>
            <a:pPr marL="342900" indent="0" algn="just" rtl="1">
              <a:buNone/>
            </a:pPr>
            <a:r>
              <a:rPr lang="fa-IR" dirty="0" smtClean="0">
                <a:solidFill>
                  <a:srgbClr val="0070C0"/>
                </a:solidFill>
                <a:cs typeface="B Koodak" panose="00000700000000000000" pitchFamily="2" charset="-78"/>
              </a:rPr>
              <a:t>1- </a:t>
            </a:r>
            <a:r>
              <a:rPr lang="fa-IR" dirty="0" smtClean="0">
                <a:cs typeface="B Koodak" panose="00000700000000000000" pitchFamily="2" charset="-78"/>
              </a:rPr>
              <a:t>آیا سیستم مرجع مورد نظر یک سیستم همزمان است؟ بله/خیر</a:t>
            </a:r>
          </a:p>
          <a:p>
            <a:pPr marL="342900" indent="0" algn="just" rtl="1">
              <a:buNone/>
            </a:pPr>
            <a:r>
              <a:rPr lang="fa-IR" dirty="0" smtClean="0">
                <a:solidFill>
                  <a:srgbClr val="0070C0"/>
                </a:solidFill>
                <a:cs typeface="B Koodak" panose="00000700000000000000" pitchFamily="2" charset="-78"/>
              </a:rPr>
              <a:t>2- </a:t>
            </a:r>
            <a:r>
              <a:rPr lang="fa-IR" dirty="0">
                <a:cs typeface="B Koodak" panose="00000700000000000000" pitchFamily="2" charset="-78"/>
              </a:rPr>
              <a:t>مدل مناسب انتخابی برای مدلسازی چیست؟ مدل </a:t>
            </a:r>
            <a:r>
              <a:rPr lang="en-US" dirty="0">
                <a:latin typeface="Arial" panose="020B0604020202020204" pitchFamily="34" charset="0"/>
                <a:cs typeface="Arial" panose="020B0604020202020204" pitchFamily="34" charset="0"/>
              </a:rPr>
              <a:t>X</a:t>
            </a:r>
            <a:r>
              <a:rPr lang="fa-IR" dirty="0">
                <a:cs typeface="B Koodak" panose="00000700000000000000" pitchFamily="2" charset="-78"/>
              </a:rPr>
              <a:t> یا مدل </a:t>
            </a:r>
            <a:r>
              <a:rPr lang="en-US" dirty="0">
                <a:latin typeface="Arial" panose="020B0604020202020204" pitchFamily="34" charset="0"/>
                <a:cs typeface="Arial" panose="020B0604020202020204" pitchFamily="34" charset="0"/>
              </a:rPr>
              <a:t>Y</a:t>
            </a:r>
            <a:endParaRPr lang="fa-IR" dirty="0">
              <a:latin typeface="Arial" panose="020B0604020202020204" pitchFamily="34" charset="0"/>
              <a:cs typeface="Arial" panose="020B0604020202020204" pitchFamily="34" charset="0"/>
            </a:endParaRPr>
          </a:p>
          <a:p>
            <a:pPr marL="342900" indent="0" algn="just" rtl="1">
              <a:buNone/>
            </a:pPr>
            <a:r>
              <a:rPr lang="fa-IR" dirty="0" smtClean="0">
                <a:solidFill>
                  <a:srgbClr val="0070C0"/>
                </a:solidFill>
                <a:cs typeface="B Koodak" panose="00000700000000000000" pitchFamily="2" charset="-78"/>
              </a:rPr>
              <a:t>3- </a:t>
            </a:r>
            <a:r>
              <a:rPr lang="fa-IR" dirty="0" smtClean="0">
                <a:cs typeface="B Koodak" panose="00000700000000000000" pitchFamily="2" charset="-78"/>
              </a:rPr>
              <a:t>آیا مدل انتخابی قدرت مدلسازی سیستم مرجع را دارد؟ بله/خیر</a:t>
            </a:r>
          </a:p>
          <a:p>
            <a:pPr marL="342900" indent="0" algn="just" rtl="1">
              <a:buNone/>
            </a:pPr>
            <a:r>
              <a:rPr lang="fa-IR" dirty="0">
                <a:solidFill>
                  <a:srgbClr val="0070C0"/>
                </a:solidFill>
                <a:cs typeface="B Koodak" panose="00000700000000000000" pitchFamily="2" charset="-78"/>
              </a:rPr>
              <a:t>4-</a:t>
            </a:r>
            <a:r>
              <a:rPr lang="fa-IR" dirty="0" smtClean="0">
                <a:cs typeface="B Koodak" panose="00000700000000000000" pitchFamily="2" charset="-78"/>
              </a:rPr>
              <a:t> ماهیت رفتار پدیده های سیستم مرجع چیست؟ قطعی/غیرقطعی</a:t>
            </a:r>
          </a:p>
          <a:p>
            <a:pPr marL="342900" indent="0" algn="just" rtl="1">
              <a:buNone/>
            </a:pPr>
            <a:r>
              <a:rPr lang="fa-IR" dirty="0" smtClean="0">
                <a:solidFill>
                  <a:srgbClr val="0070C0"/>
                </a:solidFill>
                <a:cs typeface="B Koodak" panose="00000700000000000000" pitchFamily="2" charset="-78"/>
              </a:rPr>
              <a:t>5- </a:t>
            </a:r>
            <a:r>
              <a:rPr lang="fa-IR" dirty="0" smtClean="0">
                <a:cs typeface="B Koodak" panose="00000700000000000000" pitchFamily="2" charset="-78"/>
              </a:rPr>
              <a:t>آیا مدل سیستم مرجع کامل است؟ بله/خیر</a:t>
            </a:r>
          </a:p>
          <a:p>
            <a:pPr marL="342900" indent="0" algn="just" rtl="1">
              <a:buNone/>
            </a:pPr>
            <a:r>
              <a:rPr lang="fa-IR" dirty="0">
                <a:solidFill>
                  <a:srgbClr val="0070C0"/>
                </a:solidFill>
                <a:cs typeface="B Koodak" panose="00000700000000000000" pitchFamily="2" charset="-78"/>
              </a:rPr>
              <a:t>6- </a:t>
            </a:r>
            <a:r>
              <a:rPr lang="fa-IR" dirty="0" smtClean="0">
                <a:cs typeface="B Koodak" panose="00000700000000000000" pitchFamily="2" charset="-78"/>
              </a:rPr>
              <a:t>تعیین عمر یا دورۀ شبیه سازی چگونه است؟ </a:t>
            </a:r>
            <a:r>
              <a:rPr lang="en-US" dirty="0" smtClean="0">
                <a:latin typeface="Arial" panose="020B0604020202020204" pitchFamily="34" charset="0"/>
                <a:cs typeface="Arial" panose="020B0604020202020204" pitchFamily="34" charset="0"/>
              </a:rPr>
              <a:t>T</a:t>
            </a:r>
            <a:r>
              <a:rPr lang="fa-IR" dirty="0" smtClean="0">
                <a:cs typeface="B Koodak" panose="00000700000000000000" pitchFamily="2" charset="-78"/>
              </a:rPr>
              <a:t> واحد/</a:t>
            </a:r>
            <a:r>
              <a:rPr lang="en-US" dirty="0">
                <a:latin typeface="Arial" panose="020B0604020202020204" pitchFamily="34" charset="0"/>
                <a:cs typeface="Arial" panose="020B0604020202020204" pitchFamily="34" charset="0"/>
              </a:rPr>
              <a:t>w</a:t>
            </a:r>
            <a:r>
              <a:rPr lang="fa-IR" dirty="0" smtClean="0">
                <a:cs typeface="B Koodak" panose="00000700000000000000" pitchFamily="2" charset="-78"/>
              </a:rPr>
              <a:t> واحد</a:t>
            </a:r>
          </a:p>
          <a:p>
            <a:pPr marL="342900" indent="0" algn="just" rtl="1">
              <a:buNone/>
            </a:pPr>
            <a:r>
              <a:rPr lang="fa-IR" dirty="0">
                <a:solidFill>
                  <a:srgbClr val="0070C0"/>
                </a:solidFill>
                <a:cs typeface="B Koodak" panose="00000700000000000000" pitchFamily="2" charset="-78"/>
              </a:rPr>
              <a:t>7-</a:t>
            </a:r>
            <a:r>
              <a:rPr lang="fa-IR" dirty="0" smtClean="0">
                <a:cs typeface="B Koodak" panose="00000700000000000000" pitchFamily="2" charset="-78"/>
              </a:rPr>
              <a:t> آیا مدل انتخابی قدرت اجرا یا دریافت داده دارد؟ بله/خیر</a:t>
            </a:r>
          </a:p>
          <a:p>
            <a:pPr marL="342900" indent="0" algn="just" rtl="1">
              <a:buNone/>
            </a:pPr>
            <a:r>
              <a:rPr lang="fa-IR" dirty="0">
                <a:solidFill>
                  <a:srgbClr val="0070C0"/>
                </a:solidFill>
                <a:cs typeface="B Koodak" panose="00000700000000000000" pitchFamily="2" charset="-78"/>
              </a:rPr>
              <a:t>8-</a:t>
            </a:r>
            <a:r>
              <a:rPr lang="fa-IR" dirty="0" smtClean="0">
                <a:cs typeface="B Koodak" panose="00000700000000000000" pitchFamily="2" charset="-78"/>
              </a:rPr>
              <a:t> دریافت نتایج از تزریق داده ها چگونه است؟ جدول/گراف</a:t>
            </a:r>
          </a:p>
          <a:p>
            <a:pPr marL="342900" indent="0" algn="just" rtl="1">
              <a:buNone/>
            </a:pPr>
            <a:r>
              <a:rPr lang="fa-IR" dirty="0">
                <a:solidFill>
                  <a:srgbClr val="0070C0"/>
                </a:solidFill>
                <a:cs typeface="B Koodak" panose="00000700000000000000" pitchFamily="2" charset="-78"/>
              </a:rPr>
              <a:t>9-</a:t>
            </a:r>
            <a:r>
              <a:rPr lang="fa-IR" dirty="0" smtClean="0">
                <a:cs typeface="B Koodak" panose="00000700000000000000" pitchFamily="2" charset="-78"/>
              </a:rPr>
              <a:t> آنالیز داده های تزریقی و نتایج چگونه صورت میگیرد؟ تئوری ریاضیات و آمار/ استقلال خروجی</a:t>
            </a:r>
          </a:p>
          <a:p>
            <a:pPr marL="342900" indent="0" algn="just" rtl="1">
              <a:buNone/>
            </a:pPr>
            <a:r>
              <a:rPr lang="fa-IR" dirty="0">
                <a:solidFill>
                  <a:srgbClr val="0070C0"/>
                </a:solidFill>
                <a:cs typeface="B Koodak" panose="00000700000000000000" pitchFamily="2" charset="-78"/>
              </a:rPr>
              <a:t>10-</a:t>
            </a:r>
            <a:r>
              <a:rPr lang="fa-IR" dirty="0" smtClean="0">
                <a:cs typeface="B Koodak" panose="00000700000000000000" pitchFamily="2" charset="-78"/>
              </a:rPr>
              <a:t> نقش تصادف در مدلسازی و شبیه سازی آن چیست؟ تصادفی/غیرتصادفی</a:t>
            </a:r>
          </a:p>
          <a:p>
            <a:pPr marL="342900" indent="0" algn="just" rtl="1">
              <a:buNone/>
            </a:pPr>
            <a:r>
              <a:rPr lang="fa-IR" dirty="0">
                <a:solidFill>
                  <a:srgbClr val="0070C0"/>
                </a:solidFill>
                <a:cs typeface="B Koodak" panose="00000700000000000000" pitchFamily="2" charset="-78"/>
              </a:rPr>
              <a:t>11- </a:t>
            </a:r>
            <a:r>
              <a:rPr lang="fa-IR" dirty="0" smtClean="0">
                <a:cs typeface="B Koodak" panose="00000700000000000000" pitchFamily="2" charset="-78"/>
              </a:rPr>
              <a:t>اگر مدل نتواند اجرا گردد، رفتار سیستم به یک زبان شبیه سازی تبدیل و روی کامپیوتر اجرا میگردد. به چه زبانی؟ </a:t>
            </a:r>
            <a:r>
              <a:rPr lang="en-US" dirty="0">
                <a:latin typeface="Arial" panose="020B0604020202020204" pitchFamily="34" charset="0"/>
                <a:cs typeface="Arial" panose="020B0604020202020204" pitchFamily="34" charset="0"/>
              </a:rPr>
              <a:t>X</a:t>
            </a:r>
            <a:r>
              <a:rPr lang="fa-IR" dirty="0" smtClean="0">
                <a:cs typeface="B Koodak" panose="00000700000000000000" pitchFamily="2" charset="-78"/>
              </a:rPr>
              <a:t> یا </a:t>
            </a:r>
            <a:r>
              <a:rPr lang="en-US" dirty="0">
                <a:latin typeface="Arial" panose="020B0604020202020204" pitchFamily="34" charset="0"/>
                <a:cs typeface="Arial" panose="020B0604020202020204" pitchFamily="34" charset="0"/>
              </a:rPr>
              <a:t>Y</a:t>
            </a:r>
            <a:endParaRPr lang="fa-IR"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49</a:t>
            </a:fld>
            <a:endParaRPr lang="en-US" dirty="0"/>
          </a:p>
        </p:txBody>
      </p:sp>
    </p:spTree>
    <p:extLst>
      <p:ext uri="{BB962C8B-B14F-4D97-AF65-F5344CB8AC3E}">
        <p14:creationId xmlns:p14="http://schemas.microsoft.com/office/powerpoint/2010/main" val="3380286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شبیه سازی</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r" rtl="1">
              <a:buFont typeface="Wingdings" panose="05000000000000000000" pitchFamily="2" charset="2"/>
              <a:buChar char="q"/>
            </a:pPr>
            <a:r>
              <a:rPr lang="fa-IR" sz="2400" dirty="0" smtClean="0">
                <a:cs typeface="B Koodak" panose="00000700000000000000" pitchFamily="2" charset="-78"/>
              </a:rPr>
              <a:t>تعریف:</a:t>
            </a:r>
          </a:p>
          <a:p>
            <a:pPr marL="1371600" indent="0" algn="r" rtl="1">
              <a:buNone/>
            </a:pPr>
            <a:r>
              <a:rPr lang="fa-IR" sz="2400" dirty="0" smtClean="0">
                <a:cs typeface="B Koodak" panose="00000700000000000000" pitchFamily="2" charset="-78"/>
              </a:rPr>
              <a:t>شبیه سازی یعنی ساختن یک سیستم به هر روش یا صورت ممکن</a:t>
            </a:r>
          </a:p>
          <a:p>
            <a:pPr marL="1717078" lvl="6" indent="0" algn="r" rtl="1">
              <a:buNone/>
            </a:pPr>
            <a:endParaRPr lang="fa-IR" sz="2000" dirty="0" smtClean="0">
              <a:cs typeface="B Koodak" panose="00000700000000000000" pitchFamily="2" charset="-78"/>
            </a:endParaRPr>
          </a:p>
          <a:p>
            <a:pPr marL="1717078" lvl="6" indent="0" algn="r" rtl="1">
              <a:buNone/>
            </a:pPr>
            <a:r>
              <a:rPr lang="fa-IR" sz="2000" dirty="0" smtClean="0">
                <a:cs typeface="B Koodak" panose="00000700000000000000" pitchFamily="2" charset="-78"/>
              </a:rPr>
              <a:t>«از </a:t>
            </a:r>
            <a:r>
              <a:rPr lang="fa-IR" sz="2000" u="sng" dirty="0" smtClean="0">
                <a:uFill>
                  <a:solidFill>
                    <a:schemeClr val="accent5"/>
                  </a:solidFill>
                </a:uFill>
                <a:cs typeface="B Koodak" panose="00000700000000000000" pitchFamily="2" charset="-78"/>
              </a:rPr>
              <a:t>بعضی جهات</a:t>
            </a:r>
            <a:r>
              <a:rPr lang="fa-IR" sz="2000" dirty="0" smtClean="0">
                <a:cs typeface="B Koodak" panose="00000700000000000000" pitchFamily="2" charset="-78"/>
              </a:rPr>
              <a:t> با سیستم مرجع </a:t>
            </a:r>
            <a:r>
              <a:rPr lang="fa-IR" sz="2000" dirty="0" smtClean="0">
                <a:solidFill>
                  <a:srgbClr val="FF0000"/>
                </a:solidFill>
                <a:cs typeface="B Koodak" panose="00000700000000000000" pitchFamily="2" charset="-78"/>
              </a:rPr>
              <a:t>می تواند </a:t>
            </a:r>
            <a:r>
              <a:rPr lang="fa-IR" sz="2000" dirty="0" smtClean="0">
                <a:cs typeface="B Koodak" panose="00000700000000000000" pitchFamily="2" charset="-78"/>
              </a:rPr>
              <a:t>متفاوت باشد»</a:t>
            </a:r>
          </a:p>
          <a:p>
            <a:pPr marL="1717078" lvl="6" indent="0" algn="r" rtl="1">
              <a:buNone/>
            </a:pPr>
            <a:endParaRPr lang="fa-IR" sz="2000" dirty="0" smtClean="0">
              <a:cs typeface="B Koodak" panose="00000700000000000000" pitchFamily="2" charset="-78"/>
            </a:endParaRPr>
          </a:p>
          <a:p>
            <a:pPr marL="1417085" lvl="5" indent="0" algn="r" rtl="1">
              <a:buNone/>
            </a:pPr>
            <a:r>
              <a:rPr lang="fa-IR" sz="2000" dirty="0" smtClean="0">
                <a:cs typeface="B Koodak" panose="00000700000000000000" pitchFamily="2" charset="-78"/>
              </a:rPr>
              <a:t>شبیه </a:t>
            </a:r>
            <a:r>
              <a:rPr lang="fa-IR" sz="2000" dirty="0">
                <a:cs typeface="B Koodak" panose="00000700000000000000" pitchFamily="2" charset="-78"/>
              </a:rPr>
              <a:t>سازی </a:t>
            </a:r>
            <a:r>
              <a:rPr lang="fa-IR" sz="2000" dirty="0">
                <a:solidFill>
                  <a:srgbClr val="7030A0"/>
                </a:solidFill>
                <a:cs typeface="B Koodak" panose="00000700000000000000" pitchFamily="2" charset="-78"/>
              </a:rPr>
              <a:t>رفتار یک سیستم </a:t>
            </a:r>
            <a:r>
              <a:rPr lang="fa-IR" sz="2000" dirty="0">
                <a:cs typeface="B Koodak" panose="00000700000000000000" pitchFamily="2" charset="-78"/>
              </a:rPr>
              <a:t>را مدل می کند از نظر رفتار </a:t>
            </a:r>
            <a:r>
              <a:rPr lang="fa-IR" sz="2000" dirty="0">
                <a:solidFill>
                  <a:srgbClr val="FF0000"/>
                </a:solidFill>
                <a:cs typeface="B Koodak" panose="00000700000000000000" pitchFamily="2" charset="-78"/>
              </a:rPr>
              <a:t>نباید</a:t>
            </a:r>
            <a:r>
              <a:rPr lang="fa-IR" sz="2000" dirty="0">
                <a:cs typeface="B Koodak" panose="00000700000000000000" pitchFamily="2" charset="-78"/>
              </a:rPr>
              <a:t> با سیستم موجود تفاوت داشته </a:t>
            </a:r>
            <a:r>
              <a:rPr lang="fa-IR" sz="2000" dirty="0" smtClean="0">
                <a:cs typeface="B Koodak" panose="00000700000000000000" pitchFamily="2" charset="-78"/>
              </a:rPr>
              <a:t>باشد.</a:t>
            </a:r>
          </a:p>
          <a:p>
            <a:pPr marL="0" indent="0" algn="r" rtl="1">
              <a:buNone/>
            </a:pPr>
            <a:endParaRPr lang="fa-IR" sz="2400" dirty="0" smtClean="0">
              <a:cs typeface="B Koodak" panose="00000700000000000000" pitchFamily="2" charset="-78"/>
            </a:endParaRPr>
          </a:p>
          <a:p>
            <a:pPr marL="0" indent="0" algn="r" rtl="1">
              <a:buNone/>
            </a:pPr>
            <a:r>
              <a:rPr lang="fa-IR" sz="2400" dirty="0" smtClean="0">
                <a:cs typeface="B Koodak" panose="00000700000000000000" pitchFamily="2" charset="-78"/>
              </a:rPr>
              <a:t>شبیه سازی ساختن  شبیه یک سیستم با تمام رفتارش است.</a:t>
            </a:r>
          </a:p>
          <a:p>
            <a:pPr marL="457200" indent="-457200" algn="r" rtl="1">
              <a:buFont typeface="Wingdings" panose="05000000000000000000" pitchFamily="2" charset="2"/>
              <a:buChar char="q"/>
            </a:pPr>
            <a:r>
              <a:rPr lang="fa-IR" sz="2400" dirty="0">
                <a:cs typeface="B Koodak" panose="00000700000000000000" pitchFamily="2" charset="-78"/>
              </a:rPr>
              <a:t> </a:t>
            </a:r>
            <a:r>
              <a:rPr lang="fa-IR" sz="3000" dirty="0">
                <a:cs typeface="B Koodak" panose="00000700000000000000" pitchFamily="2" charset="-78"/>
              </a:rPr>
              <a:t>هدف شبیه سازی: </a:t>
            </a:r>
          </a:p>
          <a:p>
            <a:pPr marL="1320800" indent="0" algn="r" rtl="1">
              <a:buNone/>
            </a:pPr>
            <a:r>
              <a:rPr lang="fa-IR" sz="2400" dirty="0">
                <a:cs typeface="B Koodak" panose="00000700000000000000" pitchFamily="2" charset="-78"/>
              </a:rPr>
              <a:t>مطالعه و بررسی سیستم مرجع، یعنی </a:t>
            </a:r>
            <a:r>
              <a:rPr lang="fa-IR" sz="2400" u="heavy" dirty="0">
                <a:uFill>
                  <a:solidFill>
                    <a:schemeClr val="accent5"/>
                  </a:solidFill>
                </a:uFill>
                <a:cs typeface="B Koodak" panose="00000700000000000000" pitchFamily="2" charset="-78"/>
              </a:rPr>
              <a:t>مطالعۀ</a:t>
            </a:r>
            <a:r>
              <a:rPr lang="fa-IR" sz="2400" dirty="0">
                <a:cs typeface="B Koodak" panose="00000700000000000000" pitchFamily="2" charset="-78"/>
              </a:rPr>
              <a:t> رفتار سیستم مرجع مورد </a:t>
            </a:r>
            <a:r>
              <a:rPr lang="fa-IR" sz="2400" dirty="0" smtClean="0">
                <a:cs typeface="B Koodak" panose="00000700000000000000" pitchFamily="2" charset="-78"/>
              </a:rPr>
              <a:t>بررسی</a:t>
            </a:r>
          </a:p>
          <a:p>
            <a:pPr marL="1717078" lvl="6" indent="0" algn="r" rtl="1">
              <a:buNone/>
            </a:pPr>
            <a:endParaRPr lang="fa-IR" sz="2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167915760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5615077"/>
            <a:ext cx="4483768" cy="23470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4434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مزایای شبیه سازی</a:t>
            </a:r>
          </a:p>
          <a:p>
            <a:pPr marL="569913" indent="-569913" algn="r" rtl="1">
              <a:buClr>
                <a:srgbClr val="00B050"/>
              </a:buClr>
              <a:buFont typeface="Wingdings" panose="05000000000000000000" pitchFamily="2" charset="2"/>
              <a:buChar char="ü"/>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شیء گرایی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رخداد وقایع</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رفتار سیستم</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انواع عدم قطعیت</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عناصر سیستم</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مدلسازی</a:t>
            </a:r>
          </a:p>
          <a:p>
            <a:pPr marL="569913" indent="-569913" algn="r" rtl="1">
              <a:buClr>
                <a:srgbClr val="00B050"/>
              </a:buClr>
              <a:buFont typeface="Wingdings" panose="05000000000000000000" pitchFamily="2" charset="2"/>
              <a:buChar char="ü"/>
            </a:pPr>
            <a:r>
              <a:rPr lang="fa-IR" sz="3000" dirty="0" smtClean="0">
                <a:cs typeface="B Koodak" panose="00000700000000000000" pitchFamily="2" charset="-78"/>
              </a:rPr>
              <a:t>انواع مدل ها</a:t>
            </a:r>
          </a:p>
          <a:p>
            <a:pPr marL="509588" indent="-509588" algn="r" rtl="1">
              <a:buClr>
                <a:srgbClr val="00B050"/>
              </a:buClr>
              <a:buFont typeface="Wingdings" panose="05000000000000000000" pitchFamily="2" charset="2"/>
              <a:buChar char="ü"/>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50</a:t>
            </a:fld>
            <a:endParaRPr lang="en-US" dirty="0"/>
          </a:p>
        </p:txBody>
      </p:sp>
    </p:spTree>
    <p:extLst>
      <p:ext uri="{BB962C8B-B14F-4D97-AF65-F5344CB8AC3E}">
        <p14:creationId xmlns:p14="http://schemas.microsoft.com/office/powerpoint/2010/main" val="260331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3.7037E-7 L 4.16667E-6 0.05255 " pathEditMode="relative" rAng="0" ptsTypes="AA">
                                      <p:cBhvr>
                                        <p:cTn id="6" dur="2000" fill="hold"/>
                                        <p:tgtEl>
                                          <p:spTgt spid="4"/>
                                        </p:tgtEl>
                                        <p:attrNameLst>
                                          <p:attrName>ppt_x</p:attrName>
                                          <p:attrName>ppt_y</p:attrName>
                                        </p:attrNameLst>
                                      </p:cBhvr>
                                      <p:rCtr x="0" y="26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انواع سیستم ها</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دیدگاه 1) سیستم هدف انجام چه کاری را دارد؟</a:t>
            </a:r>
          </a:p>
          <a:p>
            <a:pPr marL="0" indent="0" algn="just" rtl="1">
              <a:buNone/>
            </a:pPr>
            <a:endParaRPr lang="fa-IR" sz="2200" dirty="0" smtClean="0">
              <a:solidFill>
                <a:srgbClr val="0070C0"/>
              </a:solidFill>
              <a:cs typeface="B Koodak" panose="00000700000000000000" pitchFamily="2" charset="-78"/>
            </a:endParaRPr>
          </a:p>
          <a:p>
            <a:pPr marL="731514" lvl="1" indent="-457200" algn="just" rtl="1">
              <a:lnSpc>
                <a:spcPct val="120000"/>
              </a:lnSpc>
              <a:buFont typeface="Wingdings" panose="05000000000000000000" pitchFamily="2" charset="2"/>
              <a:buChar char="q"/>
            </a:pPr>
            <a:r>
              <a:rPr lang="fa-IR" sz="2000" dirty="0" smtClean="0">
                <a:solidFill>
                  <a:srgbClr val="7030A0"/>
                </a:solidFill>
                <a:cs typeface="B Koodak" panose="00000700000000000000" pitchFamily="2" charset="-78"/>
              </a:rPr>
              <a:t>سیستمهای </a:t>
            </a:r>
            <a:r>
              <a:rPr lang="fa-IR" sz="2000" dirty="0">
                <a:solidFill>
                  <a:srgbClr val="7030A0"/>
                </a:solidFill>
                <a:cs typeface="B Koodak" panose="00000700000000000000" pitchFamily="2" charset="-78"/>
              </a:rPr>
              <a:t>با حفظ وضع موجود: </a:t>
            </a:r>
            <a:r>
              <a:rPr lang="fa-IR" sz="2000" dirty="0" smtClean="0">
                <a:cs typeface="B Koodak" panose="00000700000000000000" pitchFamily="2" charset="-78"/>
              </a:rPr>
              <a:t>هدف این نوع سیستمها اینست که به گونه ای به تغییرات شرایط عکس العمل نشان دهند که منجر به حفظ وضعیت از پیش تعیین شده گردد. </a:t>
            </a:r>
          </a:p>
          <a:p>
            <a:pPr marL="274314" lvl="1" indent="0" algn="just" rtl="1">
              <a:lnSpc>
                <a:spcPct val="120000"/>
              </a:lnSpc>
              <a:buNone/>
            </a:pPr>
            <a:r>
              <a:rPr lang="fa-IR" sz="2000" dirty="0">
                <a:solidFill>
                  <a:srgbClr val="FD5235"/>
                </a:solidFill>
                <a:cs typeface="B Koodak" panose="00000700000000000000" pitchFamily="2" charset="-78"/>
              </a:rPr>
              <a:t>	</a:t>
            </a:r>
            <a:r>
              <a:rPr lang="fa-IR" sz="1800" dirty="0" smtClean="0">
                <a:solidFill>
                  <a:srgbClr val="FD5235"/>
                </a:solidFill>
                <a:cs typeface="B Koodak" panose="00000700000000000000" pitchFamily="2" charset="-78"/>
              </a:rPr>
              <a:t>مثال</a:t>
            </a:r>
            <a:r>
              <a:rPr lang="fa-IR" sz="1800" dirty="0">
                <a:solidFill>
                  <a:srgbClr val="FD5235"/>
                </a:solidFill>
                <a:cs typeface="B Koodak" panose="00000700000000000000" pitchFamily="2" charset="-78"/>
              </a:rPr>
              <a:t>: </a:t>
            </a:r>
            <a:r>
              <a:rPr lang="fa-IR" sz="1800" dirty="0">
                <a:cs typeface="B Koodak" panose="00000700000000000000" pitchFamily="2" charset="-78"/>
              </a:rPr>
              <a:t>سیستم تهویۀ یک ساختمان، نیروهای </a:t>
            </a:r>
            <a:r>
              <a:rPr lang="fa-IR" sz="1800" dirty="0" smtClean="0">
                <a:cs typeface="B Koodak" panose="00000700000000000000" pitchFamily="2" charset="-78"/>
              </a:rPr>
              <a:t>انتظامی</a:t>
            </a:r>
          </a:p>
          <a:p>
            <a:pPr marL="274314" lvl="1" indent="0" algn="just" rtl="1">
              <a:lnSpc>
                <a:spcPct val="120000"/>
              </a:lnSpc>
              <a:buNone/>
            </a:pPr>
            <a:endParaRPr lang="fa-IR" sz="1800" dirty="0">
              <a:cs typeface="B Koodak" panose="00000700000000000000" pitchFamily="2" charset="-78"/>
            </a:endParaRPr>
          </a:p>
          <a:p>
            <a:pPr marL="731514" lvl="1" indent="-457200" algn="just" rtl="1">
              <a:buFont typeface="Wingdings" panose="05000000000000000000" pitchFamily="2" charset="2"/>
              <a:buChar char="q"/>
            </a:pPr>
            <a:r>
              <a:rPr lang="fa-IR" sz="2000" dirty="0" smtClean="0">
                <a:solidFill>
                  <a:srgbClr val="7030A0"/>
                </a:solidFill>
                <a:cs typeface="B Koodak" panose="00000700000000000000" pitchFamily="2" charset="-78"/>
              </a:rPr>
              <a:t>سیستمهای هدفمند: </a:t>
            </a:r>
            <a:r>
              <a:rPr lang="fa-IR" sz="2000" dirty="0">
                <a:cs typeface="B Koodak" panose="00000700000000000000" pitchFamily="2" charset="-78"/>
              </a:rPr>
              <a:t>قصد دارند تا به وضعیتی برسند که در حالت فعلی حائز آن نمی باشند. </a:t>
            </a:r>
            <a:endParaRPr lang="fa-IR" sz="2000" dirty="0" smtClean="0">
              <a:cs typeface="B Koodak" panose="00000700000000000000" pitchFamily="2" charset="-78"/>
            </a:endParaRPr>
          </a:p>
          <a:p>
            <a:pPr marL="274314" lvl="1" indent="0" algn="just" rtl="1">
              <a:buNone/>
            </a:pPr>
            <a:r>
              <a:rPr lang="fa-IR" sz="2000" dirty="0">
                <a:solidFill>
                  <a:srgbClr val="FD5235"/>
                </a:solidFill>
                <a:cs typeface="B Koodak" panose="00000700000000000000" pitchFamily="2" charset="-78"/>
              </a:rPr>
              <a:t>	</a:t>
            </a:r>
            <a:r>
              <a:rPr lang="fa-IR" sz="1800" dirty="0" smtClean="0">
                <a:solidFill>
                  <a:srgbClr val="FD5235"/>
                </a:solidFill>
                <a:cs typeface="B Koodak" panose="00000700000000000000" pitchFamily="2" charset="-78"/>
              </a:rPr>
              <a:t>مثال</a:t>
            </a:r>
            <a:r>
              <a:rPr lang="fa-IR" sz="1800" dirty="0">
                <a:solidFill>
                  <a:srgbClr val="FD5235"/>
                </a:solidFill>
                <a:cs typeface="B Koodak" panose="00000700000000000000" pitchFamily="2" charset="-78"/>
              </a:rPr>
              <a:t>: </a:t>
            </a:r>
            <a:r>
              <a:rPr lang="fa-IR" sz="1800" dirty="0" smtClean="0">
                <a:cs typeface="B Koodak" panose="00000700000000000000" pitchFamily="2" charset="-78"/>
              </a:rPr>
              <a:t>سیستم آموزش و پرورش</a:t>
            </a:r>
          </a:p>
          <a:p>
            <a:pPr marL="274314" lvl="1" indent="0" algn="just" rtl="1">
              <a:buNone/>
            </a:pPr>
            <a:endParaRPr lang="fa-IR" sz="1800" dirty="0">
              <a:solidFill>
                <a:srgbClr val="7030A0"/>
              </a:solidFill>
              <a:cs typeface="B Koodak" panose="00000700000000000000" pitchFamily="2" charset="-78"/>
            </a:endParaRPr>
          </a:p>
          <a:p>
            <a:pPr marL="731514" lvl="1" indent="-457200" algn="just" rtl="1">
              <a:lnSpc>
                <a:spcPct val="110000"/>
              </a:lnSpc>
              <a:buFont typeface="Wingdings" panose="05000000000000000000" pitchFamily="2" charset="2"/>
              <a:buChar char="q"/>
            </a:pPr>
            <a:r>
              <a:rPr lang="fa-IR" sz="2100" dirty="0" smtClean="0">
                <a:solidFill>
                  <a:srgbClr val="7030A0"/>
                </a:solidFill>
                <a:cs typeface="B Koodak" panose="00000700000000000000" pitchFamily="2" charset="-78"/>
              </a:rPr>
              <a:t>سیستمهای </a:t>
            </a:r>
            <a:r>
              <a:rPr lang="fa-IR" sz="2100" dirty="0">
                <a:solidFill>
                  <a:srgbClr val="7030A0"/>
                </a:solidFill>
                <a:cs typeface="B Koodak" panose="00000700000000000000" pitchFamily="2" charset="-78"/>
              </a:rPr>
              <a:t>خودآگاه: </a:t>
            </a:r>
            <a:r>
              <a:rPr lang="fa-IR" sz="2000" dirty="0" smtClean="0">
                <a:cs typeface="B Koodak" panose="00000700000000000000" pitchFamily="2" charset="-78"/>
              </a:rPr>
              <a:t>خودشان تعیین کنندۀ اهدافشان هستند. تحت شرایط از قبل تعیین شده و یا غیر آن مبادرت به تعیین اهداف و روشهای رسیدن به آنها میکنند. </a:t>
            </a:r>
          </a:p>
          <a:p>
            <a:pPr marL="274314" lvl="1" indent="0" algn="just" rtl="1">
              <a:lnSpc>
                <a:spcPct val="110000"/>
              </a:lnSpc>
              <a:buNone/>
            </a:pPr>
            <a:r>
              <a:rPr lang="fa-IR" sz="2000" dirty="0">
                <a:solidFill>
                  <a:srgbClr val="FD5235"/>
                </a:solidFill>
                <a:cs typeface="B Koodak" panose="00000700000000000000" pitchFamily="2" charset="-78"/>
              </a:rPr>
              <a:t>	</a:t>
            </a:r>
            <a:r>
              <a:rPr lang="fa-IR" sz="1800" dirty="0" smtClean="0">
                <a:solidFill>
                  <a:srgbClr val="FD5235"/>
                </a:solidFill>
                <a:cs typeface="B Koodak" panose="00000700000000000000" pitchFamily="2" charset="-78"/>
              </a:rPr>
              <a:t>مثال</a:t>
            </a:r>
            <a:r>
              <a:rPr lang="fa-IR" sz="1800" dirty="0">
                <a:solidFill>
                  <a:srgbClr val="FD5235"/>
                </a:solidFill>
                <a:cs typeface="B Koodak" panose="00000700000000000000" pitchFamily="2" charset="-78"/>
              </a:rPr>
              <a:t>: </a:t>
            </a:r>
            <a:r>
              <a:rPr lang="fa-IR" sz="1800" dirty="0" smtClean="0">
                <a:cs typeface="B Koodak" panose="00000700000000000000" pitchFamily="2" charset="-78"/>
              </a:rPr>
              <a:t>انسان</a:t>
            </a:r>
            <a:endParaRPr lang="fa-IR" sz="1800" dirty="0">
              <a:cs typeface="B Koodak" panose="00000700000000000000"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51</a:t>
            </a:fld>
            <a:endParaRPr lang="en-US" dirty="0"/>
          </a:p>
        </p:txBody>
      </p:sp>
    </p:spTree>
    <p:extLst>
      <p:ext uri="{BB962C8B-B14F-4D97-AF65-F5344CB8AC3E}">
        <p14:creationId xmlns:p14="http://schemas.microsoft.com/office/powerpoint/2010/main" val="3674126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انواع سیستم ها (ادامه)</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دیدگاه 2) چه امری باعث تغییر در سیستم میشود؟</a:t>
            </a:r>
          </a:p>
          <a:p>
            <a:pPr marL="0" indent="0" algn="just" rtl="1">
              <a:buNone/>
            </a:pPr>
            <a:endParaRPr lang="fa-IR" sz="2200" dirty="0">
              <a:solidFill>
                <a:srgbClr val="0070C0"/>
              </a:solidFill>
              <a:cs typeface="B Koodak" panose="00000700000000000000" pitchFamily="2" charset="-78"/>
            </a:endParaRPr>
          </a:p>
          <a:p>
            <a:pPr marL="731514" lvl="1" indent="-457200" algn="just" rtl="1">
              <a:buFont typeface="Wingdings" panose="05000000000000000000" pitchFamily="2" charset="2"/>
              <a:buChar char="q"/>
            </a:pPr>
            <a:r>
              <a:rPr lang="fa-IR" sz="2000" dirty="0" smtClean="0">
                <a:solidFill>
                  <a:srgbClr val="7030A0"/>
                </a:solidFill>
                <a:cs typeface="B Koodak" panose="00000700000000000000" pitchFamily="2" charset="-78"/>
              </a:rPr>
              <a:t>سیستمهای واکنشی: </a:t>
            </a:r>
            <a:r>
              <a:rPr lang="fa-IR" sz="2000" dirty="0" smtClean="0">
                <a:cs typeface="B Koodak" panose="00000700000000000000" pitchFamily="2" charset="-78"/>
              </a:rPr>
              <a:t>واکنش در یک سیستم عبارتست از پیش آمدی که به طور قطعی توسط پیش آمد دیگر روی میدهد. </a:t>
            </a:r>
          </a:p>
          <a:p>
            <a:pPr marL="274314" lvl="1" indent="0" algn="just" rtl="1">
              <a:buNone/>
            </a:pPr>
            <a:r>
              <a:rPr lang="fa-IR" sz="2000" dirty="0">
                <a:solidFill>
                  <a:srgbClr val="FD5235"/>
                </a:solidFill>
                <a:cs typeface="B Koodak" panose="00000700000000000000" pitchFamily="2" charset="-78"/>
              </a:rPr>
              <a:t>	</a:t>
            </a:r>
            <a:r>
              <a:rPr lang="fa-IR" sz="1800" dirty="0" smtClean="0">
                <a:solidFill>
                  <a:srgbClr val="FD5235"/>
                </a:solidFill>
                <a:cs typeface="B Koodak" panose="00000700000000000000" pitchFamily="2" charset="-78"/>
              </a:rPr>
              <a:t>مثال</a:t>
            </a:r>
            <a:r>
              <a:rPr lang="fa-IR" sz="1800" dirty="0">
                <a:solidFill>
                  <a:srgbClr val="FD5235"/>
                </a:solidFill>
                <a:cs typeface="B Koodak" panose="00000700000000000000" pitchFamily="2" charset="-78"/>
              </a:rPr>
              <a:t>: </a:t>
            </a:r>
            <a:r>
              <a:rPr lang="fa-IR" sz="1800" dirty="0">
                <a:cs typeface="B Koodak" panose="00000700000000000000" pitchFamily="2" charset="-78"/>
              </a:rPr>
              <a:t>زدن کلید برق و روشن کردن لامپ (رابطه ای قطعی و علت و معلولی</a:t>
            </a:r>
            <a:r>
              <a:rPr lang="fa-IR" sz="1800" dirty="0" smtClean="0">
                <a:cs typeface="B Koodak" panose="00000700000000000000" pitchFamily="2" charset="-78"/>
              </a:rPr>
              <a:t>)</a:t>
            </a:r>
          </a:p>
          <a:p>
            <a:pPr marL="274314" lvl="1" indent="0" algn="just" rtl="1">
              <a:buNone/>
            </a:pPr>
            <a:endParaRPr lang="fa-IR" sz="1800" dirty="0">
              <a:cs typeface="B Koodak" panose="00000700000000000000" pitchFamily="2" charset="-78"/>
            </a:endParaRPr>
          </a:p>
          <a:p>
            <a:pPr marL="731514" lvl="1" indent="-457200" algn="just" rtl="1">
              <a:buFont typeface="Wingdings" panose="05000000000000000000" pitchFamily="2" charset="2"/>
              <a:buChar char="q"/>
            </a:pPr>
            <a:r>
              <a:rPr lang="fa-IR" sz="2000" dirty="0" smtClean="0">
                <a:solidFill>
                  <a:srgbClr val="7030A0"/>
                </a:solidFill>
                <a:cs typeface="B Koodak" panose="00000700000000000000" pitchFamily="2" charset="-78"/>
              </a:rPr>
              <a:t>سیستمهای پاسخی: </a:t>
            </a:r>
            <a:r>
              <a:rPr lang="fa-IR" sz="2000" dirty="0">
                <a:cs typeface="B Koodak" panose="00000700000000000000" pitchFamily="2" charset="-78"/>
              </a:rPr>
              <a:t>یک پیش آمد </a:t>
            </a:r>
            <a:r>
              <a:rPr lang="fa-IR" sz="2000" dirty="0" smtClean="0">
                <a:cs typeface="B Koodak" panose="00000700000000000000" pitchFamily="2" charset="-78"/>
              </a:rPr>
              <a:t>میتواند علتی را سبب </a:t>
            </a:r>
            <a:r>
              <a:rPr lang="fa-IR" sz="2000" dirty="0">
                <a:cs typeface="B Koodak" panose="00000700000000000000" pitchFamily="2" charset="-78"/>
              </a:rPr>
              <a:t>بشود ولی برای ایجاد معلول کفایت </a:t>
            </a:r>
            <a:r>
              <a:rPr lang="fa-IR" sz="2000" dirty="0" smtClean="0">
                <a:cs typeface="B Koodak" panose="00000700000000000000" pitchFamily="2" charset="-78"/>
              </a:rPr>
              <a:t>نمیکند. </a:t>
            </a:r>
          </a:p>
          <a:p>
            <a:pPr marL="274314" lvl="1" indent="0" algn="just" rtl="1">
              <a:buNone/>
            </a:pPr>
            <a:r>
              <a:rPr lang="fa-IR" sz="2000" dirty="0">
                <a:solidFill>
                  <a:srgbClr val="FD5235"/>
                </a:solidFill>
                <a:cs typeface="B Koodak" panose="00000700000000000000" pitchFamily="2" charset="-78"/>
              </a:rPr>
              <a:t>	</a:t>
            </a:r>
            <a:r>
              <a:rPr lang="fa-IR" sz="1800" dirty="0" smtClean="0">
                <a:solidFill>
                  <a:srgbClr val="FD5235"/>
                </a:solidFill>
                <a:cs typeface="B Koodak" panose="00000700000000000000" pitchFamily="2" charset="-78"/>
              </a:rPr>
              <a:t>مثال</a:t>
            </a:r>
            <a:r>
              <a:rPr lang="fa-IR" sz="1800" dirty="0">
                <a:solidFill>
                  <a:srgbClr val="FD5235"/>
                </a:solidFill>
                <a:cs typeface="B Koodak" panose="00000700000000000000" pitchFamily="2" charset="-78"/>
              </a:rPr>
              <a:t>: </a:t>
            </a:r>
            <a:r>
              <a:rPr lang="fa-IR" sz="1700" dirty="0" smtClean="0">
                <a:cs typeface="B Koodak" panose="00000700000000000000" pitchFamily="2" charset="-78"/>
              </a:rPr>
              <a:t>روشن کردن لامپ با تاریک شدن هوا</a:t>
            </a:r>
          </a:p>
          <a:p>
            <a:pPr marL="274314" lvl="1" indent="0" algn="just" rtl="1">
              <a:buNone/>
            </a:pPr>
            <a:endParaRPr lang="fa-IR" sz="2000" dirty="0">
              <a:solidFill>
                <a:srgbClr val="7030A0"/>
              </a:solidFill>
              <a:cs typeface="B Koodak" panose="00000700000000000000" pitchFamily="2" charset="-78"/>
            </a:endParaRPr>
          </a:p>
          <a:p>
            <a:pPr marL="731514" lvl="1" indent="-457200" algn="just" rtl="1">
              <a:lnSpc>
                <a:spcPct val="110000"/>
              </a:lnSpc>
              <a:buFont typeface="Wingdings" panose="05000000000000000000" pitchFamily="2" charset="2"/>
              <a:buChar char="q"/>
            </a:pPr>
            <a:r>
              <a:rPr lang="fa-IR" sz="2000" dirty="0" smtClean="0">
                <a:solidFill>
                  <a:srgbClr val="7030A0"/>
                </a:solidFill>
                <a:cs typeface="B Koodak" panose="00000700000000000000" pitchFamily="2" charset="-78"/>
              </a:rPr>
              <a:t>سیستمهای </a:t>
            </a:r>
            <a:r>
              <a:rPr lang="fa-IR" sz="2000" dirty="0">
                <a:solidFill>
                  <a:srgbClr val="7030A0"/>
                </a:solidFill>
                <a:cs typeface="B Koodak" panose="00000700000000000000" pitchFamily="2" charset="-78"/>
              </a:rPr>
              <a:t>خودکار: </a:t>
            </a:r>
            <a:r>
              <a:rPr lang="fa-IR" sz="2000" dirty="0">
                <a:cs typeface="B Koodak" panose="00000700000000000000" pitchFamily="2" charset="-78"/>
              </a:rPr>
              <a:t>بر اساس تغییرات بصورت خودکار متحول میشود. تغییرات خودکار پیش آمدهایی هستند که خود تعیین کنندۀ خود هستند و برای آنها حفظ سوابق و پیش آمدهای قبلی ضرورت ندارد. </a:t>
            </a:r>
            <a:r>
              <a:rPr lang="fa-IR" sz="2000" dirty="0" smtClean="0">
                <a:cs typeface="B Koodak" panose="00000700000000000000" pitchFamily="2" charset="-78"/>
              </a:rPr>
              <a:t> </a:t>
            </a:r>
          </a:p>
          <a:p>
            <a:pPr marL="274314" lvl="1" indent="0" algn="just" rtl="1">
              <a:lnSpc>
                <a:spcPct val="110000"/>
              </a:lnSpc>
              <a:buNone/>
            </a:pPr>
            <a:r>
              <a:rPr lang="fa-IR" sz="2000" dirty="0">
                <a:solidFill>
                  <a:srgbClr val="FD5235"/>
                </a:solidFill>
                <a:cs typeface="B Koodak" panose="00000700000000000000" pitchFamily="2" charset="-78"/>
              </a:rPr>
              <a:t>	</a:t>
            </a:r>
            <a:r>
              <a:rPr lang="fa-IR" sz="1800" dirty="0" smtClean="0">
                <a:solidFill>
                  <a:srgbClr val="FD5235"/>
                </a:solidFill>
                <a:cs typeface="B Koodak" panose="00000700000000000000" pitchFamily="2" charset="-78"/>
              </a:rPr>
              <a:t>مثال</a:t>
            </a:r>
            <a:r>
              <a:rPr lang="fa-IR" sz="1800" dirty="0">
                <a:solidFill>
                  <a:srgbClr val="FD5235"/>
                </a:solidFill>
                <a:cs typeface="B Koodak" panose="00000700000000000000" pitchFamily="2" charset="-78"/>
              </a:rPr>
              <a:t>: </a:t>
            </a:r>
            <a:r>
              <a:rPr lang="fa-IR" sz="1800" dirty="0">
                <a:cs typeface="B Koodak" panose="00000700000000000000" pitchFamily="2" charset="-78"/>
              </a:rPr>
              <a:t>بخش عمدۀ رفتار انسان</a:t>
            </a:r>
          </a:p>
        </p:txBody>
      </p:sp>
      <p:sp>
        <p:nvSpPr>
          <p:cNvPr id="4" name="Slide Number Placeholder 3"/>
          <p:cNvSpPr>
            <a:spLocks noGrp="1"/>
          </p:cNvSpPr>
          <p:nvPr>
            <p:ph type="sldNum" sz="quarter" idx="12"/>
          </p:nvPr>
        </p:nvSpPr>
        <p:spPr/>
        <p:txBody>
          <a:bodyPr/>
          <a:lstStyle/>
          <a:p>
            <a:fld id="{4FAB73BC-B049-4115-A692-8D63A059BFB8}" type="slidenum">
              <a:rPr lang="en-US" smtClean="0"/>
              <a:pPr/>
              <a:t>52</a:t>
            </a:fld>
            <a:endParaRPr lang="en-US" dirty="0"/>
          </a:p>
        </p:txBody>
      </p:sp>
    </p:spTree>
    <p:extLst>
      <p:ext uri="{BB962C8B-B14F-4D97-AF65-F5344CB8AC3E}">
        <p14:creationId xmlns:p14="http://schemas.microsoft.com/office/powerpoint/2010/main" val="141107248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انواع سیستم ها (ادامه)</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smtClean="0">
                <a:solidFill>
                  <a:srgbClr val="0070C0"/>
                </a:solidFill>
                <a:cs typeface="B Koodak" panose="00000700000000000000" pitchFamily="2" charset="-78"/>
              </a:rPr>
              <a:t>سیستم ثابت (</a:t>
            </a:r>
            <a:r>
              <a:rPr lang="en-US" sz="2000" dirty="0" smtClean="0">
                <a:solidFill>
                  <a:srgbClr val="0070C0"/>
                </a:solidFill>
                <a:latin typeface="Arial" panose="020B0604020202020204" pitchFamily="34" charset="0"/>
                <a:cs typeface="Arial" panose="020B0604020202020204" pitchFamily="34" charset="0"/>
              </a:rPr>
              <a:t>static</a:t>
            </a:r>
            <a:r>
              <a:rPr lang="fa-IR" sz="2200" dirty="0" smtClean="0">
                <a:solidFill>
                  <a:srgbClr val="0070C0"/>
                </a:solidFill>
                <a:cs typeface="B Koodak" panose="00000700000000000000" pitchFamily="2" charset="-78"/>
              </a:rPr>
              <a:t>) یا سیستم پویا (</a:t>
            </a:r>
            <a:r>
              <a:rPr lang="en-US" sz="2000" dirty="0">
                <a:solidFill>
                  <a:srgbClr val="0070C0"/>
                </a:solidFill>
                <a:latin typeface="Arial" panose="020B0604020202020204" pitchFamily="34" charset="0"/>
                <a:cs typeface="Arial" panose="020B0604020202020204" pitchFamily="34" charset="0"/>
              </a:rPr>
              <a:t>dynamic</a:t>
            </a:r>
            <a:r>
              <a:rPr lang="fa-IR" sz="2200" dirty="0" smtClean="0">
                <a:solidFill>
                  <a:srgbClr val="0070C0"/>
                </a:solidFill>
                <a:cs typeface="B Koodak" panose="00000700000000000000" pitchFamily="2" charset="-78"/>
              </a:rPr>
              <a:t>)</a:t>
            </a:r>
          </a:p>
          <a:p>
            <a:pPr marL="0" indent="0" algn="just" rtl="1">
              <a:buNone/>
            </a:pPr>
            <a:endParaRPr lang="fa-IR" sz="2200" dirty="0" smtClean="0">
              <a:solidFill>
                <a:srgbClr val="0070C0"/>
              </a:solidFill>
              <a:cs typeface="B Koodak" panose="00000700000000000000" pitchFamily="2" charset="-78"/>
            </a:endParaRPr>
          </a:p>
          <a:p>
            <a:pPr marL="731514" lvl="1" indent="-457200" algn="just" rtl="1">
              <a:buFont typeface="Wingdings" panose="05000000000000000000" pitchFamily="2" charset="2"/>
              <a:buChar char="q"/>
            </a:pPr>
            <a:r>
              <a:rPr lang="fa-IR" sz="2000" dirty="0">
                <a:solidFill>
                  <a:srgbClr val="7030A0"/>
                </a:solidFill>
                <a:cs typeface="B Koodak" panose="00000700000000000000" pitchFamily="2" charset="-78"/>
              </a:rPr>
              <a:t>سیستم </a:t>
            </a:r>
            <a:r>
              <a:rPr lang="fa-IR" sz="2000" dirty="0" smtClean="0">
                <a:solidFill>
                  <a:srgbClr val="7030A0"/>
                </a:solidFill>
                <a:cs typeface="B Koodak" panose="00000700000000000000" pitchFamily="2" charset="-78"/>
              </a:rPr>
              <a:t>ثابت: </a:t>
            </a:r>
            <a:r>
              <a:rPr lang="fa-IR" sz="2000" dirty="0">
                <a:cs typeface="B Koodak" panose="00000700000000000000" pitchFamily="2" charset="-78"/>
              </a:rPr>
              <a:t>هیچ پارامتری به زمان وابسته نیست. </a:t>
            </a:r>
            <a:r>
              <a:rPr lang="fa-IR" sz="2000" dirty="0" smtClean="0">
                <a:cs typeface="B Koodak" panose="00000700000000000000" pitchFamily="2" charset="-78"/>
              </a:rPr>
              <a:t>سیستم با گذر زمان رفتار مشخص و شناخته شده ای دارد. در معادلۀ رفتار سیستم، متغیر </a:t>
            </a:r>
            <a:r>
              <a:rPr lang="en-US" sz="2000" dirty="0" smtClean="0">
                <a:latin typeface="Arial" panose="020B0604020202020204" pitchFamily="34" charset="0"/>
                <a:cs typeface="Arial" panose="020B0604020202020204" pitchFamily="34" charset="0"/>
              </a:rPr>
              <a:t>t</a:t>
            </a:r>
            <a:r>
              <a:rPr lang="fa-IR" sz="2000" dirty="0" smtClean="0">
                <a:cs typeface="B Koodak" panose="00000700000000000000" pitchFamily="2" charset="-78"/>
              </a:rPr>
              <a:t> وجود ندارد.</a:t>
            </a:r>
          </a:p>
          <a:p>
            <a:pPr marL="274314" lvl="1" indent="0" algn="just" rtl="1">
              <a:buNone/>
            </a:pPr>
            <a:endParaRPr lang="fa-IR" sz="2000" dirty="0" smtClean="0">
              <a:cs typeface="B Koodak" panose="00000700000000000000" pitchFamily="2" charset="-78"/>
            </a:endParaRPr>
          </a:p>
          <a:p>
            <a:pPr marL="274314" lvl="1" indent="0" algn="just" rtl="1">
              <a:buNone/>
            </a:pPr>
            <a:r>
              <a:rPr lang="fa-IR" sz="2000" dirty="0">
                <a:solidFill>
                  <a:srgbClr val="FD5235"/>
                </a:solidFill>
                <a:cs typeface="B Koodak" panose="00000700000000000000" pitchFamily="2" charset="-78"/>
              </a:rPr>
              <a:t>	</a:t>
            </a:r>
            <a:r>
              <a:rPr lang="fa-IR" sz="1800" dirty="0" smtClean="0">
                <a:solidFill>
                  <a:srgbClr val="FD5235"/>
                </a:solidFill>
                <a:cs typeface="B Koodak" panose="00000700000000000000" pitchFamily="2" charset="-78"/>
              </a:rPr>
              <a:t>مثال</a:t>
            </a:r>
            <a:r>
              <a:rPr lang="fa-IR" sz="1800" dirty="0">
                <a:solidFill>
                  <a:srgbClr val="FD5235"/>
                </a:solidFill>
                <a:cs typeface="B Koodak" panose="00000700000000000000" pitchFamily="2" charset="-78"/>
              </a:rPr>
              <a:t>: </a:t>
            </a:r>
            <a:endParaRPr lang="fa-IR" sz="1800" dirty="0" smtClean="0">
              <a:solidFill>
                <a:srgbClr val="FD5235"/>
              </a:solidFill>
              <a:cs typeface="B Koodak" panose="00000700000000000000" pitchFamily="2" charset="-78"/>
            </a:endParaRPr>
          </a:p>
          <a:p>
            <a:pPr marL="274314" lvl="1" indent="0" algn="just" rtl="1">
              <a:buNone/>
            </a:pPr>
            <a:endParaRPr lang="fa-IR" sz="1800" dirty="0" smtClean="0">
              <a:solidFill>
                <a:srgbClr val="FD5235"/>
              </a:solidFill>
              <a:cs typeface="B Koodak" panose="00000700000000000000" pitchFamily="2" charset="-78"/>
            </a:endParaRPr>
          </a:p>
          <a:p>
            <a:pPr marL="731514" lvl="1" indent="-457200" algn="just" rtl="1">
              <a:buFont typeface="Wingdings" panose="05000000000000000000" pitchFamily="2" charset="2"/>
              <a:buChar char="q"/>
            </a:pPr>
            <a:r>
              <a:rPr lang="fa-IR" sz="2000" dirty="0" smtClean="0">
                <a:solidFill>
                  <a:srgbClr val="7030A0"/>
                </a:solidFill>
                <a:cs typeface="B Koodak" panose="00000700000000000000" pitchFamily="2" charset="-78"/>
              </a:rPr>
              <a:t>سیستم پویا: </a:t>
            </a:r>
            <a:r>
              <a:rPr lang="fa-IR" sz="2000" dirty="0" smtClean="0">
                <a:cs typeface="B Koodak" panose="00000700000000000000" pitchFamily="2" charset="-78"/>
              </a:rPr>
              <a:t>رفتار سیستم </a:t>
            </a:r>
            <a:r>
              <a:rPr lang="fa-IR" sz="2000" dirty="0">
                <a:cs typeface="B Koodak" panose="00000700000000000000" pitchFamily="2" charset="-78"/>
              </a:rPr>
              <a:t>با گذشت زمان تغییر </a:t>
            </a:r>
            <a:r>
              <a:rPr lang="fa-IR" sz="2000" dirty="0" smtClean="0">
                <a:cs typeface="B Koodak" panose="00000700000000000000" pitchFamily="2" charset="-78"/>
              </a:rPr>
              <a:t>میکند (به آرامی یا در برهه های زمانی خاص). </a:t>
            </a:r>
            <a:r>
              <a:rPr lang="fa-IR" sz="2000" dirty="0">
                <a:cs typeface="B Koodak" panose="00000700000000000000" pitchFamily="2" charset="-78"/>
              </a:rPr>
              <a:t>در </a:t>
            </a:r>
            <a:r>
              <a:rPr lang="fa-IR" sz="2000" dirty="0" smtClean="0">
                <a:cs typeface="B Koodak" panose="00000700000000000000" pitchFamily="2" charset="-78"/>
              </a:rPr>
              <a:t>معادلۀ </a:t>
            </a:r>
            <a:r>
              <a:rPr lang="fa-IR" sz="2000" dirty="0">
                <a:cs typeface="B Koodak" panose="00000700000000000000" pitchFamily="2" charset="-78"/>
              </a:rPr>
              <a:t>رفتاری سیستم</a:t>
            </a:r>
            <a:r>
              <a:rPr lang="fa-IR" sz="2000">
                <a:cs typeface="B Koodak" panose="00000700000000000000" pitchFamily="2" charset="-78"/>
              </a:rPr>
              <a:t>، </a:t>
            </a:r>
            <a:r>
              <a:rPr lang="fa-IR" sz="2000" smtClean="0">
                <a:cs typeface="B Koodak" panose="00000700000000000000" pitchFamily="2" charset="-78"/>
              </a:rPr>
              <a:t>یکی </a:t>
            </a:r>
            <a:r>
              <a:rPr lang="fa-IR" sz="2000" dirty="0">
                <a:cs typeface="B Koodak" panose="00000700000000000000" pitchFamily="2" charset="-78"/>
              </a:rPr>
              <a:t>از پارامترهای مهم و </a:t>
            </a:r>
            <a:r>
              <a:rPr lang="fa-IR" sz="2000" dirty="0" smtClean="0">
                <a:cs typeface="B Koodak" panose="00000700000000000000" pitchFamily="2" charset="-78"/>
              </a:rPr>
              <a:t>حتمی زمان (</a:t>
            </a:r>
            <a:r>
              <a:rPr lang="en-US" sz="2000" dirty="0" smtClean="0">
                <a:latin typeface="Arial" panose="020B0604020202020204" pitchFamily="34" charset="0"/>
                <a:cs typeface="Arial" panose="020B0604020202020204" pitchFamily="34" charset="0"/>
              </a:rPr>
              <a:t>t</a:t>
            </a:r>
            <a:r>
              <a:rPr lang="fa-IR" sz="2000" dirty="0" smtClean="0">
                <a:cs typeface="B Koodak" panose="00000700000000000000" pitchFamily="2" charset="-78"/>
              </a:rPr>
              <a:t>) است.</a:t>
            </a:r>
          </a:p>
          <a:p>
            <a:pPr marL="274314" lvl="1" indent="0" algn="just" rtl="1">
              <a:buNone/>
            </a:pPr>
            <a:endParaRPr lang="fa-IR" sz="2000" dirty="0" smtClean="0">
              <a:cs typeface="B Koodak" panose="00000700000000000000" pitchFamily="2" charset="-78"/>
            </a:endParaRPr>
          </a:p>
          <a:p>
            <a:pPr marL="274314" lvl="1" indent="0" algn="just" rtl="1">
              <a:buNone/>
            </a:pPr>
            <a:r>
              <a:rPr lang="fa-IR" sz="1800" dirty="0">
                <a:solidFill>
                  <a:srgbClr val="FD5235"/>
                </a:solidFill>
                <a:cs typeface="B Koodak" panose="00000700000000000000" pitchFamily="2" charset="-78"/>
              </a:rPr>
              <a:t>	</a:t>
            </a:r>
            <a:r>
              <a:rPr lang="fa-IR" sz="1800" dirty="0" smtClean="0">
                <a:solidFill>
                  <a:srgbClr val="FD5235"/>
                </a:solidFill>
                <a:cs typeface="B Koodak" panose="00000700000000000000" pitchFamily="2" charset="-78"/>
              </a:rPr>
              <a:t>مثال</a:t>
            </a:r>
            <a:r>
              <a:rPr lang="fa-IR" sz="1800" dirty="0">
                <a:solidFill>
                  <a:srgbClr val="FD5235"/>
                </a:solidFill>
                <a:cs typeface="B Koodak" panose="00000700000000000000" pitchFamily="2" charset="-78"/>
              </a:rPr>
              <a:t>: </a:t>
            </a:r>
            <a:r>
              <a:rPr lang="fa-IR" sz="1800" dirty="0" smtClean="0">
                <a:cs typeface="B Koodak" panose="00000700000000000000" pitchFamily="2" charset="-78"/>
              </a:rPr>
              <a:t>رفتار یک صف در بانک جهت سرویس دهی به مشتریان که ورود و خروج صف در طول زمان متغیر میباشد، معادلۀ حرکت</a:t>
            </a:r>
            <a:endParaRPr lang="fa-IR" sz="1800" dirty="0">
              <a:solidFill>
                <a:srgbClr val="7030A0"/>
              </a:solidFill>
              <a:cs typeface="B Koodak" panose="00000700000000000000" pitchFamily="2" charset="-78"/>
            </a:endParaRPr>
          </a:p>
          <a:p>
            <a:pPr marL="274314" lvl="1" indent="0" algn="just" rtl="1">
              <a:buNone/>
            </a:pPr>
            <a:endParaRPr lang="fa-IR" sz="2000" dirty="0">
              <a:solidFill>
                <a:srgbClr val="0070C0"/>
              </a:solidFill>
              <a:cs typeface="B Koodak" panose="00000700000000000000"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53</a:t>
            </a:fld>
            <a:endParaRPr lang="en-US" dirty="0"/>
          </a:p>
        </p:txBody>
      </p:sp>
    </p:spTree>
    <p:extLst>
      <p:ext uri="{BB962C8B-B14F-4D97-AF65-F5344CB8AC3E}">
        <p14:creationId xmlns:p14="http://schemas.microsoft.com/office/powerpoint/2010/main" val="13692432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انواع سیستم ها (ادامه)</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lnSpcReduction="10000"/>
          </a:bodyPr>
          <a:lstStyle/>
          <a:p>
            <a:pPr marL="457200" indent="-457200" algn="just" rtl="1">
              <a:buFont typeface="Wingdings" panose="05000000000000000000" pitchFamily="2" charset="2"/>
              <a:buChar char="q"/>
            </a:pPr>
            <a:r>
              <a:rPr lang="fa-IR" sz="2200" dirty="0">
                <a:solidFill>
                  <a:srgbClr val="0070C0"/>
                </a:solidFill>
                <a:cs typeface="B Koodak" panose="00000700000000000000" pitchFamily="2" charset="-78"/>
              </a:rPr>
              <a:t>سیستم قطعی (</a:t>
            </a:r>
            <a:r>
              <a:rPr lang="en-US" sz="2000" dirty="0">
                <a:solidFill>
                  <a:srgbClr val="0070C0"/>
                </a:solidFill>
                <a:latin typeface="Arial" panose="020B0604020202020204" pitchFamily="34" charset="0"/>
                <a:cs typeface="Arial" panose="020B0604020202020204" pitchFamily="34" charset="0"/>
              </a:rPr>
              <a:t>deterministic</a:t>
            </a:r>
            <a:r>
              <a:rPr lang="fa-IR" sz="2200" dirty="0" smtClean="0">
                <a:solidFill>
                  <a:srgbClr val="0070C0"/>
                </a:solidFill>
                <a:cs typeface="B Koodak" panose="00000700000000000000" pitchFamily="2" charset="-78"/>
              </a:rPr>
              <a:t>) یا سیستم تصادفی (</a:t>
            </a:r>
            <a:r>
              <a:rPr lang="en-US" sz="2000" dirty="0">
                <a:solidFill>
                  <a:srgbClr val="0070C0"/>
                </a:solidFill>
                <a:latin typeface="Arial" panose="020B0604020202020204" pitchFamily="34" charset="0"/>
                <a:cs typeface="Arial" panose="020B0604020202020204" pitchFamily="34" charset="0"/>
              </a:rPr>
              <a:t>stochastic</a:t>
            </a:r>
            <a:r>
              <a:rPr lang="fa-IR" sz="2200" dirty="0" smtClean="0">
                <a:solidFill>
                  <a:srgbClr val="0070C0"/>
                </a:solidFill>
                <a:cs typeface="B Koodak" panose="00000700000000000000" pitchFamily="2" charset="-78"/>
              </a:rPr>
              <a:t>)</a:t>
            </a:r>
          </a:p>
          <a:p>
            <a:pPr marL="731514" lvl="1" indent="-457200" algn="just" rtl="1">
              <a:buFont typeface="Wingdings" panose="05000000000000000000" pitchFamily="2" charset="2"/>
              <a:buChar char="q"/>
            </a:pPr>
            <a:r>
              <a:rPr lang="fa-IR" sz="2000" dirty="0" smtClean="0">
                <a:solidFill>
                  <a:srgbClr val="7030A0"/>
                </a:solidFill>
                <a:cs typeface="B Koodak" panose="00000700000000000000" pitchFamily="2" charset="-78"/>
              </a:rPr>
              <a:t>سیستم </a:t>
            </a:r>
            <a:r>
              <a:rPr lang="fa-IR" sz="2000" dirty="0">
                <a:solidFill>
                  <a:srgbClr val="7030A0"/>
                </a:solidFill>
                <a:cs typeface="B Koodak" panose="00000700000000000000" pitchFamily="2" charset="-78"/>
              </a:rPr>
              <a:t>قطعی: </a:t>
            </a:r>
            <a:r>
              <a:rPr lang="fa-IR" sz="2000" dirty="0" smtClean="0">
                <a:cs typeface="B Koodak" panose="00000700000000000000" pitchFamily="2" charset="-78"/>
              </a:rPr>
              <a:t>سیستمی که رفتارش مشخص و شناخته شده است و هیچ پارامتر اتفاقی (تصادفی) در آن نیست. رفتارش به طور قطع و یقین معلوم است و احتمالات هیچ نقشی در تعیین پارامترهای سیستم ندارد. اگر </a:t>
            </a:r>
            <a:br>
              <a:rPr lang="fa-IR" sz="2000" dirty="0" smtClean="0">
                <a:cs typeface="B Koodak" panose="00000700000000000000" pitchFamily="2" charset="-78"/>
              </a:rPr>
            </a:br>
            <a:r>
              <a:rPr lang="fa-IR" sz="2000" dirty="0" smtClean="0">
                <a:cs typeface="B Koodak" panose="00000700000000000000" pitchFamily="2" charset="-78"/>
              </a:rPr>
              <a:t>ورودی هایش حاضر باشند خروجی مشخصی دارد و هیچ ورودی اتفاقی در آن رخ نمیدهد.</a:t>
            </a:r>
            <a:endParaRPr lang="fa-IR" sz="2000" dirty="0">
              <a:solidFill>
                <a:srgbClr val="FD5235"/>
              </a:solidFill>
              <a:cs typeface="B Koodak" panose="00000700000000000000" pitchFamily="2" charset="-78"/>
            </a:endParaRPr>
          </a:p>
          <a:p>
            <a:pPr marL="274314" lvl="1" indent="0" algn="just" rtl="1">
              <a:buNone/>
            </a:pPr>
            <a:r>
              <a:rPr lang="fa-IR" sz="2000" dirty="0">
                <a:solidFill>
                  <a:srgbClr val="FD5235"/>
                </a:solidFill>
                <a:cs typeface="B Koodak" panose="00000700000000000000" pitchFamily="2" charset="-78"/>
              </a:rPr>
              <a:t>	</a:t>
            </a:r>
            <a:r>
              <a:rPr lang="fa-IR" sz="1800" dirty="0">
                <a:solidFill>
                  <a:srgbClr val="FD5235"/>
                </a:solidFill>
                <a:cs typeface="B Koodak" panose="00000700000000000000" pitchFamily="2" charset="-78"/>
              </a:rPr>
              <a:t>مثال: </a:t>
            </a:r>
            <a:r>
              <a:rPr lang="fa-IR" sz="1800" dirty="0" smtClean="0">
                <a:cs typeface="B Koodak" panose="00000700000000000000" pitchFamily="2" charset="-78"/>
              </a:rPr>
              <a:t>یک سیستم کنترلی که رفتار آن مشخص و نویز ورودی ناشناخته بر آن هیچ اثری نمیگذارد.</a:t>
            </a:r>
            <a:endParaRPr lang="fa-IR" sz="2000" dirty="0" smtClean="0">
              <a:solidFill>
                <a:srgbClr val="7030A0"/>
              </a:solidFill>
              <a:cs typeface="B Koodak" panose="00000700000000000000" pitchFamily="2" charset="-78"/>
            </a:endParaRPr>
          </a:p>
          <a:p>
            <a:pPr marL="731514" lvl="1" indent="-457200" algn="just" rtl="1">
              <a:buFont typeface="Wingdings" panose="05000000000000000000" pitchFamily="2" charset="2"/>
              <a:buChar char="q"/>
            </a:pPr>
            <a:r>
              <a:rPr lang="fa-IR" sz="2000" dirty="0" smtClean="0">
                <a:solidFill>
                  <a:srgbClr val="7030A0"/>
                </a:solidFill>
                <a:cs typeface="B Koodak" panose="00000700000000000000" pitchFamily="2" charset="-78"/>
              </a:rPr>
              <a:t>سیستم تصادفی: </a:t>
            </a:r>
            <a:r>
              <a:rPr lang="fa-IR" sz="2000" dirty="0">
                <a:cs typeface="B Koodak" panose="00000700000000000000" pitchFamily="2" charset="-78"/>
              </a:rPr>
              <a:t>سیستمی است که رفتارش وابسته به ورودی های تصادفی </a:t>
            </a:r>
            <a:r>
              <a:rPr lang="fa-IR" sz="2000" dirty="0" smtClean="0">
                <a:cs typeface="B Koodak" panose="00000700000000000000" pitchFamily="2" charset="-78"/>
              </a:rPr>
              <a:t>است </a:t>
            </a:r>
            <a:r>
              <a:rPr lang="fa-IR" sz="2000" dirty="0">
                <a:cs typeface="B Koodak" panose="00000700000000000000" pitchFamily="2" charset="-78"/>
              </a:rPr>
              <a:t>و دارای حداقل یک پارامتر ورودی تصادفی </a:t>
            </a:r>
            <a:r>
              <a:rPr lang="fa-IR" sz="2000" dirty="0" smtClean="0">
                <a:cs typeface="B Koodak" panose="00000700000000000000" pitchFamily="2" charset="-78"/>
              </a:rPr>
              <a:t>میباشد</a:t>
            </a:r>
            <a:r>
              <a:rPr lang="fa-IR" sz="2000" dirty="0">
                <a:cs typeface="B Koodak" panose="00000700000000000000" pitchFamily="2" charset="-78"/>
              </a:rPr>
              <a:t>. </a:t>
            </a:r>
            <a:r>
              <a:rPr lang="fa-IR" sz="2000" dirty="0" smtClean="0">
                <a:cs typeface="B Koodak" panose="00000700000000000000" pitchFamily="2" charset="-78"/>
              </a:rPr>
              <a:t>یعنی حداقل رخداد یک پدیده اتفاقی یا تصادفی در رفتار سیستم مؤثر است و نمیتوان احتمالات را از معادلۀ رفتاری آن خارج کرد. پس سیستمی است که حداقل یک پارامتر ورودی تصادفی دارد. وقتی نویز در یک سیستم قطعی اثر میگذارد میتوان آن را به یک سیستم تصادفی تشبیه کرد.</a:t>
            </a:r>
          </a:p>
          <a:p>
            <a:pPr marL="274314" lvl="1" indent="0" algn="just" rtl="1">
              <a:buNone/>
            </a:pPr>
            <a:r>
              <a:rPr lang="fa-IR" sz="2000" dirty="0" smtClean="0">
                <a:cs typeface="B Koodak" panose="00000700000000000000" pitchFamily="2" charset="-78"/>
              </a:rPr>
              <a:t> </a:t>
            </a:r>
            <a:r>
              <a:rPr lang="fa-IR" sz="2000" dirty="0">
                <a:solidFill>
                  <a:srgbClr val="FD5235"/>
                </a:solidFill>
                <a:cs typeface="B Koodak" panose="00000700000000000000" pitchFamily="2" charset="-78"/>
              </a:rPr>
              <a:t>	</a:t>
            </a:r>
            <a:r>
              <a:rPr lang="fa-IR" sz="1800" dirty="0" smtClean="0">
                <a:solidFill>
                  <a:srgbClr val="FD5235"/>
                </a:solidFill>
                <a:cs typeface="B Koodak" panose="00000700000000000000" pitchFamily="2" charset="-78"/>
              </a:rPr>
              <a:t>مثال</a:t>
            </a:r>
            <a:r>
              <a:rPr lang="fa-IR" sz="1800" dirty="0">
                <a:solidFill>
                  <a:srgbClr val="FD5235"/>
                </a:solidFill>
                <a:cs typeface="B Koodak" panose="00000700000000000000" pitchFamily="2" charset="-78"/>
              </a:rPr>
              <a:t>: </a:t>
            </a:r>
            <a:r>
              <a:rPr lang="fa-IR" sz="1800" dirty="0" smtClean="0">
                <a:cs typeface="B Koodak" panose="00000700000000000000" pitchFamily="2" charset="-78"/>
              </a:rPr>
              <a:t>رفتار یک صف در بانک جهت سرویس مشتریان که ورود و خروج نفرات و زمان سرویس گرفتن آنها به صورت تصادفی میباشد.  در سیستم تصادفی صف، اندازه گیری خروجی ها، میانگین نفرات، میانگین انتظار و غیره بعنوان تقریب آماری صحت عملکرد سیستم مدنظر است.</a:t>
            </a:r>
          </a:p>
          <a:p>
            <a:pPr marL="274314" lvl="1" indent="0" algn="just" rtl="1">
              <a:buNone/>
            </a:pPr>
            <a:endParaRPr lang="fa-IR" sz="1800" dirty="0" smtClean="0">
              <a:cs typeface="B Koodak" panose="00000700000000000000" pitchFamily="2" charset="-78"/>
            </a:endParaRPr>
          </a:p>
          <a:p>
            <a:pPr marL="274314" lvl="1" indent="0" algn="just" rtl="1">
              <a:buNone/>
            </a:pPr>
            <a:r>
              <a:rPr lang="fa-IR" sz="1800" dirty="0" smtClean="0">
                <a:solidFill>
                  <a:srgbClr val="03D357"/>
                </a:solidFill>
                <a:cs typeface="B Koodak" panose="00000700000000000000" pitchFamily="2" charset="-78"/>
              </a:rPr>
              <a:t>نویز:</a:t>
            </a:r>
            <a:r>
              <a:rPr lang="fa-IR" sz="1800" dirty="0" smtClean="0">
                <a:cs typeface="B Koodak" panose="00000700000000000000" pitchFamily="2" charset="-78"/>
              </a:rPr>
              <a:t> یک پارامتر تصادفی است که یک سیستم قطعی را تبدیل به یک سیستم غیرقطعی میکند. ماهیت نویز، تصادفی بودن آن است لذا اگر سیستمی قطعی با نویز تغییر حالت بدهد یک سیستم تصادفی خواهد بود که حداقل یک پارامتر تصادفی در سیستم دخالت میکند.</a:t>
            </a:r>
          </a:p>
          <a:p>
            <a:pPr marL="274314" lvl="1" indent="0" algn="just" rtl="1">
              <a:buNone/>
            </a:pPr>
            <a:r>
              <a:rPr lang="fa-IR" sz="1800" dirty="0">
                <a:solidFill>
                  <a:srgbClr val="03D357"/>
                </a:solidFill>
                <a:cs typeface="B Koodak" panose="00000700000000000000" pitchFamily="2" charset="-78"/>
              </a:rPr>
              <a:t>آشوب: </a:t>
            </a:r>
            <a:r>
              <a:rPr lang="fa-IR" sz="1800" dirty="0" smtClean="0">
                <a:cs typeface="B Koodak" panose="00000700000000000000" pitchFamily="2" charset="-78"/>
              </a:rPr>
              <a:t>شرایطی است که یک سیستم قطعی را به یک سیستم تصادفی تبدیل میکند.</a:t>
            </a:r>
            <a:endParaRPr lang="fa-IR" sz="2000" dirty="0">
              <a:cs typeface="B Koodak" panose="00000700000000000000" pitchFamily="2" charset="-78"/>
            </a:endParaRPr>
          </a:p>
          <a:p>
            <a:pPr marL="274314" lvl="1" indent="0" algn="just" rtl="1">
              <a:buNone/>
            </a:pPr>
            <a:endParaRPr lang="fa-IR" sz="1700" dirty="0" smtClean="0">
              <a:cs typeface="B Koodak" panose="00000700000000000000" pitchFamily="2" charset="-78"/>
            </a:endParaRPr>
          </a:p>
          <a:p>
            <a:pPr marL="274314" lvl="1" indent="0" algn="just" rtl="1">
              <a:buNone/>
            </a:pPr>
            <a:endParaRPr lang="fa-IR" sz="2000" dirty="0">
              <a:solidFill>
                <a:srgbClr val="0070C0"/>
              </a:solidFill>
              <a:cs typeface="B Koodak" panose="00000700000000000000"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54</a:t>
            </a:fld>
            <a:endParaRPr lang="en-US" dirty="0"/>
          </a:p>
        </p:txBody>
      </p:sp>
    </p:spTree>
    <p:extLst>
      <p:ext uri="{BB962C8B-B14F-4D97-AF65-F5344CB8AC3E}">
        <p14:creationId xmlns:p14="http://schemas.microsoft.com/office/powerpoint/2010/main" val="33349504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انواع سیستم ها (ادامه)</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just" rtl="1">
              <a:buFont typeface="Wingdings" panose="05000000000000000000" pitchFamily="2" charset="2"/>
              <a:buChar char="q"/>
            </a:pPr>
            <a:r>
              <a:rPr lang="fa-IR" sz="2200" dirty="0">
                <a:solidFill>
                  <a:srgbClr val="0070C0"/>
                </a:solidFill>
                <a:cs typeface="B Koodak" panose="00000700000000000000" pitchFamily="2" charset="-78"/>
              </a:rPr>
              <a:t>سیستم پیوسته (</a:t>
            </a:r>
            <a:r>
              <a:rPr lang="en-US" sz="2000" dirty="0">
                <a:solidFill>
                  <a:srgbClr val="0070C0"/>
                </a:solidFill>
                <a:latin typeface="Arial" panose="020B0604020202020204" pitchFamily="34" charset="0"/>
                <a:cs typeface="Arial" panose="020B0604020202020204" pitchFamily="34" charset="0"/>
              </a:rPr>
              <a:t>continuous</a:t>
            </a:r>
            <a:r>
              <a:rPr lang="fa-IR" sz="2200" dirty="0" smtClean="0">
                <a:solidFill>
                  <a:srgbClr val="0070C0"/>
                </a:solidFill>
                <a:cs typeface="B Koodak" panose="00000700000000000000" pitchFamily="2" charset="-78"/>
              </a:rPr>
              <a:t>) یا سیستم </a:t>
            </a:r>
            <a:r>
              <a:rPr lang="fa-IR" sz="2200" dirty="0">
                <a:solidFill>
                  <a:srgbClr val="0070C0"/>
                </a:solidFill>
                <a:cs typeface="B Koodak" panose="00000700000000000000" pitchFamily="2" charset="-78"/>
              </a:rPr>
              <a:t>گسسته </a:t>
            </a:r>
            <a:r>
              <a:rPr lang="fa-IR" sz="2200" dirty="0" smtClean="0">
                <a:solidFill>
                  <a:srgbClr val="0070C0"/>
                </a:solidFill>
                <a:cs typeface="B Koodak" panose="00000700000000000000" pitchFamily="2" charset="-78"/>
              </a:rPr>
              <a:t>(</a:t>
            </a:r>
            <a:r>
              <a:rPr lang="en-US" sz="2000" dirty="0">
                <a:solidFill>
                  <a:srgbClr val="0070C0"/>
                </a:solidFill>
                <a:latin typeface="Arial" panose="020B0604020202020204" pitchFamily="34" charset="0"/>
                <a:cs typeface="Arial" panose="020B0604020202020204" pitchFamily="34" charset="0"/>
              </a:rPr>
              <a:t>discrete</a:t>
            </a:r>
            <a:r>
              <a:rPr lang="fa-IR" sz="2200" dirty="0" smtClean="0">
                <a:solidFill>
                  <a:srgbClr val="0070C0"/>
                </a:solidFill>
                <a:cs typeface="B Koodak" panose="00000700000000000000" pitchFamily="2" charset="-78"/>
              </a:rPr>
              <a:t>) </a:t>
            </a:r>
          </a:p>
          <a:p>
            <a:pPr marL="0" indent="0" algn="just" rtl="1">
              <a:buNone/>
            </a:pPr>
            <a:endParaRPr lang="fa-IR" sz="2200" dirty="0" smtClean="0">
              <a:solidFill>
                <a:srgbClr val="0070C0"/>
              </a:solidFill>
              <a:cs typeface="B Koodak" panose="00000700000000000000" pitchFamily="2" charset="-78"/>
            </a:endParaRPr>
          </a:p>
          <a:p>
            <a:pPr marL="731514" lvl="1" indent="-457200" algn="just" rtl="1">
              <a:buFont typeface="Wingdings" panose="05000000000000000000" pitchFamily="2" charset="2"/>
              <a:buChar char="q"/>
            </a:pPr>
            <a:r>
              <a:rPr lang="fa-IR" sz="2000" dirty="0" smtClean="0">
                <a:solidFill>
                  <a:srgbClr val="7030A0"/>
                </a:solidFill>
                <a:cs typeface="B Koodak" panose="00000700000000000000" pitchFamily="2" charset="-78"/>
              </a:rPr>
              <a:t>سیستم پیوسته: </a:t>
            </a:r>
            <a:r>
              <a:rPr lang="fa-IR" sz="2000" dirty="0">
                <a:cs typeface="B Koodak" panose="00000700000000000000" pitchFamily="2" charset="-78"/>
              </a:rPr>
              <a:t>سیستمی است که در آن تغییر وضعیتها به آرامی یا پیوسته با زمان تغییر میکند</a:t>
            </a:r>
            <a:r>
              <a:rPr lang="fa-IR" sz="2000" dirty="0" smtClean="0">
                <a:cs typeface="B Koodak" panose="00000700000000000000" pitchFamily="2" charset="-78"/>
              </a:rPr>
              <a:t>. مدل شناخت رفتار این نوع سیستمها اغلب مدلسازی ریاضی است و معمولاً با معادلات دیفرانسیل بیان و حل میشوند.</a:t>
            </a:r>
            <a:endParaRPr lang="fa-IR" sz="2000" dirty="0">
              <a:cs typeface="B Koodak" panose="00000700000000000000" pitchFamily="2" charset="-78"/>
            </a:endParaRPr>
          </a:p>
          <a:p>
            <a:pPr marL="274314" lvl="1" indent="0" algn="just" rtl="1">
              <a:buNone/>
            </a:pPr>
            <a:r>
              <a:rPr lang="fa-IR" sz="1800" dirty="0" smtClean="0">
                <a:solidFill>
                  <a:srgbClr val="FD5235"/>
                </a:solidFill>
                <a:cs typeface="B Koodak" panose="00000700000000000000" pitchFamily="2" charset="-78"/>
              </a:rPr>
              <a:t>	مثال</a:t>
            </a:r>
            <a:r>
              <a:rPr lang="fa-IR" sz="1800" dirty="0">
                <a:solidFill>
                  <a:srgbClr val="FD5235"/>
                </a:solidFill>
                <a:cs typeface="B Koodak" panose="00000700000000000000" pitchFamily="2" charset="-78"/>
              </a:rPr>
              <a:t>: </a:t>
            </a:r>
            <a:r>
              <a:rPr lang="fa-IR" sz="1800" dirty="0" smtClean="0">
                <a:cs typeface="B Koodak" panose="00000700000000000000" pitchFamily="2" charset="-78"/>
              </a:rPr>
              <a:t>جریان آب در یک رودخانه (تغییرات سطح آب در رودخانه بطور پیوسته با زمان تغییر میکند.)</a:t>
            </a:r>
          </a:p>
          <a:p>
            <a:pPr marL="274314" lvl="1" indent="0" algn="just" rtl="1">
              <a:buNone/>
            </a:pPr>
            <a:endParaRPr lang="fa-IR" sz="2000" dirty="0" smtClean="0">
              <a:cs typeface="B Koodak" panose="00000700000000000000" pitchFamily="2" charset="-78"/>
            </a:endParaRPr>
          </a:p>
          <a:p>
            <a:pPr marL="731514" lvl="1" indent="-457200" algn="just" rtl="1">
              <a:buFont typeface="Wingdings" panose="05000000000000000000" pitchFamily="2" charset="2"/>
              <a:buChar char="q"/>
            </a:pPr>
            <a:r>
              <a:rPr lang="fa-IR" sz="2000" dirty="0" smtClean="0">
                <a:solidFill>
                  <a:srgbClr val="7030A0"/>
                </a:solidFill>
                <a:cs typeface="B Koodak" panose="00000700000000000000" pitchFamily="2" charset="-78"/>
              </a:rPr>
              <a:t>سیستم گسسته: </a:t>
            </a:r>
            <a:r>
              <a:rPr lang="fa-IR" sz="2000" dirty="0" smtClean="0">
                <a:cs typeface="B Koodak" panose="00000700000000000000" pitchFamily="2" charset="-78"/>
              </a:rPr>
              <a:t>سیستمی است که در آن تغییر وضعیت ها در مقاطع زمانی (گسسته) صورت میگیرد و میتوان جریان رخدادها را به صورت گسسته فرض کرد. یعنی پیش آمدهایی که حالت سیستم را عوض میکنند در زمانهای گسسته اتفاق می افتند لذا رخداد آنها را در مقاطع زمانی گسسته میتوان در نظر گرفت و زمان را غیرپیوسته فرض کرد. پس متغیرهای تعیین وضعیت برای آنها، تنها در مجموعه ای از لحظات جدا از هم دچار تغییر میشوند.</a:t>
            </a:r>
          </a:p>
          <a:p>
            <a:pPr marL="274314" lvl="1" indent="0" algn="just" rtl="1">
              <a:buNone/>
            </a:pPr>
            <a:r>
              <a:rPr lang="fa-IR" sz="2000" dirty="0" smtClean="0">
                <a:cs typeface="B Koodak" panose="00000700000000000000" pitchFamily="2" charset="-78"/>
              </a:rPr>
              <a:t/>
            </a:r>
            <a:br>
              <a:rPr lang="fa-IR" sz="2000" dirty="0" smtClean="0">
                <a:cs typeface="B Koodak" panose="00000700000000000000" pitchFamily="2" charset="-78"/>
              </a:rPr>
            </a:br>
            <a:r>
              <a:rPr lang="fa-IR" sz="2000" dirty="0" smtClean="0">
                <a:cs typeface="B Koodak" panose="00000700000000000000" pitchFamily="2" charset="-78"/>
              </a:rPr>
              <a:t>	</a:t>
            </a:r>
            <a:r>
              <a:rPr lang="fa-IR" sz="1800" dirty="0" smtClean="0">
                <a:solidFill>
                  <a:srgbClr val="FD5235"/>
                </a:solidFill>
                <a:cs typeface="B Koodak" panose="00000700000000000000" pitchFamily="2" charset="-78"/>
              </a:rPr>
              <a:t>مثال: </a:t>
            </a:r>
            <a:r>
              <a:rPr lang="fa-IR" sz="1800" dirty="0" smtClean="0">
                <a:cs typeface="B Koodak" panose="00000700000000000000" pitchFamily="2" charset="-78"/>
              </a:rPr>
              <a:t>ورود مشتریان به صف که در مقاطع زمانی معین انجام میگیرد.</a:t>
            </a:r>
          </a:p>
          <a:p>
            <a:pPr marL="731514" lvl="1" indent="-457200" algn="just" rtl="1">
              <a:buFont typeface="Wingdings" panose="05000000000000000000" pitchFamily="2" charset="2"/>
              <a:buChar char="q"/>
            </a:pPr>
            <a:endParaRPr lang="fa-IR" sz="2000" dirty="0">
              <a:solidFill>
                <a:srgbClr val="0070C0"/>
              </a:solidFill>
              <a:cs typeface="B Koodak" panose="00000700000000000000"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55</a:t>
            </a:fld>
            <a:endParaRPr lang="en-US" dirty="0"/>
          </a:p>
        </p:txBody>
      </p:sp>
    </p:spTree>
    <p:extLst>
      <p:ext uri="{BB962C8B-B14F-4D97-AF65-F5344CB8AC3E}">
        <p14:creationId xmlns:p14="http://schemas.microsoft.com/office/powerpoint/2010/main" val="21455151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5914881"/>
            <a:ext cx="4483768" cy="23470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4434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 سیستم ها</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معایب شبیه 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مزایای شبیه سازی</a:t>
            </a:r>
          </a:p>
          <a:p>
            <a:pPr marL="520700" indent="-520700" algn="r" rtl="1">
              <a:buClr>
                <a:srgbClr val="00B050"/>
              </a:buClr>
              <a:buFont typeface="Wingdings" panose="05000000000000000000" pitchFamily="2" charset="2"/>
              <a:buChar char="ü"/>
            </a:pPr>
            <a:r>
              <a:rPr lang="fa-IR" sz="3000" dirty="0">
                <a:cs typeface="B Koodak" panose="00000700000000000000" pitchFamily="2" charset="-78"/>
              </a:rPr>
              <a:t>مراحل اساسی یک مطالعۀ شبیه </a:t>
            </a:r>
            <a:r>
              <a:rPr lang="fa-IR" sz="3000" dirty="0" smtClean="0">
                <a:cs typeface="B Koodak" panose="00000700000000000000" pitchFamily="2" charset="-78"/>
              </a:rPr>
              <a:t>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شیء گرایی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سیستم از دیدگاه رخداد وقایع</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رفتار سیستم</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انواع عدم قطعیت</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عناصر سیستم</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مدلسازی</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انواع مدل ها</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اجرای مدل</a:t>
            </a:r>
          </a:p>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56</a:t>
            </a:fld>
            <a:endParaRPr lang="en-US" dirty="0"/>
          </a:p>
        </p:txBody>
      </p:sp>
    </p:spTree>
    <p:extLst>
      <p:ext uri="{BB962C8B-B14F-4D97-AF65-F5344CB8AC3E}">
        <p14:creationId xmlns:p14="http://schemas.microsoft.com/office/powerpoint/2010/main" val="181635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4"/>
                                        </p:tgtEl>
                                      </p:cBhvr>
                                    </p:animEffect>
                                    <p:set>
                                      <p:cBhvr>
                                        <p:cTn id="7"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1429350"/>
            <a:ext cx="4483768" cy="267103"/>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شیوه های مطالعۀ سیستم مرجع</a:t>
            </a:r>
          </a:p>
          <a:p>
            <a:pPr marL="457200" indent="-457200" algn="r" rtl="1">
              <a:buFont typeface="Wingdings" panose="05000000000000000000" pitchFamily="2" charset="2"/>
              <a:buChar char="q"/>
            </a:pPr>
            <a:r>
              <a:rPr lang="fa-IR" sz="3000" dirty="0" smtClean="0">
                <a:cs typeface="B Koodak" panose="00000700000000000000" pitchFamily="2" charset="-78"/>
              </a:rPr>
              <a:t>شبیه سازی سیستم ها</a:t>
            </a:r>
          </a:p>
          <a:p>
            <a:pPr marL="457200" indent="-457200" algn="r" rtl="1">
              <a:buFont typeface="Wingdings" panose="05000000000000000000" pitchFamily="2" charset="2"/>
              <a:buChar char="q"/>
            </a:pPr>
            <a:r>
              <a:rPr lang="fa-IR" sz="3000" dirty="0" smtClean="0">
                <a:cs typeface="B Koodak" panose="00000700000000000000" pitchFamily="2" charset="-78"/>
              </a:rPr>
              <a:t>معایب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مزایای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مراحل اساسی یک مطالعۀ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شیء گرایی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رخداد وقایع</a:t>
            </a:r>
          </a:p>
          <a:p>
            <a:pPr marL="457200" indent="-457200" algn="r" rtl="1">
              <a:buFont typeface="Wingdings" panose="05000000000000000000" pitchFamily="2" charset="2"/>
              <a:buChar char="q"/>
            </a:pPr>
            <a:r>
              <a:rPr lang="fa-IR" sz="3000" dirty="0" smtClean="0">
                <a:cs typeface="B Koodak" panose="00000700000000000000" pitchFamily="2" charset="-78"/>
              </a:rPr>
              <a:t>رفتار سیستم</a:t>
            </a:r>
          </a:p>
          <a:p>
            <a:pPr marL="457200" indent="-457200" algn="r" rtl="1">
              <a:buFont typeface="Wingdings" panose="05000000000000000000" pitchFamily="2" charset="2"/>
              <a:buChar char="q"/>
            </a:pPr>
            <a:r>
              <a:rPr lang="fa-IR" sz="3000" dirty="0" smtClean="0">
                <a:cs typeface="B Koodak" panose="00000700000000000000" pitchFamily="2" charset="-78"/>
              </a:rPr>
              <a:t>انواع عدم قطعیت</a:t>
            </a:r>
          </a:p>
          <a:p>
            <a:pPr marL="457200" indent="-457200" algn="r" rtl="1">
              <a:buFont typeface="Wingdings" panose="05000000000000000000" pitchFamily="2" charset="2"/>
              <a:buChar char="q"/>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84048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grpId="1" nodeType="clickEffect">
                                  <p:stCondLst>
                                    <p:cond delay="0"/>
                                  </p:stCondLst>
                                  <p:childTnLst>
                                    <p:animMotion origin="layout" path="M 4.16667E-6 2.22222E-6 L -0.00039 0.06574 " pathEditMode="relative" rAng="0" ptsTypes="AA">
                                      <p:cBhvr>
                                        <p:cTn id="11" dur="2000" fill="hold"/>
                                        <p:tgtEl>
                                          <p:spTgt spid="4"/>
                                        </p:tgtEl>
                                        <p:attrNameLst>
                                          <p:attrName>ppt_x</p:attrName>
                                          <p:attrName>ppt_y</p:attrName>
                                        </p:attrNameLst>
                                      </p:cBhvr>
                                      <p:rCtr x="-26" y="328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شیوه های مطالعۀ سیستم مرجع</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fontScale="92500" lnSpcReduction="20000"/>
          </a:bodyPr>
          <a:lstStyle/>
          <a:p>
            <a:pPr marL="457200" indent="-457200" algn="r" rtl="1">
              <a:buFont typeface="Wingdings" panose="05000000000000000000" pitchFamily="2" charset="2"/>
              <a:buChar char="q"/>
            </a:pPr>
            <a:r>
              <a:rPr lang="fa-IR" sz="2600" dirty="0" smtClean="0">
                <a:cs typeface="B Koodak" panose="00000700000000000000" pitchFamily="2" charset="-78"/>
              </a:rPr>
              <a:t>مسئلۀ مهم در مطالعه: </a:t>
            </a:r>
            <a:r>
              <a:rPr lang="fa-IR" sz="2400" dirty="0" smtClean="0">
                <a:cs typeface="B Koodak" panose="00000700000000000000" pitchFamily="2" charset="-78"/>
              </a:rPr>
              <a:t>وجود خارجی موضوع یا پدیدۀ مورد نظر</a:t>
            </a:r>
          </a:p>
          <a:p>
            <a:pPr marL="1097253" lvl="4" indent="0" algn="r" rtl="1">
              <a:buNone/>
            </a:pPr>
            <a:r>
              <a:rPr lang="fa-IR" sz="2200" dirty="0" smtClean="0">
                <a:cs typeface="B Koodak" panose="00000700000000000000" pitchFamily="2" charset="-78"/>
              </a:rPr>
              <a:t>اگر موضوع یا پدیدۀ مورد نظر وجود نداشته باشد یعنی سیستم مرجع حیات ندارد.</a:t>
            </a:r>
          </a:p>
          <a:p>
            <a:pPr algn="r" rtl="1">
              <a:buFont typeface="Wingdings" panose="05000000000000000000" pitchFamily="2" charset="2"/>
              <a:buChar char="q"/>
            </a:pPr>
            <a:endParaRPr lang="fa-IR" sz="3000" dirty="0" smtClean="0">
              <a:cs typeface="B Koodak" panose="00000700000000000000" pitchFamily="2" charset="-78"/>
            </a:endParaRPr>
          </a:p>
          <a:p>
            <a:pPr marL="520700" indent="-457200" algn="r" rtl="1">
              <a:buFont typeface="Wingdings" panose="05000000000000000000" pitchFamily="2" charset="2"/>
              <a:buChar char="q"/>
            </a:pPr>
            <a:r>
              <a:rPr lang="fa-IR" sz="2600" dirty="0" smtClean="0">
                <a:cs typeface="B Koodak" panose="00000700000000000000" pitchFamily="2" charset="-78"/>
              </a:rPr>
              <a:t>مطالعه و بررسی سیستم ها از حیث وجود یا عدم وجود سیستم مرجع مورد نظر: </a:t>
            </a:r>
            <a:endParaRPr lang="fa-IR" sz="2600" dirty="0">
              <a:cs typeface="B Koodak" panose="00000700000000000000" pitchFamily="2" charset="-78"/>
            </a:endParaRPr>
          </a:p>
          <a:p>
            <a:pPr marL="635000" indent="0" algn="r" rtl="1">
              <a:buNone/>
            </a:pPr>
            <a:r>
              <a:rPr lang="fa-IR" sz="2400" dirty="0" smtClean="0">
                <a:cs typeface="B Koodak" panose="00000700000000000000" pitchFamily="2" charset="-78"/>
              </a:rPr>
              <a:t>1- </a:t>
            </a:r>
            <a:r>
              <a:rPr lang="fa-IR" sz="2400" b="1" dirty="0" smtClean="0">
                <a:cs typeface="B Koodak" panose="00000700000000000000" pitchFamily="2" charset="-78"/>
              </a:rPr>
              <a:t>مطالعۀ مستقیم</a:t>
            </a:r>
            <a:r>
              <a:rPr lang="fa-IR" sz="2400" dirty="0" smtClean="0">
                <a:cs typeface="B Koodak" panose="00000700000000000000" pitchFamily="2" charset="-78"/>
              </a:rPr>
              <a:t>: </a:t>
            </a:r>
            <a:r>
              <a:rPr lang="fa-IR" sz="2200" dirty="0" smtClean="0">
                <a:cs typeface="B Koodak" panose="00000700000000000000" pitchFamily="2" charset="-78"/>
              </a:rPr>
              <a:t>بررسی و مطالعۀ سیستم مرجع از نزدیک و به طور مستقیم</a:t>
            </a:r>
          </a:p>
          <a:p>
            <a:pPr marL="635000" indent="0" algn="r" rtl="1">
              <a:buNone/>
            </a:pPr>
            <a:r>
              <a:rPr lang="fa-IR" sz="2200" dirty="0" smtClean="0">
                <a:cs typeface="B Koodak" panose="00000700000000000000" pitchFamily="2" charset="-78"/>
              </a:rPr>
              <a:t>مهم ترین فرض این نوع مطالعه: وجود سیستم مرجع</a:t>
            </a:r>
          </a:p>
          <a:p>
            <a:pPr marL="635000" indent="0" algn="r" rtl="1">
              <a:buNone/>
            </a:pPr>
            <a:r>
              <a:rPr lang="fa-IR" sz="2200" dirty="0">
                <a:cs typeface="B Koodak" panose="00000700000000000000" pitchFamily="2" charset="-78"/>
              </a:rPr>
              <a:t>مثال کاربردی: مطالعه و بررسی کنترل کیفیت یک محصول تولیدی</a:t>
            </a:r>
          </a:p>
          <a:p>
            <a:pPr marL="635000" indent="0" algn="r" rtl="1">
              <a:lnSpc>
                <a:spcPct val="110000"/>
              </a:lnSpc>
              <a:buNone/>
            </a:pPr>
            <a:endParaRPr lang="fa-IR" sz="2400" dirty="0" smtClean="0">
              <a:cs typeface="B Koodak" panose="00000700000000000000" pitchFamily="2" charset="-78"/>
            </a:endParaRPr>
          </a:p>
          <a:p>
            <a:pPr marL="635000" indent="0" algn="r" rtl="1">
              <a:lnSpc>
                <a:spcPct val="110000"/>
              </a:lnSpc>
              <a:buNone/>
            </a:pPr>
            <a:r>
              <a:rPr lang="fa-IR" sz="2400" dirty="0" smtClean="0">
                <a:cs typeface="B Koodak" panose="00000700000000000000" pitchFamily="2" charset="-78"/>
              </a:rPr>
              <a:t>2- </a:t>
            </a:r>
            <a:r>
              <a:rPr lang="fa-IR" sz="2400" b="1" dirty="0" smtClean="0">
                <a:cs typeface="B Koodak" panose="00000700000000000000" pitchFamily="2" charset="-78"/>
              </a:rPr>
              <a:t>مطالعۀ غیرمستقیم</a:t>
            </a:r>
            <a:r>
              <a:rPr lang="fa-IR" sz="2400" dirty="0" smtClean="0">
                <a:cs typeface="B Koodak" panose="00000700000000000000" pitchFamily="2" charset="-78"/>
              </a:rPr>
              <a:t>: </a:t>
            </a:r>
            <a:r>
              <a:rPr lang="fa-IR" sz="2200" dirty="0">
                <a:cs typeface="B Koodak" panose="00000700000000000000" pitchFamily="2" charset="-78"/>
              </a:rPr>
              <a:t>بررسی و مطالعۀ رفتار یک سیستم به صورت غیرمستقیم</a:t>
            </a:r>
          </a:p>
          <a:p>
            <a:pPr marL="635000" indent="0" algn="r" rtl="1">
              <a:lnSpc>
                <a:spcPct val="110000"/>
              </a:lnSpc>
              <a:buNone/>
            </a:pPr>
            <a:r>
              <a:rPr lang="fa-IR" sz="2200" dirty="0">
                <a:cs typeface="B Koodak" panose="00000700000000000000" pitchFamily="2" charset="-78"/>
              </a:rPr>
              <a:t>رفع معایب مطالعۀ مستقیم، بررسی رفتار یک سیستم قبل از خلق آن و رفع عیوب آن سیستم، بررسی نتایج حاصل و تولید محصول نهایی</a:t>
            </a:r>
          </a:p>
          <a:p>
            <a:pPr marL="635000" indent="0" algn="r" rtl="1">
              <a:lnSpc>
                <a:spcPct val="110000"/>
              </a:lnSpc>
              <a:buNone/>
            </a:pPr>
            <a:r>
              <a:rPr lang="fa-IR" sz="2200" dirty="0">
                <a:cs typeface="B Koodak" panose="00000700000000000000" pitchFamily="2" charset="-78"/>
              </a:rPr>
              <a:t>مثال کاربردی: طراحی یک </a:t>
            </a:r>
            <a:r>
              <a:rPr lang="en-US" sz="2200" dirty="0">
                <a:cs typeface="B Koodak" panose="00000700000000000000" pitchFamily="2" charset="-78"/>
              </a:rPr>
              <a:t>cpu</a:t>
            </a:r>
            <a:r>
              <a:rPr lang="fa-IR" sz="2200" dirty="0">
                <a:cs typeface="B Koodak" panose="00000700000000000000" pitchFamily="2" charset="-78"/>
              </a:rPr>
              <a:t> </a:t>
            </a:r>
            <a:endParaRPr lang="fa-IR" sz="2200" dirty="0" smtClean="0">
              <a:cs typeface="B Koodak" panose="00000700000000000000" pitchFamily="2" charset="-78"/>
            </a:endParaRPr>
          </a:p>
          <a:p>
            <a:pPr marL="3606800" indent="0" algn="r" rtl="1">
              <a:lnSpc>
                <a:spcPct val="110000"/>
              </a:lnSpc>
              <a:buNone/>
            </a:pPr>
            <a:r>
              <a:rPr lang="fa-IR" sz="2200" dirty="0" smtClean="0">
                <a:solidFill>
                  <a:srgbClr val="FF0000"/>
                </a:solidFill>
                <a:cs typeface="B Koodak" panose="00000700000000000000" pitchFamily="2" charset="-78"/>
              </a:rPr>
              <a:t>نکته: شبیه سازی در واقع مطالعۀ غیرمستقیم سیستم مرجع است.</a:t>
            </a:r>
            <a:endParaRPr lang="fa-IR" sz="2200" dirty="0">
              <a:solidFill>
                <a:srgbClr val="FF0000"/>
              </a:solidFill>
              <a:cs typeface="B Koodak" panose="00000700000000000000" pitchFamily="2" charset="-78"/>
            </a:endParaRPr>
          </a:p>
          <a:p>
            <a:pPr marL="1717078" lvl="6" indent="0" algn="r" rtl="1">
              <a:buNone/>
            </a:pPr>
            <a:endParaRPr lang="fa-IR" sz="2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Rounded Rectangle 4">
            <a:hlinkClick r:id="" action="ppaction://hlinkshowjump?jump=nextslide"/>
          </p:cNvPr>
          <p:cNvSpPr/>
          <p:nvPr/>
        </p:nvSpPr>
        <p:spPr>
          <a:xfrm>
            <a:off x="1155700" y="3951169"/>
            <a:ext cx="2152650" cy="520700"/>
          </a:xfrm>
          <a:prstGeom prst="roundRect">
            <a:avLst/>
          </a:prstGeom>
          <a:solidFill>
            <a:srgbClr val="92D05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a:solidFill>
                  <a:schemeClr val="tx1"/>
                </a:solidFill>
                <a:cs typeface="B Koodak" panose="00000700000000000000" pitchFamily="2" charset="-78"/>
              </a:rPr>
              <a:t>معایب مطالعۀ مستقیم</a:t>
            </a:r>
            <a:endParaRPr lang="en-US" sz="2000" dirty="0">
              <a:solidFill>
                <a:schemeClr val="tx1"/>
              </a:solidFill>
              <a:cs typeface="B Koodak" panose="00000700000000000000" pitchFamily="2" charset="-78"/>
            </a:endParaRPr>
          </a:p>
        </p:txBody>
      </p:sp>
      <p:sp>
        <p:nvSpPr>
          <p:cNvPr id="6" name="Action Button: Forward or Next 5">
            <a:hlinkClick r:id="rId2" action="ppaction://hlinksldjump" highlightClick="1"/>
          </p:cNvPr>
          <p:cNvSpPr/>
          <p:nvPr/>
        </p:nvSpPr>
        <p:spPr>
          <a:xfrm>
            <a:off x="508000" y="6108700"/>
            <a:ext cx="774700" cy="558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3538089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solidFill>
                  <a:srgbClr val="00B050"/>
                </a:solidFill>
                <a:cs typeface="B Koodak" panose="00000700000000000000" pitchFamily="2" charset="-78"/>
              </a:rPr>
              <a:t>شیوه های مطالعۀ </a:t>
            </a:r>
            <a:r>
              <a:rPr lang="fa-IR" sz="4000" dirty="0">
                <a:solidFill>
                  <a:srgbClr val="00B050"/>
                </a:solidFill>
                <a:cs typeface="B Koodak" panose="00000700000000000000" pitchFamily="2" charset="-78"/>
              </a:rPr>
              <a:t>سیستم مرجع (ادامه)</a:t>
            </a:r>
            <a:endParaRPr lang="en-US" sz="4000" dirty="0">
              <a:solidFill>
                <a:srgbClr val="00B050"/>
              </a:solidFill>
              <a:cs typeface="B Koodak" panose="00000700000000000000" pitchFamily="2" charset="-78"/>
            </a:endParaRPr>
          </a:p>
        </p:txBody>
      </p:sp>
      <p:sp>
        <p:nvSpPr>
          <p:cNvPr id="3" name="Content Placeholder 2"/>
          <p:cNvSpPr>
            <a:spLocks noGrp="1"/>
          </p:cNvSpPr>
          <p:nvPr>
            <p:ph idx="1"/>
          </p:nvPr>
        </p:nvSpPr>
        <p:spPr>
          <a:xfrm>
            <a:off x="1066800" y="1429351"/>
            <a:ext cx="10058400" cy="5043637"/>
          </a:xfrm>
        </p:spPr>
        <p:txBody>
          <a:bodyPr>
            <a:normAutofit/>
          </a:bodyPr>
          <a:lstStyle/>
          <a:p>
            <a:pPr marL="457200" indent="-457200" algn="r" rtl="1">
              <a:buFont typeface="Wingdings" panose="05000000000000000000" pitchFamily="2" charset="2"/>
              <a:buChar char="q"/>
            </a:pPr>
            <a:r>
              <a:rPr lang="fa-IR" sz="2600" dirty="0" smtClean="0">
                <a:cs typeface="B Koodak" panose="00000700000000000000" pitchFamily="2" charset="-78"/>
              </a:rPr>
              <a:t>معایب مطالعۀ مستقیم</a:t>
            </a:r>
          </a:p>
          <a:p>
            <a:pPr lvl="1" algn="r" rtl="1">
              <a:buFont typeface="Wingdings" panose="05000000000000000000" pitchFamily="2" charset="2"/>
              <a:buChar char="§"/>
            </a:pPr>
            <a:r>
              <a:rPr lang="fa-IR" sz="2400" dirty="0">
                <a:cs typeface="B Koodak" panose="00000700000000000000" pitchFamily="2" charset="-78"/>
              </a:rPr>
              <a:t> </a:t>
            </a:r>
            <a:r>
              <a:rPr lang="fa-IR" sz="2400" dirty="0" smtClean="0">
                <a:cs typeface="B Koodak" panose="00000700000000000000" pitchFamily="2" charset="-78"/>
              </a:rPr>
              <a:t>سیستم مرجع در لحظۀ مطالعه حیات نداشته باشد.</a:t>
            </a:r>
          </a:p>
          <a:p>
            <a:pPr lvl="2" algn="r" rtl="1">
              <a:buFont typeface="Wingdings" panose="05000000000000000000" pitchFamily="2" charset="2"/>
              <a:buChar char="§"/>
            </a:pPr>
            <a:r>
              <a:rPr lang="fa-IR" sz="2000" dirty="0" smtClean="0">
                <a:solidFill>
                  <a:schemeClr val="tx2">
                    <a:lumMod val="75000"/>
                  </a:schemeClr>
                </a:solidFill>
                <a:cs typeface="B Koodak" panose="00000700000000000000" pitchFamily="2" charset="-78"/>
              </a:rPr>
              <a:t>مثال: انفجار هواپیما</a:t>
            </a:r>
          </a:p>
          <a:p>
            <a:pPr lvl="1" algn="r" rtl="1">
              <a:buFont typeface="Wingdings" panose="05000000000000000000" pitchFamily="2" charset="2"/>
              <a:buChar char="§"/>
            </a:pPr>
            <a:r>
              <a:rPr lang="fa-IR" sz="2400" dirty="0" smtClean="0">
                <a:cs typeface="B Koodak" panose="00000700000000000000" pitchFamily="2" charset="-78"/>
              </a:rPr>
              <a:t> پارامتر زمانی پیش آمدها یا حدوث پدیده ها بسیار طولانی باشد.</a:t>
            </a:r>
          </a:p>
          <a:p>
            <a:pPr lvl="2" algn="r" rtl="1">
              <a:buFont typeface="Wingdings" panose="05000000000000000000" pitchFamily="2" charset="2"/>
              <a:buChar char="§"/>
            </a:pPr>
            <a:r>
              <a:rPr lang="fa-IR" sz="2000" dirty="0">
                <a:solidFill>
                  <a:schemeClr val="tx2">
                    <a:lumMod val="75000"/>
                  </a:schemeClr>
                </a:solidFill>
                <a:cs typeface="B Koodak" panose="00000700000000000000" pitchFamily="2" charset="-78"/>
              </a:rPr>
              <a:t>مثال: تکرار وقوع زلزله</a:t>
            </a:r>
          </a:p>
          <a:p>
            <a:pPr lvl="1" algn="r" rtl="1">
              <a:buFont typeface="Wingdings" panose="05000000000000000000" pitchFamily="2" charset="2"/>
              <a:buChar char="§"/>
            </a:pPr>
            <a:r>
              <a:rPr lang="fa-IR" sz="2400" dirty="0">
                <a:cs typeface="B Koodak" panose="00000700000000000000" pitchFamily="2" charset="-78"/>
              </a:rPr>
              <a:t> </a:t>
            </a:r>
            <a:r>
              <a:rPr lang="fa-IR" sz="2400" dirty="0" smtClean="0">
                <a:cs typeface="B Koodak" panose="00000700000000000000" pitchFamily="2" charset="-78"/>
              </a:rPr>
              <a:t>پارامتر زمانی پیش آمدها یا حدوث آنها بسیار کوتاه باشد.</a:t>
            </a:r>
          </a:p>
          <a:p>
            <a:pPr lvl="2" algn="r" rtl="1">
              <a:buFont typeface="Wingdings" panose="05000000000000000000" pitchFamily="2" charset="2"/>
              <a:buChar char="§"/>
            </a:pPr>
            <a:r>
              <a:rPr lang="fa-IR" sz="2000" dirty="0">
                <a:solidFill>
                  <a:schemeClr val="tx2">
                    <a:lumMod val="75000"/>
                  </a:schemeClr>
                </a:solidFill>
                <a:cs typeface="B Koodak" panose="00000700000000000000" pitchFamily="2" charset="-78"/>
              </a:rPr>
              <a:t>مثال: مطالعات اتمی</a:t>
            </a:r>
          </a:p>
          <a:p>
            <a:pPr lvl="1" algn="r" rtl="1">
              <a:buFont typeface="Wingdings" panose="05000000000000000000" pitchFamily="2" charset="2"/>
              <a:buChar char="§"/>
            </a:pPr>
            <a:r>
              <a:rPr lang="fa-IR" sz="2400" dirty="0">
                <a:cs typeface="B Koodak" panose="00000700000000000000" pitchFamily="2" charset="-78"/>
              </a:rPr>
              <a:t> </a:t>
            </a:r>
            <a:r>
              <a:rPr lang="fa-IR" sz="2400" dirty="0" smtClean="0">
                <a:cs typeface="B Koodak" panose="00000700000000000000" pitchFamily="2" charset="-78"/>
              </a:rPr>
              <a:t>مقرون به صرفه نبودن مطالعه مستقیم از نظر اقتصادی و زمانی</a:t>
            </a:r>
          </a:p>
          <a:p>
            <a:pPr lvl="2" algn="r" rtl="1">
              <a:buFont typeface="Wingdings" panose="05000000000000000000" pitchFamily="2" charset="2"/>
              <a:buChar char="§"/>
            </a:pPr>
            <a:r>
              <a:rPr lang="fa-IR" sz="2000" dirty="0">
                <a:solidFill>
                  <a:schemeClr val="tx2">
                    <a:lumMod val="75000"/>
                  </a:schemeClr>
                </a:solidFill>
                <a:cs typeface="B Koodak" panose="00000700000000000000" pitchFamily="2" charset="-78"/>
              </a:rPr>
              <a:t>مثال: شلیک یک موشک به یک هواپیمای در حال پرواز</a:t>
            </a:r>
          </a:p>
          <a:p>
            <a:pPr lvl="1" algn="r" rtl="1">
              <a:buFont typeface="Wingdings" panose="05000000000000000000" pitchFamily="2" charset="2"/>
              <a:buChar char="§"/>
            </a:pPr>
            <a:r>
              <a:rPr lang="fa-IR" sz="2400" dirty="0">
                <a:cs typeface="B Koodak" panose="00000700000000000000" pitchFamily="2" charset="-78"/>
              </a:rPr>
              <a:t> </a:t>
            </a:r>
            <a:r>
              <a:rPr lang="fa-IR" sz="2400" dirty="0" smtClean="0">
                <a:cs typeface="B Koodak" panose="00000700000000000000" pitchFamily="2" charset="-78"/>
              </a:rPr>
              <a:t>پیچیدگی سیستم مرجع و محدودیت های آن</a:t>
            </a:r>
          </a:p>
          <a:p>
            <a:pPr lvl="2" algn="r" rtl="1">
              <a:buFont typeface="Wingdings" panose="05000000000000000000" pitchFamily="2" charset="2"/>
              <a:buChar char="§"/>
            </a:pPr>
            <a:r>
              <a:rPr lang="fa-IR" sz="2000" dirty="0">
                <a:solidFill>
                  <a:schemeClr val="tx2">
                    <a:lumMod val="75000"/>
                  </a:schemeClr>
                </a:solidFill>
                <a:cs typeface="B Koodak" panose="00000700000000000000" pitchFamily="2" charset="-78"/>
              </a:rPr>
              <a:t>مثال: مطالعۀ بخشی از مدار یک سیستم کنترلی که سیگنالهای ورودی را از بخش های دیگری دریافت می کند و با اثرگذاری آنها نتایج صحیحی از بررسی به دست نمی آید.</a:t>
            </a:r>
          </a:p>
          <a:p>
            <a:pPr marL="1717078" lvl="6" indent="0" algn="r" rtl="1">
              <a:buNone/>
            </a:pPr>
            <a:endParaRPr lang="fa-IR" sz="2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4" name="Action Button: Back or Previous 3">
            <a:hlinkClick r:id="" action="ppaction://hlinkshowjump?jump=previousslide" highlightClick="1"/>
          </p:cNvPr>
          <p:cNvSpPr/>
          <p:nvPr/>
        </p:nvSpPr>
        <p:spPr>
          <a:xfrm>
            <a:off x="355600" y="5829300"/>
            <a:ext cx="711200" cy="643688"/>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3594988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5000"/>
                <a:lumOff val="95000"/>
              </a:schemeClr>
            </a:gs>
            <a:gs pos="76000">
              <a:schemeClr val="accent1">
                <a:lumMod val="45000"/>
                <a:lumOff val="55000"/>
                <a:alpha val="45000"/>
              </a:schemeClr>
            </a:gs>
            <a:gs pos="87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32753"/>
          </a:xfrm>
        </p:spPr>
        <p:txBody>
          <a:bodyPr>
            <a:normAutofit fontScale="90000"/>
          </a:bodyPr>
          <a:lstStyle/>
          <a:p>
            <a:pPr algn="r" rtl="1"/>
            <a:r>
              <a:rPr lang="fa-IR" sz="4000" dirty="0" smtClean="0">
                <a:cs typeface="B Koodak" panose="00000700000000000000" pitchFamily="2" charset="-78"/>
              </a:rPr>
              <a:t>فهرست مطالب</a:t>
            </a:r>
            <a:endParaRPr lang="en-US" sz="4000" dirty="0">
              <a:cs typeface="B Koodak" panose="00000700000000000000" pitchFamily="2" charset="-78"/>
            </a:endParaRPr>
          </a:p>
        </p:txBody>
      </p:sp>
      <p:sp>
        <p:nvSpPr>
          <p:cNvPr id="4" name="Rounded Rectangle 3"/>
          <p:cNvSpPr/>
          <p:nvPr/>
        </p:nvSpPr>
        <p:spPr>
          <a:xfrm>
            <a:off x="6641432" y="1701800"/>
            <a:ext cx="4483768" cy="304800"/>
          </a:xfrm>
          <a:prstGeom prst="round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66800" y="1429351"/>
            <a:ext cx="10058400" cy="5043637"/>
          </a:xfrm>
        </p:spPr>
        <p:txBody>
          <a:bodyPr>
            <a:normAutofit fontScale="55000" lnSpcReduction="20000"/>
          </a:bodyPr>
          <a:lstStyle/>
          <a:p>
            <a:pPr marL="520700" indent="-520700" algn="r" rtl="1">
              <a:buClr>
                <a:srgbClr val="00B050"/>
              </a:buClr>
              <a:buFont typeface="Wingdings" panose="05000000000000000000" pitchFamily="2" charset="2"/>
              <a:buChar char="ü"/>
            </a:pPr>
            <a:r>
              <a:rPr lang="fa-IR" sz="3000" dirty="0" smtClean="0">
                <a:cs typeface="B Koodak" panose="00000700000000000000" pitchFamily="2" charset="-78"/>
              </a:rPr>
              <a:t>شبیه سازی</a:t>
            </a:r>
          </a:p>
          <a:p>
            <a:pPr marL="465138" indent="-465138" algn="r" rtl="1">
              <a:buClr>
                <a:srgbClr val="00B050"/>
              </a:buClr>
              <a:buFont typeface="Wingdings" panose="05000000000000000000" pitchFamily="2" charset="2"/>
              <a:buChar char="ü"/>
            </a:pPr>
            <a:r>
              <a:rPr lang="fa-IR" sz="3000" dirty="0" smtClean="0">
                <a:cs typeface="B Koodak" panose="00000700000000000000" pitchFamily="2" charset="-78"/>
              </a:rPr>
              <a:t>شیوه های مطالعۀ سیستم مرجع</a:t>
            </a:r>
          </a:p>
          <a:p>
            <a:pPr marL="457200" indent="-457200" algn="r" rtl="1">
              <a:buFont typeface="Wingdings" panose="05000000000000000000" pitchFamily="2" charset="2"/>
              <a:buChar char="q"/>
            </a:pPr>
            <a:r>
              <a:rPr lang="fa-IR" sz="3000" dirty="0" smtClean="0">
                <a:cs typeface="B Koodak" panose="00000700000000000000" pitchFamily="2" charset="-78"/>
              </a:rPr>
              <a:t>شبیه سازی سیستم ها</a:t>
            </a:r>
          </a:p>
          <a:p>
            <a:pPr marL="457200" indent="-457200" algn="r" rtl="1">
              <a:buFont typeface="Wingdings" panose="05000000000000000000" pitchFamily="2" charset="2"/>
              <a:buChar char="q"/>
            </a:pPr>
            <a:r>
              <a:rPr lang="fa-IR" sz="3000" dirty="0" smtClean="0">
                <a:cs typeface="B Koodak" panose="00000700000000000000" pitchFamily="2" charset="-78"/>
              </a:rPr>
              <a:t>معایب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مزایای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مراحل اساسی یک مطالعۀ شبیه سازی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شیء گرایی</a:t>
            </a:r>
          </a:p>
          <a:p>
            <a:pPr marL="457200" indent="-457200" algn="r" rtl="1">
              <a:buFont typeface="Wingdings" panose="05000000000000000000" pitchFamily="2" charset="2"/>
              <a:buChar char="q"/>
            </a:pPr>
            <a:r>
              <a:rPr lang="fa-IR" sz="3000" dirty="0" smtClean="0">
                <a:cs typeface="B Koodak" panose="00000700000000000000" pitchFamily="2" charset="-78"/>
              </a:rPr>
              <a:t>سیستم از دیدگاه رخداد وقایع</a:t>
            </a:r>
          </a:p>
          <a:p>
            <a:pPr marL="457200" indent="-457200" algn="r" rtl="1">
              <a:buFont typeface="Wingdings" panose="05000000000000000000" pitchFamily="2" charset="2"/>
              <a:buChar char="q"/>
            </a:pPr>
            <a:r>
              <a:rPr lang="fa-IR" sz="3000" dirty="0" smtClean="0">
                <a:cs typeface="B Koodak" panose="00000700000000000000" pitchFamily="2" charset="-78"/>
              </a:rPr>
              <a:t>رفتار سیستم</a:t>
            </a:r>
          </a:p>
          <a:p>
            <a:pPr marL="457200" indent="-457200" algn="r" rtl="1">
              <a:buFont typeface="Wingdings" panose="05000000000000000000" pitchFamily="2" charset="2"/>
              <a:buChar char="q"/>
            </a:pPr>
            <a:r>
              <a:rPr lang="fa-IR" sz="3000" dirty="0" smtClean="0">
                <a:cs typeface="B Koodak" panose="00000700000000000000" pitchFamily="2" charset="-78"/>
              </a:rPr>
              <a:t>انواع عدم قطعیت</a:t>
            </a:r>
          </a:p>
          <a:p>
            <a:pPr marL="457200" indent="-457200" algn="r" rtl="1">
              <a:buFont typeface="Wingdings" panose="05000000000000000000" pitchFamily="2" charset="2"/>
              <a:buChar char="q"/>
            </a:pPr>
            <a:r>
              <a:rPr lang="fa-IR" sz="3000" dirty="0" smtClean="0">
                <a:cs typeface="B Koodak" panose="00000700000000000000" pitchFamily="2" charset="-78"/>
              </a:rPr>
              <a:t>عناصر سیستم</a:t>
            </a:r>
          </a:p>
          <a:p>
            <a:pPr marL="457200" indent="-457200" algn="r" rtl="1">
              <a:buFont typeface="Wingdings" panose="05000000000000000000" pitchFamily="2" charset="2"/>
              <a:buChar char="q"/>
            </a:pPr>
            <a:r>
              <a:rPr lang="fa-IR" sz="3000" dirty="0" smtClean="0">
                <a:cs typeface="B Koodak" panose="00000700000000000000" pitchFamily="2" charset="-78"/>
              </a:rPr>
              <a:t>مدلسازی</a:t>
            </a:r>
          </a:p>
          <a:p>
            <a:pPr marL="457200" indent="-457200" algn="r" rtl="1">
              <a:buFont typeface="Wingdings" panose="05000000000000000000" pitchFamily="2" charset="2"/>
              <a:buChar char="q"/>
            </a:pPr>
            <a:r>
              <a:rPr lang="fa-IR" sz="3000" dirty="0" smtClean="0">
                <a:cs typeface="B Koodak" panose="00000700000000000000" pitchFamily="2" charset="-78"/>
              </a:rPr>
              <a:t>انواع مدل ها</a:t>
            </a:r>
          </a:p>
          <a:p>
            <a:pPr marL="457200" indent="-457200" algn="r" rtl="1">
              <a:buFont typeface="Wingdings" panose="05000000000000000000" pitchFamily="2" charset="2"/>
              <a:buChar char="q"/>
            </a:pPr>
            <a:r>
              <a:rPr lang="fa-IR" sz="3000" dirty="0" smtClean="0">
                <a:cs typeface="B Koodak" panose="00000700000000000000" pitchFamily="2" charset="-78"/>
              </a:rPr>
              <a:t>اجرای مدل</a:t>
            </a:r>
          </a:p>
          <a:p>
            <a:pPr marL="457200" indent="-457200" algn="r" rtl="1">
              <a:buFont typeface="Wingdings" panose="05000000000000000000" pitchFamily="2" charset="2"/>
              <a:buChar char="q"/>
            </a:pPr>
            <a:r>
              <a:rPr lang="fa-IR" sz="3000" dirty="0" smtClean="0">
                <a:cs typeface="B Koodak" panose="00000700000000000000" pitchFamily="2" charset="-78"/>
              </a:rPr>
              <a:t>انواع سیستم ها</a:t>
            </a:r>
          </a:p>
          <a:p>
            <a:pPr marL="0" indent="0" algn="r" rtl="1">
              <a:buNone/>
            </a:pPr>
            <a:endParaRPr lang="fa-IR" sz="3000" dirty="0">
              <a:cs typeface="B Koodak" panose="00000700000000000000" pitchFamily="2" charset="-78"/>
            </a:endParaRPr>
          </a:p>
          <a:p>
            <a:pPr marL="0" indent="0" algn="r" rtl="1">
              <a:buNone/>
            </a:pPr>
            <a:endParaRPr lang="en-US" sz="3000" dirty="0">
              <a:cs typeface="B Koodak" panose="00000700000000000000" pitchFamily="2" charset="-78"/>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614281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grpId="1" nodeType="clickEffect">
                                  <p:stCondLst>
                                    <p:cond delay="0"/>
                                  </p:stCondLst>
                                  <p:childTnLst>
                                    <p:animMotion origin="layout" path="M 4.16667E-6 -3.7037E-7 L -0.00039 0.06574 " pathEditMode="relative" rAng="0" ptsTypes="AA">
                                      <p:cBhvr>
                                        <p:cTn id="11" dur="2000" fill="hold"/>
                                        <p:tgtEl>
                                          <p:spTgt spid="4"/>
                                        </p:tgtEl>
                                        <p:attrNameLst>
                                          <p:attrName>ppt_x</p:attrName>
                                          <p:attrName>ppt_y</p:attrName>
                                        </p:attrNameLst>
                                      </p:cBhvr>
                                      <p:rCtr x="-26" y="328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TC103457510[[fn=Savon]]</Template>
  <TotalTime>677</TotalTime>
  <Words>4345</Words>
  <Application>Microsoft Office PowerPoint</Application>
  <PresentationFormat>Widescreen</PresentationFormat>
  <Paragraphs>686</Paragraphs>
  <Slides>56</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56</vt:i4>
      </vt:variant>
    </vt:vector>
  </HeadingPairs>
  <TitlesOfParts>
    <vt:vector size="66" baseType="lpstr">
      <vt:lpstr>Arial</vt:lpstr>
      <vt:lpstr>B Koodak</vt:lpstr>
      <vt:lpstr>Calibri</vt:lpstr>
      <vt:lpstr>Cambria Math</vt:lpstr>
      <vt:lpstr>Century Gothic</vt:lpstr>
      <vt:lpstr>Garamond</vt:lpstr>
      <vt:lpstr>IranNastaliq</vt:lpstr>
      <vt:lpstr>Tahoma</vt:lpstr>
      <vt:lpstr>Wingdings</vt:lpstr>
      <vt:lpstr>Savon</vt:lpstr>
      <vt:lpstr>بِسم اللّه الرَّحمن الرَّحیم</vt:lpstr>
      <vt:lpstr>شبیه سازی</vt:lpstr>
      <vt:lpstr>مرجع</vt:lpstr>
      <vt:lpstr>فهرست مطالب (فصل اول)</vt:lpstr>
      <vt:lpstr>شبیه سازی</vt:lpstr>
      <vt:lpstr>فهرست مطالب</vt:lpstr>
      <vt:lpstr>شیوه های مطالعۀ سیستم مرجع</vt:lpstr>
      <vt:lpstr>شیوه های مطالعۀ سیستم مرجع (ادامه)</vt:lpstr>
      <vt:lpstr>فهرست مطالب</vt:lpstr>
      <vt:lpstr>شبیه سازی سیستم ها</vt:lpstr>
      <vt:lpstr>شبیه سازی سیستم ها (ادامه)</vt:lpstr>
      <vt:lpstr>فهرست مطالب</vt:lpstr>
      <vt:lpstr>معایب شبیه سازی</vt:lpstr>
      <vt:lpstr>فهرست مطالب</vt:lpstr>
      <vt:lpstr>مزایای شبیه سازی</vt:lpstr>
      <vt:lpstr>فهرست مطالب</vt:lpstr>
      <vt:lpstr>مراحل اساسی یک مطالعۀ شبیه سازی</vt:lpstr>
      <vt:lpstr>فرموله کردن مساله</vt:lpstr>
      <vt:lpstr>تعیین اهداف و طرح کلی اجرایی</vt:lpstr>
      <vt:lpstr>طراحی مدل</vt:lpstr>
      <vt:lpstr>جمع آوری اطلاعات</vt:lpstr>
      <vt:lpstr>برنامه نویسی</vt:lpstr>
      <vt:lpstr>صحت مدل (بازبینی)</vt:lpstr>
      <vt:lpstr>اعتبار مدل</vt:lpstr>
      <vt:lpstr>مراحل اساسی یک مطالعۀ شبیه سازی (ادامه)</vt:lpstr>
      <vt:lpstr>طراحی آزمایش</vt:lpstr>
      <vt:lpstr>اجرای مقدماتی و تجزیه و تحلیل نتایج</vt:lpstr>
      <vt:lpstr>تعیین تعداد اجرای مدل</vt:lpstr>
      <vt:lpstr>مستندسازی و گزارش نتایج</vt:lpstr>
      <vt:lpstr>پیاده سازی</vt:lpstr>
      <vt:lpstr>مراحل اساسی یک مطالعۀ شبیه سازی (ادامه)</vt:lpstr>
      <vt:lpstr>مراحل اساسی یک مطالعۀ شبیه سازی (ادامه)</vt:lpstr>
      <vt:lpstr>فهرست مطالب</vt:lpstr>
      <vt:lpstr>سیستم از دیدگاه شیء گرایی</vt:lpstr>
      <vt:lpstr>فهرست مطالب</vt:lpstr>
      <vt:lpstr>سیستم از دیدگاه رخداد وقایع</vt:lpstr>
      <vt:lpstr>فهرست مطالب</vt:lpstr>
      <vt:lpstr>رفتار سیستم</vt:lpstr>
      <vt:lpstr>فهرست مطالب</vt:lpstr>
      <vt:lpstr>انواع عدم قطعیت</vt:lpstr>
      <vt:lpstr>فهرست مطالب</vt:lpstr>
      <vt:lpstr>عناصر سیستم (با نگرش شیء گرا)</vt:lpstr>
      <vt:lpstr>فهرست مطالب</vt:lpstr>
      <vt:lpstr>مدل سازی</vt:lpstr>
      <vt:lpstr>فهرست مطالب</vt:lpstr>
      <vt:lpstr>انواع مدل ها</vt:lpstr>
      <vt:lpstr>فهرست مطالب</vt:lpstr>
      <vt:lpstr>اجرای مدل</vt:lpstr>
      <vt:lpstr>اجرای مدل (ادامه)</vt:lpstr>
      <vt:lpstr>فهرست مطالب</vt:lpstr>
      <vt:lpstr>انواع سیستم ها</vt:lpstr>
      <vt:lpstr>انواع سیستم ها (ادامه)</vt:lpstr>
      <vt:lpstr>انواع سیستم ها (ادامه)</vt:lpstr>
      <vt:lpstr>انواع سیستم ها (ادامه)</vt:lpstr>
      <vt:lpstr>انواع سیستم ها (ادامه)</vt:lpstr>
      <vt:lpstr>فهرست مطالب</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mina.hpourdashty</dc:creator>
  <cp:lastModifiedBy>mhp</cp:lastModifiedBy>
  <cp:revision>81</cp:revision>
  <dcterms:created xsi:type="dcterms:W3CDTF">2014-08-18T07:44:09Z</dcterms:created>
  <dcterms:modified xsi:type="dcterms:W3CDTF">2020-03-19T17:20:38Z</dcterms:modified>
</cp:coreProperties>
</file>