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7" r:id="rId21"/>
    <p:sldId id="279" r:id="rId22"/>
    <p:sldId id="280"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6A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54168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34025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37534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923393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84896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574431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3603704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107138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489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E74C88-C0BA-42C0-B068-50EEB9C7BAEF}" type="datetimeFigureOut">
              <a:rPr lang="fa-IR" smtClean="0"/>
              <a:t>28/07/1441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3980220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E74C88-C0BA-42C0-B068-50EEB9C7BAEF}" type="datetimeFigureOut">
              <a:rPr lang="fa-IR" smtClean="0"/>
              <a:t>28/07/1441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387402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E74C88-C0BA-42C0-B068-50EEB9C7BAEF}" type="datetimeFigureOut">
              <a:rPr lang="fa-IR" smtClean="0"/>
              <a:t>28/07/1441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2486318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E74C88-C0BA-42C0-B068-50EEB9C7BAEF}" type="datetimeFigureOut">
              <a:rPr lang="fa-IR" smtClean="0"/>
              <a:t>28/07/1441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3712576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E74C88-C0BA-42C0-B068-50EEB9C7BAEF}" type="datetimeFigureOut">
              <a:rPr lang="fa-IR" smtClean="0"/>
              <a:t>28/07/1441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1916513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74C88-C0BA-42C0-B068-50EEB9C7BAEF}" type="datetimeFigureOut">
              <a:rPr lang="fa-IR" smtClean="0"/>
              <a:t>28/07/1441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13383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74C88-C0BA-42C0-B068-50EEB9C7BAEF}" type="datetimeFigureOut">
              <a:rPr lang="fa-IR" smtClean="0"/>
              <a:t>28/07/1441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52A532B-0177-471B-9951-F2B82356D208}" type="slidenum">
              <a:rPr lang="fa-IR" smtClean="0"/>
              <a:t>‹#›</a:t>
            </a:fld>
            <a:endParaRPr lang="fa-IR"/>
          </a:p>
        </p:txBody>
      </p:sp>
    </p:spTree>
    <p:extLst>
      <p:ext uri="{BB962C8B-B14F-4D97-AF65-F5344CB8AC3E}">
        <p14:creationId xmlns:p14="http://schemas.microsoft.com/office/powerpoint/2010/main" val="171408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BE74C88-C0BA-42C0-B068-50EEB9C7BAEF}" type="datetimeFigureOut">
              <a:rPr lang="fa-IR" smtClean="0"/>
              <a:t>28/07/1441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2A532B-0177-471B-9951-F2B82356D208}" type="slidenum">
              <a:rPr lang="fa-IR" smtClean="0"/>
              <a:t>‹#›</a:t>
            </a:fld>
            <a:endParaRPr lang="fa-IR"/>
          </a:p>
        </p:txBody>
      </p:sp>
    </p:spTree>
    <p:extLst>
      <p:ext uri="{BB962C8B-B14F-4D97-AF65-F5344CB8AC3E}">
        <p14:creationId xmlns:p14="http://schemas.microsoft.com/office/powerpoint/2010/main" val="1305916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 Id="rId14" Type="http://schemas.openxmlformats.org/officeDocument/2006/relationships/image" Target="../media/image8.wm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35667" y="1073275"/>
            <a:ext cx="7766936" cy="1646302"/>
          </a:xfrm>
        </p:spPr>
        <p:txBody>
          <a:bodyPr/>
          <a:lstStyle/>
          <a:p>
            <a:pPr algn="ctr"/>
            <a:r>
              <a:rPr lang="fa-IR" dirty="0" smtClean="0"/>
              <a:t>بسم الله الرحمن الرحیم</a:t>
            </a:r>
            <a:endParaRPr lang="fa-IR" dirty="0"/>
          </a:p>
        </p:txBody>
      </p:sp>
      <p:sp>
        <p:nvSpPr>
          <p:cNvPr id="4" name="TextBox 3"/>
          <p:cNvSpPr txBox="1"/>
          <p:nvPr/>
        </p:nvSpPr>
        <p:spPr>
          <a:xfrm>
            <a:off x="995083" y="3321423"/>
            <a:ext cx="8767482" cy="1754326"/>
          </a:xfrm>
          <a:prstGeom prst="rect">
            <a:avLst/>
          </a:prstGeom>
          <a:noFill/>
        </p:spPr>
        <p:txBody>
          <a:bodyPr wrap="square" rtlCol="1">
            <a:spAutoFit/>
          </a:bodyPr>
          <a:lstStyle/>
          <a:p>
            <a:pPr algn="ctr"/>
            <a:r>
              <a:rPr lang="fa-IR" sz="3600" dirty="0" smtClean="0"/>
              <a:t>درس پایگاه داده ها</a:t>
            </a:r>
          </a:p>
          <a:p>
            <a:pPr algn="ctr"/>
            <a:r>
              <a:rPr lang="fa-IR" sz="3600" dirty="0" smtClean="0"/>
              <a:t>فصل های اول تا سوم مربوط به سه جلسه</a:t>
            </a:r>
          </a:p>
          <a:p>
            <a:pPr algn="ctr"/>
            <a:r>
              <a:rPr lang="fa-IR" sz="3600" dirty="0" smtClean="0"/>
              <a:t>مدرس: نیلوفر حسین پوردشتی</a:t>
            </a:r>
            <a:endParaRPr lang="fa-IR" sz="3600" dirty="0"/>
          </a:p>
        </p:txBody>
      </p:sp>
    </p:spTree>
    <p:extLst>
      <p:ext uri="{BB962C8B-B14F-4D97-AF65-F5344CB8AC3E}">
        <p14:creationId xmlns:p14="http://schemas.microsoft.com/office/powerpoint/2010/main" val="3299746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2965" y="1157715"/>
            <a:ext cx="7664824" cy="830997"/>
          </a:xfrm>
          <a:prstGeom prst="rect">
            <a:avLst/>
          </a:prstGeom>
        </p:spPr>
        <p:txBody>
          <a:bodyPr wrap="square">
            <a:spAutoFit/>
          </a:bodyPr>
          <a:lstStyle/>
          <a:p>
            <a:pPr algn="ctr">
              <a:spcBef>
                <a:spcPct val="50000"/>
              </a:spcBef>
            </a:pPr>
            <a:r>
              <a:rPr lang="fa-IR" altLang="fa-IR" sz="2400" dirty="0" smtClean="0"/>
              <a:t>تعريف سوم- بوده</a:t>
            </a:r>
            <a:r>
              <a:rPr lang="fa-IR" altLang="fa-IR" sz="2400" dirty="0" smtClean="0">
                <a:cs typeface="Arial" panose="020B0604020202020204" pitchFamily="34" charset="0"/>
              </a:rPr>
              <a:t>‌</a:t>
            </a:r>
            <a:r>
              <a:rPr lang="fa-IR" altLang="fa-IR" sz="2400" dirty="0" smtClean="0"/>
              <a:t>هاي خام كه معناي اندكي دارند مگر اينكه به صورت منطقي سازمان</a:t>
            </a:r>
            <a:r>
              <a:rPr lang="fa-IR" altLang="fa-IR" sz="2400" dirty="0" smtClean="0">
                <a:cs typeface="Arial" panose="020B0604020202020204" pitchFamily="34" charset="0"/>
              </a:rPr>
              <a:t>‌</a:t>
            </a:r>
            <a:r>
              <a:rPr lang="fa-IR" altLang="fa-IR" sz="2400" dirty="0" smtClean="0"/>
              <a:t>دهي شده باشند</a:t>
            </a:r>
            <a:endParaRPr lang="en-US" altLang="fa-IR" sz="2400" dirty="0"/>
          </a:p>
        </p:txBody>
      </p:sp>
      <p:sp>
        <p:nvSpPr>
          <p:cNvPr id="3" name="Text Box 5"/>
          <p:cNvSpPr txBox="1">
            <a:spLocks noChangeArrowheads="1"/>
          </p:cNvSpPr>
          <p:nvPr/>
        </p:nvSpPr>
        <p:spPr bwMode="auto">
          <a:xfrm>
            <a:off x="2039658" y="2306869"/>
            <a:ext cx="755967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dirty="0" smtClean="0"/>
              <a:t>تعاریف داده از دیدگاه </a:t>
            </a:r>
            <a:r>
              <a:rPr lang="en-US" altLang="fa-IR" sz="2800" dirty="0" smtClean="0"/>
              <a:t>ANSI</a:t>
            </a:r>
            <a:r>
              <a:rPr lang="fa-IR" altLang="fa-IR" sz="3600" dirty="0" smtClean="0"/>
              <a:t/>
            </a:r>
            <a:br>
              <a:rPr lang="fa-IR" altLang="fa-IR" sz="3600" dirty="0" smtClean="0"/>
            </a:br>
            <a:r>
              <a:rPr lang="fa-IR" altLang="fa-IR" sz="3600" dirty="0" smtClean="0"/>
              <a:t>نمايش </a:t>
            </a:r>
            <a:r>
              <a:rPr lang="fa-IR" altLang="fa-IR" sz="3600" dirty="0"/>
              <a:t>بوده</a:t>
            </a:r>
            <a:r>
              <a:rPr lang="fa-IR" altLang="fa-IR" sz="3600" dirty="0">
                <a:cs typeface="Arial" panose="020B0604020202020204" pitchFamily="34" charset="0"/>
              </a:rPr>
              <a:t>‌</a:t>
            </a:r>
            <a:r>
              <a:rPr lang="fa-IR" altLang="fa-IR" sz="3600" dirty="0"/>
              <a:t>ها، پديده</a:t>
            </a:r>
            <a:r>
              <a:rPr lang="fa-IR" altLang="fa-IR" sz="3600" dirty="0">
                <a:cs typeface="Arial" panose="020B0604020202020204" pitchFamily="34" charset="0"/>
              </a:rPr>
              <a:t>‌</a:t>
            </a:r>
            <a:r>
              <a:rPr lang="fa-IR" altLang="fa-IR" sz="3600" dirty="0"/>
              <a:t>ها، مفاهيم يا شناخته</a:t>
            </a:r>
            <a:r>
              <a:rPr lang="fa-IR" altLang="fa-IR" sz="3600" dirty="0">
                <a:cs typeface="Arial" panose="020B0604020202020204" pitchFamily="34" charset="0"/>
              </a:rPr>
              <a:t>‌</a:t>
            </a:r>
            <a:r>
              <a:rPr lang="fa-IR" altLang="fa-IR" sz="3600" dirty="0"/>
              <a:t>ها به طرزي صوري و مناسب براي برقراري ارتباط، تفسير يا پردازش توسط انسان يا هر امكان خودكار</a:t>
            </a:r>
            <a:endParaRPr lang="en-US" altLang="fa-IR" sz="3600" dirty="0"/>
          </a:p>
        </p:txBody>
      </p:sp>
      <p:sp>
        <p:nvSpPr>
          <p:cNvPr id="4" name="Text Box 6"/>
          <p:cNvSpPr txBox="1">
            <a:spLocks noChangeArrowheads="1"/>
          </p:cNvSpPr>
          <p:nvPr/>
        </p:nvSpPr>
        <p:spPr bwMode="auto">
          <a:xfrm>
            <a:off x="2326996" y="4933350"/>
            <a:ext cx="6985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dirty="0"/>
              <a:t>هر نمايشي اعم از كاراكتري يا كميتهاي قياسي كه معنايي به آن قابل انتساب باشد.</a:t>
            </a:r>
            <a:endParaRPr lang="en-US" altLang="fa-IR" sz="3600" dirty="0"/>
          </a:p>
        </p:txBody>
      </p:sp>
    </p:spTree>
    <p:extLst>
      <p:ext uri="{BB962C8B-B14F-4D97-AF65-F5344CB8AC3E}">
        <p14:creationId xmlns:p14="http://schemas.microsoft.com/office/powerpoint/2010/main" val="3193845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357765" y="828256"/>
            <a:ext cx="65532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dirty="0" smtClean="0"/>
              <a:t>تعریف اطلاعات</a:t>
            </a:r>
            <a:r>
              <a:rPr lang="fa-IR" altLang="fa-IR" sz="3600" dirty="0"/>
              <a:t/>
            </a:r>
            <a:br>
              <a:rPr lang="fa-IR" altLang="fa-IR" sz="3600" dirty="0"/>
            </a:br>
            <a:r>
              <a:rPr lang="fa-IR" altLang="fa-IR" sz="3600" dirty="0" smtClean="0"/>
              <a:t>اطلاع یا اطلاعات </a:t>
            </a:r>
            <a:r>
              <a:rPr lang="fa-IR" altLang="fa-IR" sz="3600" dirty="0"/>
              <a:t>به داده</a:t>
            </a:r>
            <a:r>
              <a:rPr lang="fa-IR" altLang="fa-IR" sz="3600" dirty="0">
                <a:cs typeface="Arial" panose="020B0604020202020204" pitchFamily="34" charset="0"/>
              </a:rPr>
              <a:t>‌</a:t>
            </a:r>
            <a:r>
              <a:rPr lang="fa-IR" altLang="fa-IR" sz="3600" dirty="0"/>
              <a:t>اي اطلاق مي</a:t>
            </a:r>
            <a:r>
              <a:rPr lang="fa-IR" altLang="fa-IR" sz="3600" dirty="0">
                <a:cs typeface="Arial" panose="020B0604020202020204" pitchFamily="34" charset="0"/>
              </a:rPr>
              <a:t>‌</a:t>
            </a:r>
            <a:r>
              <a:rPr lang="fa-IR" altLang="fa-IR" sz="3600" dirty="0"/>
              <a:t>شود كه توسط يك فرد يا سازمان براي تصميم</a:t>
            </a:r>
            <a:r>
              <a:rPr lang="fa-IR" altLang="fa-IR" sz="3600" dirty="0">
                <a:cs typeface="Arial" panose="020B0604020202020204" pitchFamily="34" charset="0"/>
              </a:rPr>
              <a:t>‌</a:t>
            </a:r>
            <a:r>
              <a:rPr lang="fa-IR" altLang="fa-IR" sz="3600" dirty="0"/>
              <a:t>گيري بكار مي</a:t>
            </a:r>
            <a:r>
              <a:rPr lang="fa-IR" altLang="fa-IR" sz="3600" dirty="0">
                <a:cs typeface="Arial" panose="020B0604020202020204" pitchFamily="34" charset="0"/>
              </a:rPr>
              <a:t>‌</a:t>
            </a:r>
            <a:r>
              <a:rPr lang="fa-IR" altLang="fa-IR" sz="3600" dirty="0"/>
              <a:t>رود</a:t>
            </a:r>
            <a:endParaRPr lang="en-US" altLang="fa-IR" sz="3600" dirty="0"/>
          </a:p>
        </p:txBody>
      </p:sp>
      <p:sp>
        <p:nvSpPr>
          <p:cNvPr id="3" name="Text Box 6"/>
          <p:cNvSpPr txBox="1">
            <a:spLocks noChangeArrowheads="1"/>
          </p:cNvSpPr>
          <p:nvPr/>
        </p:nvSpPr>
        <p:spPr bwMode="auto">
          <a:xfrm>
            <a:off x="2106146" y="4297082"/>
            <a:ext cx="705643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dirty="0"/>
              <a:t>اطلاع عبارت است از داده سازمان</a:t>
            </a:r>
            <a:r>
              <a:rPr lang="fa-IR" altLang="fa-IR" sz="3600" dirty="0">
                <a:cs typeface="Arial" panose="020B0604020202020204" pitchFamily="34" charset="0"/>
              </a:rPr>
              <a:t>‌</a:t>
            </a:r>
            <a:r>
              <a:rPr lang="fa-IR" altLang="fa-IR" sz="3600" dirty="0"/>
              <a:t> يافته</a:t>
            </a:r>
            <a:r>
              <a:rPr lang="fa-IR" altLang="fa-IR" sz="3600" dirty="0">
                <a:cs typeface="Arial" panose="020B0604020202020204" pitchFamily="34" charset="0"/>
              </a:rPr>
              <a:t>‌</a:t>
            </a:r>
            <a:r>
              <a:rPr lang="fa-IR" altLang="fa-IR" sz="3600" dirty="0"/>
              <a:t>اي كه شناختي را منتقل مي</a:t>
            </a:r>
            <a:r>
              <a:rPr lang="fa-IR" altLang="fa-IR" sz="3600" dirty="0">
                <a:cs typeface="Arial" panose="020B0604020202020204" pitchFamily="34" charset="0"/>
              </a:rPr>
              <a:t>‌</a:t>
            </a:r>
            <a:r>
              <a:rPr lang="fa-IR" altLang="fa-IR" sz="3600" dirty="0"/>
              <a:t>كند</a:t>
            </a:r>
            <a:endParaRPr lang="en-US" altLang="fa-IR" sz="3600" dirty="0"/>
          </a:p>
        </p:txBody>
      </p:sp>
      <p:sp>
        <p:nvSpPr>
          <p:cNvPr id="4" name="Text Box 8"/>
          <p:cNvSpPr txBox="1">
            <a:spLocks noChangeArrowheads="1"/>
          </p:cNvSpPr>
          <p:nvPr/>
        </p:nvSpPr>
        <p:spPr bwMode="auto">
          <a:xfrm>
            <a:off x="3546009" y="3119157"/>
            <a:ext cx="4537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a:t>اطلاع، داده پردازش</a:t>
            </a:r>
            <a:r>
              <a:rPr lang="fa-IR" altLang="fa-IR" sz="3600">
                <a:cs typeface="Arial" panose="020B0604020202020204" pitchFamily="34" charset="0"/>
              </a:rPr>
              <a:t>‌</a:t>
            </a:r>
            <a:r>
              <a:rPr lang="fa-IR" altLang="fa-IR" sz="3600"/>
              <a:t>شده است.</a:t>
            </a:r>
            <a:endParaRPr lang="en-US" altLang="fa-IR" sz="3600"/>
          </a:p>
        </p:txBody>
      </p:sp>
    </p:spTree>
    <p:extLst>
      <p:ext uri="{BB962C8B-B14F-4D97-AF65-F5344CB8AC3E}">
        <p14:creationId xmlns:p14="http://schemas.microsoft.com/office/powerpoint/2010/main" val="2940242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1573307" y="1839540"/>
            <a:ext cx="8294688" cy="1992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تعریف دانش</a:t>
            </a:r>
            <a:br>
              <a:rPr lang="fa-IR" altLang="fa-IR" dirty="0" smtClean="0"/>
            </a:br>
            <a:r>
              <a:rPr lang="fa-IR" altLang="fa-IR" dirty="0" smtClean="0"/>
              <a:t>دانش </a:t>
            </a:r>
            <a:r>
              <a:rPr lang="fa-IR" altLang="fa-IR" dirty="0"/>
              <a:t>عبارتست از نمايش نمادين جنبه‌هايي از بخشي از خرد جهان واقع</a:t>
            </a:r>
            <a:endParaRPr lang="en-US" altLang="fa-IR" dirty="0"/>
          </a:p>
        </p:txBody>
      </p:sp>
    </p:spTree>
    <p:extLst>
      <p:ext uri="{BB962C8B-B14F-4D97-AF65-F5344CB8AC3E}">
        <p14:creationId xmlns:p14="http://schemas.microsoft.com/office/powerpoint/2010/main" val="823569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7129" y="1026276"/>
            <a:ext cx="8041342" cy="3416320"/>
          </a:xfrm>
          <a:prstGeom prst="rect">
            <a:avLst/>
          </a:prstGeom>
        </p:spPr>
        <p:txBody>
          <a:bodyPr wrap="square">
            <a:spAutoFit/>
          </a:bodyPr>
          <a:lstStyle/>
          <a:p>
            <a:pPr algn="ctr">
              <a:lnSpc>
                <a:spcPct val="150000"/>
              </a:lnSpc>
              <a:spcBef>
                <a:spcPct val="50000"/>
              </a:spcBef>
            </a:pPr>
            <a:r>
              <a:rPr lang="fa-IR" altLang="fa-IR" sz="2400" b="1" dirty="0" smtClean="0"/>
              <a:t>تعریف پایگاه داده ها</a:t>
            </a:r>
            <a:r>
              <a:rPr lang="fa-IR" altLang="fa-IR" sz="2400" dirty="0" smtClean="0"/>
              <a:t/>
            </a:r>
            <a:br>
              <a:rPr lang="fa-IR" altLang="fa-IR" sz="2400" dirty="0" smtClean="0"/>
            </a:br>
            <a:r>
              <a:rPr lang="fa-IR" altLang="fa-IR" sz="2400" dirty="0" smtClean="0"/>
              <a:t>مجموعه</a:t>
            </a:r>
            <a:r>
              <a:rPr lang="fa-IR" altLang="fa-IR" sz="2400" dirty="0" smtClean="0">
                <a:cs typeface="Arial" panose="020B0604020202020204" pitchFamily="34" charset="0"/>
              </a:rPr>
              <a:t>‌</a:t>
            </a:r>
            <a:r>
              <a:rPr lang="fa-IR" altLang="fa-IR" sz="2400" dirty="0" smtClean="0"/>
              <a:t>اي است از داده</a:t>
            </a:r>
            <a:r>
              <a:rPr lang="fa-IR" altLang="fa-IR" sz="2400" dirty="0" smtClean="0">
                <a:cs typeface="Arial" panose="020B0604020202020204" pitchFamily="34" charset="0"/>
              </a:rPr>
              <a:t>‌</a:t>
            </a:r>
            <a:r>
              <a:rPr lang="fa-IR" altLang="fa-IR" sz="2400" dirty="0" smtClean="0"/>
              <a:t>هاي ذخيره شده و پايا، به صورت مجتمع(يكپارچه) (نه لزوما فيزيكي، بلكه حداقل به طور منطقي)، بهم مرتبط، با كمترين افزونگي، تحت مديريت يك سيستم كنترل متمركز، مورد استفاده يك يا چند كاربر از يك يا بيش از يك ”سيستم كاربردي“، به طور همزمان و اشتراكي</a:t>
            </a:r>
            <a:endParaRPr lang="en-US" altLang="fa-IR" sz="2400" dirty="0"/>
          </a:p>
        </p:txBody>
      </p:sp>
    </p:spTree>
    <p:extLst>
      <p:ext uri="{BB962C8B-B14F-4D97-AF65-F5344CB8AC3E}">
        <p14:creationId xmlns:p14="http://schemas.microsoft.com/office/powerpoint/2010/main" val="877733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474259" y="773125"/>
            <a:ext cx="644898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dirty="0" smtClean="0"/>
              <a:t>برای ایجاد یک سیستم کاربردی دو راهکار وجود دارد:</a:t>
            </a:r>
            <a:br>
              <a:rPr lang="fa-IR" altLang="fa-IR" dirty="0" smtClean="0"/>
            </a:br>
            <a:endParaRPr lang="fa-IR" altLang="fa-IR" dirty="0" smtClean="0"/>
          </a:p>
          <a:p>
            <a:pPr algn="r" rtl="1" eaLnBrk="1" hangingPunct="1"/>
            <a:r>
              <a:rPr lang="fa-IR" altLang="fa-IR" dirty="0" smtClean="0"/>
              <a:t>1- </a:t>
            </a:r>
            <a:r>
              <a:rPr lang="fa-IR" altLang="fa-IR" dirty="0"/>
              <a:t>رهيافت سنتي يا مشي </a:t>
            </a:r>
            <a:r>
              <a:rPr lang="fa-IR" altLang="fa-IR" dirty="0" smtClean="0"/>
              <a:t>فايلينگ</a:t>
            </a:r>
          </a:p>
        </p:txBody>
      </p:sp>
      <p:sp>
        <p:nvSpPr>
          <p:cNvPr id="3" name="Rectangle 6"/>
          <p:cNvSpPr>
            <a:spLocks noChangeArrowheads="1"/>
          </p:cNvSpPr>
          <p:nvPr/>
        </p:nvSpPr>
        <p:spPr bwMode="auto">
          <a:xfrm>
            <a:off x="2682781" y="3777690"/>
            <a:ext cx="62404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dirty="0"/>
              <a:t>2- رهيافت (مشي) پايگاهي</a:t>
            </a:r>
            <a:endParaRPr lang="en-US" altLang="fa-IR" dirty="0"/>
          </a:p>
        </p:txBody>
      </p:sp>
    </p:spTree>
    <p:extLst>
      <p:ext uri="{BB962C8B-B14F-4D97-AF65-F5344CB8AC3E}">
        <p14:creationId xmlns:p14="http://schemas.microsoft.com/office/powerpoint/2010/main" val="2446387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4"/>
          <p:cNvSpPr>
            <a:spLocks noChangeArrowheads="1"/>
          </p:cNvSpPr>
          <p:nvPr/>
        </p:nvSpPr>
        <p:spPr bwMode="auto">
          <a:xfrm>
            <a:off x="7608888" y="1052513"/>
            <a:ext cx="863600" cy="1295400"/>
          </a:xfrm>
          <a:prstGeom prst="can">
            <a:avLst>
              <a:gd name="adj" fmla="val 37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200">
                <a:cs typeface="Arial" panose="020B0604020202020204" pitchFamily="34" charset="0"/>
              </a:rPr>
              <a:t>FILES</a:t>
            </a:r>
          </a:p>
        </p:txBody>
      </p:sp>
      <p:sp>
        <p:nvSpPr>
          <p:cNvPr id="33795" name="AutoShape 5"/>
          <p:cNvSpPr>
            <a:spLocks noChangeArrowheads="1"/>
          </p:cNvSpPr>
          <p:nvPr/>
        </p:nvSpPr>
        <p:spPr bwMode="auto">
          <a:xfrm>
            <a:off x="7608888" y="2924175"/>
            <a:ext cx="863600" cy="1225550"/>
          </a:xfrm>
          <a:prstGeom prst="can">
            <a:avLst>
              <a:gd name="adj" fmla="val 35478"/>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200">
                <a:cs typeface="Arial" panose="020B0604020202020204" pitchFamily="34" charset="0"/>
              </a:rPr>
              <a:t>FILES</a:t>
            </a:r>
          </a:p>
        </p:txBody>
      </p:sp>
      <p:sp>
        <p:nvSpPr>
          <p:cNvPr id="33796" name="AutoShape 6"/>
          <p:cNvSpPr>
            <a:spLocks noChangeArrowheads="1"/>
          </p:cNvSpPr>
          <p:nvPr/>
        </p:nvSpPr>
        <p:spPr bwMode="auto">
          <a:xfrm>
            <a:off x="7608888" y="4725988"/>
            <a:ext cx="863600" cy="1223962"/>
          </a:xfrm>
          <a:prstGeom prst="can">
            <a:avLst>
              <a:gd name="adj" fmla="val 35432"/>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200">
                <a:cs typeface="Arial" panose="020B0604020202020204" pitchFamily="34" charset="0"/>
              </a:rPr>
              <a:t>FILES</a:t>
            </a:r>
          </a:p>
        </p:txBody>
      </p:sp>
      <p:sp>
        <p:nvSpPr>
          <p:cNvPr id="33797" name="Oval 7"/>
          <p:cNvSpPr>
            <a:spLocks noChangeArrowheads="1"/>
          </p:cNvSpPr>
          <p:nvPr/>
        </p:nvSpPr>
        <p:spPr bwMode="auto">
          <a:xfrm>
            <a:off x="5448300" y="981075"/>
            <a:ext cx="719138" cy="13668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endParaRPr lang="fa-IR" altLang="fa-IR" sz="1800">
              <a:cs typeface="Arial" panose="020B0604020202020204" pitchFamily="34" charset="0"/>
            </a:endParaRPr>
          </a:p>
        </p:txBody>
      </p:sp>
      <p:sp>
        <p:nvSpPr>
          <p:cNvPr id="33798" name="Oval 8"/>
          <p:cNvSpPr>
            <a:spLocks noChangeArrowheads="1"/>
          </p:cNvSpPr>
          <p:nvPr/>
        </p:nvSpPr>
        <p:spPr bwMode="auto">
          <a:xfrm>
            <a:off x="5448301" y="2781301"/>
            <a:ext cx="792163" cy="13684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799" name="Oval 9"/>
          <p:cNvSpPr>
            <a:spLocks noChangeArrowheads="1"/>
          </p:cNvSpPr>
          <p:nvPr/>
        </p:nvSpPr>
        <p:spPr bwMode="auto">
          <a:xfrm>
            <a:off x="5446714" y="4652964"/>
            <a:ext cx="720725" cy="13684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800" name="Rectangle 10"/>
          <p:cNvSpPr>
            <a:spLocks noChangeArrowheads="1"/>
          </p:cNvSpPr>
          <p:nvPr/>
        </p:nvSpPr>
        <p:spPr bwMode="auto">
          <a:xfrm>
            <a:off x="3359150" y="1268414"/>
            <a:ext cx="86518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200">
                <a:cs typeface="Arial" panose="020B0604020202020204" pitchFamily="34" charset="0"/>
              </a:rPr>
              <a:t>برنامه‌هاي ايجاد، </a:t>
            </a:r>
          </a:p>
          <a:p>
            <a:pPr algn="ctr" eaLnBrk="1" hangingPunct="1"/>
            <a:r>
              <a:rPr lang="fa-IR" altLang="fa-IR" sz="1200">
                <a:cs typeface="Arial" panose="020B0604020202020204" pitchFamily="34" charset="0"/>
              </a:rPr>
              <a:t>كنترل و </a:t>
            </a:r>
          </a:p>
          <a:p>
            <a:pPr algn="ctr" eaLnBrk="1" hangingPunct="1"/>
            <a:r>
              <a:rPr lang="fa-IR" altLang="fa-IR" sz="1200">
                <a:cs typeface="Arial" panose="020B0604020202020204" pitchFamily="34" charset="0"/>
              </a:rPr>
              <a:t>پردازش فايلها</a:t>
            </a:r>
            <a:endParaRPr lang="en-US" altLang="fa-IR" sz="1200">
              <a:cs typeface="Arial" panose="020B0604020202020204" pitchFamily="34" charset="0"/>
            </a:endParaRPr>
          </a:p>
        </p:txBody>
      </p:sp>
      <p:sp>
        <p:nvSpPr>
          <p:cNvPr id="33801" name="AutoShape 13"/>
          <p:cNvSpPr>
            <a:spLocks noChangeArrowheads="1"/>
          </p:cNvSpPr>
          <p:nvPr/>
        </p:nvSpPr>
        <p:spPr bwMode="auto">
          <a:xfrm rot="10800000">
            <a:off x="2782888" y="1268414"/>
            <a:ext cx="576262" cy="720725"/>
          </a:xfrm>
          <a:prstGeom prst="flowChartDelay">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en-US" altLang="fa-IR" sz="1200">
                <a:cs typeface="Arial" panose="020B0604020202020204" pitchFamily="34" charset="0"/>
              </a:rPr>
              <a:t>U</a:t>
            </a:r>
          </a:p>
          <a:p>
            <a:pPr algn="ctr" rtl="1" eaLnBrk="1" hangingPunct="1"/>
            <a:r>
              <a:rPr lang="en-US" altLang="fa-IR" sz="1200">
                <a:cs typeface="Arial" panose="020B0604020202020204" pitchFamily="34" charset="0"/>
              </a:rPr>
              <a:t>F</a:t>
            </a:r>
          </a:p>
          <a:p>
            <a:pPr algn="ctr" rtl="1" eaLnBrk="1" hangingPunct="1"/>
            <a:r>
              <a:rPr lang="en-US" altLang="fa-IR" sz="1200">
                <a:cs typeface="Arial" panose="020B0604020202020204" pitchFamily="34" charset="0"/>
              </a:rPr>
              <a:t>I</a:t>
            </a:r>
          </a:p>
        </p:txBody>
      </p:sp>
      <p:sp>
        <p:nvSpPr>
          <p:cNvPr id="33802" name="Rectangle 16"/>
          <p:cNvSpPr>
            <a:spLocks noChangeArrowheads="1"/>
          </p:cNvSpPr>
          <p:nvPr/>
        </p:nvSpPr>
        <p:spPr bwMode="auto">
          <a:xfrm>
            <a:off x="5591176" y="1557338"/>
            <a:ext cx="3603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200">
                <a:cs typeface="Arial" panose="020B0604020202020204" pitchFamily="34" charset="0"/>
              </a:rPr>
              <a:t>FS</a:t>
            </a:r>
          </a:p>
          <a:p>
            <a:pPr algn="ctr" eaLnBrk="1" hangingPunct="1"/>
            <a:r>
              <a:rPr lang="fa-IR" altLang="fa-IR" sz="1200">
                <a:cs typeface="Arial" panose="020B0604020202020204" pitchFamily="34" charset="0"/>
              </a:rPr>
              <a:t>يا</a:t>
            </a:r>
          </a:p>
          <a:p>
            <a:pPr algn="ctr" eaLnBrk="1" hangingPunct="1"/>
            <a:r>
              <a:rPr lang="en-US" altLang="fa-IR" sz="1200">
                <a:cs typeface="Arial" panose="020B0604020202020204" pitchFamily="34" charset="0"/>
              </a:rPr>
              <a:t>DMS</a:t>
            </a:r>
          </a:p>
        </p:txBody>
      </p:sp>
      <p:sp>
        <p:nvSpPr>
          <p:cNvPr id="33803" name="Rectangle 17"/>
          <p:cNvSpPr>
            <a:spLocks noChangeArrowheads="1"/>
          </p:cNvSpPr>
          <p:nvPr/>
        </p:nvSpPr>
        <p:spPr bwMode="auto">
          <a:xfrm>
            <a:off x="5664201" y="3286125"/>
            <a:ext cx="3603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200">
                <a:cs typeface="Arial" panose="020B0604020202020204" pitchFamily="34" charset="0"/>
              </a:rPr>
              <a:t>FS</a:t>
            </a:r>
          </a:p>
          <a:p>
            <a:pPr algn="ctr" eaLnBrk="1" hangingPunct="1"/>
            <a:r>
              <a:rPr lang="fa-IR" altLang="fa-IR" sz="1200">
                <a:cs typeface="Arial" panose="020B0604020202020204" pitchFamily="34" charset="0"/>
              </a:rPr>
              <a:t>يا</a:t>
            </a:r>
          </a:p>
          <a:p>
            <a:pPr algn="ctr" eaLnBrk="1" hangingPunct="1"/>
            <a:r>
              <a:rPr lang="en-US" altLang="fa-IR" sz="1200">
                <a:cs typeface="Arial" panose="020B0604020202020204" pitchFamily="34" charset="0"/>
              </a:rPr>
              <a:t>DMS</a:t>
            </a:r>
          </a:p>
        </p:txBody>
      </p:sp>
      <p:sp>
        <p:nvSpPr>
          <p:cNvPr id="33804" name="Rectangle 18"/>
          <p:cNvSpPr>
            <a:spLocks noChangeArrowheads="1"/>
          </p:cNvSpPr>
          <p:nvPr/>
        </p:nvSpPr>
        <p:spPr bwMode="auto">
          <a:xfrm>
            <a:off x="5662613" y="5086350"/>
            <a:ext cx="3603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200">
                <a:cs typeface="Arial" panose="020B0604020202020204" pitchFamily="34" charset="0"/>
              </a:rPr>
              <a:t>FS</a:t>
            </a:r>
          </a:p>
          <a:p>
            <a:pPr algn="ctr" eaLnBrk="1" hangingPunct="1"/>
            <a:r>
              <a:rPr lang="fa-IR" altLang="fa-IR" sz="1200">
                <a:cs typeface="Arial" panose="020B0604020202020204" pitchFamily="34" charset="0"/>
              </a:rPr>
              <a:t>يا</a:t>
            </a:r>
          </a:p>
          <a:p>
            <a:pPr algn="ctr" eaLnBrk="1" hangingPunct="1"/>
            <a:r>
              <a:rPr lang="en-US" altLang="fa-IR" sz="1200">
                <a:cs typeface="Arial" panose="020B0604020202020204" pitchFamily="34" charset="0"/>
              </a:rPr>
              <a:t>DMS</a:t>
            </a:r>
          </a:p>
        </p:txBody>
      </p:sp>
      <p:sp>
        <p:nvSpPr>
          <p:cNvPr id="33805" name="Rectangle 19"/>
          <p:cNvSpPr>
            <a:spLocks noChangeArrowheads="1"/>
          </p:cNvSpPr>
          <p:nvPr/>
        </p:nvSpPr>
        <p:spPr bwMode="auto">
          <a:xfrm>
            <a:off x="5664201" y="2938464"/>
            <a:ext cx="4048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200">
                <a:cs typeface="Arial" panose="020B0604020202020204" pitchFamily="34" charset="0"/>
              </a:rPr>
              <a:t>OS</a:t>
            </a:r>
          </a:p>
        </p:txBody>
      </p:sp>
      <p:sp>
        <p:nvSpPr>
          <p:cNvPr id="33806" name="Rectangle 20"/>
          <p:cNvSpPr>
            <a:spLocks noChangeArrowheads="1"/>
          </p:cNvSpPr>
          <p:nvPr/>
        </p:nvSpPr>
        <p:spPr bwMode="auto">
          <a:xfrm>
            <a:off x="5591176" y="1196975"/>
            <a:ext cx="4048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200">
                <a:cs typeface="Arial" panose="020B0604020202020204" pitchFamily="34" charset="0"/>
              </a:rPr>
              <a:t>OS</a:t>
            </a:r>
          </a:p>
        </p:txBody>
      </p:sp>
      <p:sp>
        <p:nvSpPr>
          <p:cNvPr id="33807" name="Rectangle 21"/>
          <p:cNvSpPr>
            <a:spLocks noChangeArrowheads="1"/>
          </p:cNvSpPr>
          <p:nvPr/>
        </p:nvSpPr>
        <p:spPr bwMode="auto">
          <a:xfrm>
            <a:off x="5618163" y="4811714"/>
            <a:ext cx="4048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200">
                <a:cs typeface="Arial" panose="020B0604020202020204" pitchFamily="34" charset="0"/>
              </a:rPr>
              <a:t>OS</a:t>
            </a:r>
          </a:p>
        </p:txBody>
      </p:sp>
      <p:sp>
        <p:nvSpPr>
          <p:cNvPr id="33808" name="Rectangle 22"/>
          <p:cNvSpPr>
            <a:spLocks noChangeArrowheads="1"/>
          </p:cNvSpPr>
          <p:nvPr/>
        </p:nvSpPr>
        <p:spPr bwMode="auto">
          <a:xfrm>
            <a:off x="3359150" y="3068639"/>
            <a:ext cx="86518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200">
                <a:cs typeface="Arial" panose="020B0604020202020204" pitchFamily="34" charset="0"/>
              </a:rPr>
              <a:t>برنامه‌هاي ايجاد، </a:t>
            </a:r>
          </a:p>
          <a:p>
            <a:pPr algn="ctr" eaLnBrk="1" hangingPunct="1"/>
            <a:r>
              <a:rPr lang="fa-IR" altLang="fa-IR" sz="1200">
                <a:cs typeface="Arial" panose="020B0604020202020204" pitchFamily="34" charset="0"/>
              </a:rPr>
              <a:t>كنترل و </a:t>
            </a:r>
          </a:p>
          <a:p>
            <a:pPr algn="ctr" eaLnBrk="1" hangingPunct="1"/>
            <a:r>
              <a:rPr lang="fa-IR" altLang="fa-IR" sz="1200">
                <a:cs typeface="Arial" panose="020B0604020202020204" pitchFamily="34" charset="0"/>
              </a:rPr>
              <a:t>پردازش فايلها</a:t>
            </a:r>
            <a:endParaRPr lang="en-US" altLang="fa-IR" sz="1200">
              <a:cs typeface="Arial" panose="020B0604020202020204" pitchFamily="34" charset="0"/>
            </a:endParaRPr>
          </a:p>
        </p:txBody>
      </p:sp>
      <p:sp>
        <p:nvSpPr>
          <p:cNvPr id="33809" name="AutoShape 23"/>
          <p:cNvSpPr>
            <a:spLocks noChangeArrowheads="1"/>
          </p:cNvSpPr>
          <p:nvPr/>
        </p:nvSpPr>
        <p:spPr bwMode="auto">
          <a:xfrm rot="10800000">
            <a:off x="2782888" y="3068639"/>
            <a:ext cx="576262" cy="720725"/>
          </a:xfrm>
          <a:prstGeom prst="flowChartDelay">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en-US" altLang="fa-IR" sz="1200">
                <a:cs typeface="Arial" panose="020B0604020202020204" pitchFamily="34" charset="0"/>
              </a:rPr>
              <a:t>U</a:t>
            </a:r>
          </a:p>
          <a:p>
            <a:pPr algn="ctr" rtl="1" eaLnBrk="1" hangingPunct="1"/>
            <a:r>
              <a:rPr lang="en-US" altLang="fa-IR" sz="1200">
                <a:cs typeface="Arial" panose="020B0604020202020204" pitchFamily="34" charset="0"/>
              </a:rPr>
              <a:t>F</a:t>
            </a:r>
          </a:p>
          <a:p>
            <a:pPr algn="ctr" rtl="1" eaLnBrk="1" hangingPunct="1"/>
            <a:r>
              <a:rPr lang="en-US" altLang="fa-IR" sz="1200">
                <a:cs typeface="Arial" panose="020B0604020202020204" pitchFamily="34" charset="0"/>
              </a:rPr>
              <a:t>I</a:t>
            </a:r>
          </a:p>
        </p:txBody>
      </p:sp>
      <p:sp>
        <p:nvSpPr>
          <p:cNvPr id="33810" name="Rectangle 24"/>
          <p:cNvSpPr>
            <a:spLocks noChangeArrowheads="1"/>
          </p:cNvSpPr>
          <p:nvPr/>
        </p:nvSpPr>
        <p:spPr bwMode="auto">
          <a:xfrm>
            <a:off x="3359150" y="4940301"/>
            <a:ext cx="86518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200">
                <a:cs typeface="Arial" panose="020B0604020202020204" pitchFamily="34" charset="0"/>
              </a:rPr>
              <a:t>برنامه‌هاي ايجاد، </a:t>
            </a:r>
          </a:p>
          <a:p>
            <a:pPr algn="ctr" eaLnBrk="1" hangingPunct="1"/>
            <a:r>
              <a:rPr lang="fa-IR" altLang="fa-IR" sz="1200">
                <a:cs typeface="Arial" panose="020B0604020202020204" pitchFamily="34" charset="0"/>
              </a:rPr>
              <a:t>كنترل و </a:t>
            </a:r>
          </a:p>
          <a:p>
            <a:pPr algn="ctr" eaLnBrk="1" hangingPunct="1"/>
            <a:r>
              <a:rPr lang="fa-IR" altLang="fa-IR" sz="1200">
                <a:cs typeface="Arial" panose="020B0604020202020204" pitchFamily="34" charset="0"/>
              </a:rPr>
              <a:t>پردازش فايلها</a:t>
            </a:r>
            <a:endParaRPr lang="en-US" altLang="fa-IR" sz="1200">
              <a:cs typeface="Arial" panose="020B0604020202020204" pitchFamily="34" charset="0"/>
            </a:endParaRPr>
          </a:p>
        </p:txBody>
      </p:sp>
      <p:sp>
        <p:nvSpPr>
          <p:cNvPr id="33811" name="AutoShape 25"/>
          <p:cNvSpPr>
            <a:spLocks noChangeArrowheads="1"/>
          </p:cNvSpPr>
          <p:nvPr/>
        </p:nvSpPr>
        <p:spPr bwMode="auto">
          <a:xfrm rot="10800000">
            <a:off x="2782888" y="4940301"/>
            <a:ext cx="576262" cy="720725"/>
          </a:xfrm>
          <a:prstGeom prst="flowChartDelay">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en-US" altLang="fa-IR" sz="1200">
                <a:cs typeface="Arial" panose="020B0604020202020204" pitchFamily="34" charset="0"/>
              </a:rPr>
              <a:t>U</a:t>
            </a:r>
          </a:p>
          <a:p>
            <a:pPr algn="ctr" rtl="1" eaLnBrk="1" hangingPunct="1"/>
            <a:r>
              <a:rPr lang="en-US" altLang="fa-IR" sz="1200">
                <a:cs typeface="Arial" panose="020B0604020202020204" pitchFamily="34" charset="0"/>
              </a:rPr>
              <a:t>F</a:t>
            </a:r>
          </a:p>
          <a:p>
            <a:pPr algn="ctr" rtl="1" eaLnBrk="1" hangingPunct="1"/>
            <a:r>
              <a:rPr lang="en-US" altLang="fa-IR" sz="1200">
                <a:cs typeface="Arial" panose="020B0604020202020204" pitchFamily="34" charset="0"/>
              </a:rPr>
              <a:t>I</a:t>
            </a:r>
          </a:p>
        </p:txBody>
      </p:sp>
      <p:sp>
        <p:nvSpPr>
          <p:cNvPr id="33812" name="Line 26"/>
          <p:cNvSpPr>
            <a:spLocks noChangeShapeType="1"/>
          </p:cNvSpPr>
          <p:nvPr/>
        </p:nvSpPr>
        <p:spPr bwMode="auto">
          <a:xfrm>
            <a:off x="1847850" y="2565400"/>
            <a:ext cx="784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13" name="Line 27"/>
          <p:cNvSpPr>
            <a:spLocks noChangeShapeType="1"/>
          </p:cNvSpPr>
          <p:nvPr/>
        </p:nvSpPr>
        <p:spPr bwMode="auto">
          <a:xfrm>
            <a:off x="1919288" y="4437063"/>
            <a:ext cx="784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14" name="Line 28"/>
          <p:cNvSpPr>
            <a:spLocks noChangeShapeType="1"/>
          </p:cNvSpPr>
          <p:nvPr/>
        </p:nvSpPr>
        <p:spPr bwMode="auto">
          <a:xfrm>
            <a:off x="6888163" y="620714"/>
            <a:ext cx="0" cy="58324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15" name="Line 29"/>
          <p:cNvSpPr>
            <a:spLocks noChangeShapeType="1"/>
          </p:cNvSpPr>
          <p:nvPr/>
        </p:nvSpPr>
        <p:spPr bwMode="auto">
          <a:xfrm>
            <a:off x="3359150" y="836614"/>
            <a:ext cx="0" cy="58324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16" name="Line 30"/>
          <p:cNvSpPr>
            <a:spLocks noChangeShapeType="1"/>
          </p:cNvSpPr>
          <p:nvPr/>
        </p:nvSpPr>
        <p:spPr bwMode="auto">
          <a:xfrm>
            <a:off x="4511675" y="836614"/>
            <a:ext cx="0" cy="58324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17" name="AutoShape 32"/>
          <p:cNvSpPr>
            <a:spLocks/>
          </p:cNvSpPr>
          <p:nvPr/>
        </p:nvSpPr>
        <p:spPr bwMode="auto">
          <a:xfrm rot="5400000">
            <a:off x="2675732" y="511969"/>
            <a:ext cx="215900" cy="1008063"/>
          </a:xfrm>
          <a:prstGeom prst="leftBrace">
            <a:avLst>
              <a:gd name="adj1" fmla="val 3890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818" name="AutoShape 35"/>
          <p:cNvSpPr>
            <a:spLocks/>
          </p:cNvSpPr>
          <p:nvPr/>
        </p:nvSpPr>
        <p:spPr bwMode="auto">
          <a:xfrm rot="5400000">
            <a:off x="3821113" y="506413"/>
            <a:ext cx="152400" cy="1085850"/>
          </a:xfrm>
          <a:prstGeom prst="leftBrace">
            <a:avLst>
              <a:gd name="adj1" fmla="val 59375"/>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819" name="AutoShape 36"/>
          <p:cNvSpPr>
            <a:spLocks/>
          </p:cNvSpPr>
          <p:nvPr/>
        </p:nvSpPr>
        <p:spPr bwMode="auto">
          <a:xfrm rot="-5400000">
            <a:off x="8112126" y="4868863"/>
            <a:ext cx="215900" cy="2663825"/>
          </a:xfrm>
          <a:prstGeom prst="leftBrace">
            <a:avLst>
              <a:gd name="adj1" fmla="val 10281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820" name="AutoShape 38"/>
          <p:cNvSpPr>
            <a:spLocks/>
          </p:cNvSpPr>
          <p:nvPr/>
        </p:nvSpPr>
        <p:spPr bwMode="auto">
          <a:xfrm rot="-5400000">
            <a:off x="3790950" y="5661025"/>
            <a:ext cx="215900" cy="1079500"/>
          </a:xfrm>
          <a:prstGeom prst="lef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821" name="AutoShape 39"/>
          <p:cNvSpPr>
            <a:spLocks/>
          </p:cNvSpPr>
          <p:nvPr/>
        </p:nvSpPr>
        <p:spPr bwMode="auto">
          <a:xfrm rot="5400000">
            <a:off x="3251994" y="-710406"/>
            <a:ext cx="215900" cy="2303462"/>
          </a:xfrm>
          <a:prstGeom prst="leftBrace">
            <a:avLst>
              <a:gd name="adj1" fmla="val 8890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3822" name="Text Box 40"/>
          <p:cNvSpPr txBox="1">
            <a:spLocks noChangeArrowheads="1"/>
          </p:cNvSpPr>
          <p:nvPr/>
        </p:nvSpPr>
        <p:spPr bwMode="auto">
          <a:xfrm>
            <a:off x="9604375" y="1073151"/>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endParaRPr lang="fa-IR" altLang="fa-IR" sz="1800">
              <a:cs typeface="Arial" panose="020B0604020202020204" pitchFamily="34" charset="0"/>
            </a:endParaRPr>
          </a:p>
        </p:txBody>
      </p:sp>
      <p:sp>
        <p:nvSpPr>
          <p:cNvPr id="33823" name="Text Box 41"/>
          <p:cNvSpPr txBox="1">
            <a:spLocks noChangeArrowheads="1"/>
          </p:cNvSpPr>
          <p:nvPr/>
        </p:nvSpPr>
        <p:spPr bwMode="auto">
          <a:xfrm>
            <a:off x="8704462" y="1333501"/>
            <a:ext cx="14237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محيط</a:t>
            </a:r>
          </a:p>
          <a:p>
            <a:pPr algn="r" rtl="1" eaLnBrk="1" hangingPunct="1"/>
            <a:r>
              <a:rPr lang="fa-IR" altLang="fa-IR" sz="1400">
                <a:cs typeface="Arial" panose="020B0604020202020204" pitchFamily="34" charset="0"/>
              </a:rPr>
              <a:t>ذخيره‌سازي اطلاعات</a:t>
            </a:r>
          </a:p>
          <a:p>
            <a:pPr algn="r" rtl="1" eaLnBrk="1" hangingPunct="1"/>
            <a:r>
              <a:rPr lang="fa-IR" altLang="fa-IR" sz="1400">
                <a:cs typeface="Arial" panose="020B0604020202020204" pitchFamily="34" charset="0"/>
              </a:rPr>
              <a:t>خاص اداره</a:t>
            </a:r>
          </a:p>
          <a:p>
            <a:pPr algn="r" rtl="1" eaLnBrk="1" hangingPunct="1"/>
            <a:r>
              <a:rPr lang="fa-IR" altLang="fa-IR" sz="1400">
                <a:cs typeface="Arial" panose="020B0604020202020204" pitchFamily="34" charset="0"/>
              </a:rPr>
              <a:t>ثبت نام: </a:t>
            </a:r>
            <a:r>
              <a:rPr lang="en-US" altLang="fa-IR" sz="1400">
                <a:cs typeface="Arial" panose="020B0604020202020204" pitchFamily="34" charset="0"/>
              </a:rPr>
              <a:t>U1</a:t>
            </a:r>
          </a:p>
        </p:txBody>
      </p:sp>
      <p:sp>
        <p:nvSpPr>
          <p:cNvPr id="33824" name="Text Box 42"/>
          <p:cNvSpPr txBox="1">
            <a:spLocks noChangeArrowheads="1"/>
          </p:cNvSpPr>
          <p:nvPr/>
        </p:nvSpPr>
        <p:spPr bwMode="auto">
          <a:xfrm>
            <a:off x="8882262" y="2903539"/>
            <a:ext cx="14237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محيط</a:t>
            </a:r>
          </a:p>
          <a:p>
            <a:pPr algn="r" rtl="1" eaLnBrk="1" hangingPunct="1"/>
            <a:r>
              <a:rPr lang="fa-IR" altLang="fa-IR" sz="1400">
                <a:cs typeface="Arial" panose="020B0604020202020204" pitchFamily="34" charset="0"/>
              </a:rPr>
              <a:t>ذخيره‌سازي اطلاعات</a:t>
            </a:r>
          </a:p>
          <a:p>
            <a:pPr algn="r" rtl="1" eaLnBrk="1" hangingPunct="1"/>
            <a:r>
              <a:rPr lang="fa-IR" altLang="fa-IR" sz="1400">
                <a:cs typeface="Arial" panose="020B0604020202020204" pitchFamily="34" charset="0"/>
              </a:rPr>
              <a:t>خاص اداره</a:t>
            </a:r>
          </a:p>
          <a:p>
            <a:pPr algn="r" rtl="1" eaLnBrk="1" hangingPunct="1"/>
            <a:r>
              <a:rPr lang="fa-IR" altLang="fa-IR" sz="1400">
                <a:cs typeface="Arial" panose="020B0604020202020204" pitchFamily="34" charset="0"/>
              </a:rPr>
              <a:t>فارغ‌التحصيلان: </a:t>
            </a:r>
            <a:r>
              <a:rPr lang="en-US" altLang="fa-IR" sz="1400">
                <a:cs typeface="Arial" panose="020B0604020202020204" pitchFamily="34" charset="0"/>
              </a:rPr>
              <a:t>U2</a:t>
            </a:r>
          </a:p>
        </p:txBody>
      </p:sp>
      <p:sp>
        <p:nvSpPr>
          <p:cNvPr id="33825" name="Text Box 43"/>
          <p:cNvSpPr txBox="1">
            <a:spLocks noChangeArrowheads="1"/>
          </p:cNvSpPr>
          <p:nvPr/>
        </p:nvSpPr>
        <p:spPr bwMode="auto">
          <a:xfrm>
            <a:off x="8820350" y="4933951"/>
            <a:ext cx="14237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محيط</a:t>
            </a:r>
          </a:p>
          <a:p>
            <a:pPr algn="r" rtl="1" eaLnBrk="1" hangingPunct="1"/>
            <a:r>
              <a:rPr lang="fa-IR" altLang="fa-IR" sz="1400">
                <a:cs typeface="Arial" panose="020B0604020202020204" pitchFamily="34" charset="0"/>
              </a:rPr>
              <a:t>ذخيره‌سازي اطلاعات</a:t>
            </a:r>
          </a:p>
          <a:p>
            <a:pPr algn="r" rtl="1" eaLnBrk="1" hangingPunct="1"/>
            <a:r>
              <a:rPr lang="fa-IR" altLang="fa-IR" sz="1400">
                <a:cs typeface="Arial" panose="020B0604020202020204" pitchFamily="34" charset="0"/>
              </a:rPr>
              <a:t>خاص اداره</a:t>
            </a:r>
          </a:p>
          <a:p>
            <a:pPr algn="r" rtl="1" eaLnBrk="1" hangingPunct="1"/>
            <a:r>
              <a:rPr lang="fa-IR" altLang="fa-IR" sz="1400">
                <a:cs typeface="Arial" panose="020B0604020202020204" pitchFamily="34" charset="0"/>
              </a:rPr>
              <a:t>امور رفاهي: </a:t>
            </a:r>
            <a:r>
              <a:rPr lang="en-US" altLang="fa-IR" sz="1400">
                <a:cs typeface="Arial" panose="020B0604020202020204" pitchFamily="34" charset="0"/>
              </a:rPr>
              <a:t>U3</a:t>
            </a:r>
          </a:p>
        </p:txBody>
      </p:sp>
      <p:sp>
        <p:nvSpPr>
          <p:cNvPr id="33826" name="Text Box 44"/>
          <p:cNvSpPr txBox="1">
            <a:spLocks noChangeArrowheads="1"/>
          </p:cNvSpPr>
          <p:nvPr/>
        </p:nvSpPr>
        <p:spPr bwMode="auto">
          <a:xfrm>
            <a:off x="7305092" y="6296025"/>
            <a:ext cx="166904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محيط فيزيكي</a:t>
            </a:r>
          </a:p>
          <a:p>
            <a:pPr algn="r" rtl="1" eaLnBrk="1" hangingPunct="1"/>
            <a:r>
              <a:rPr lang="fa-IR" altLang="fa-IR" sz="1400">
                <a:cs typeface="Arial" panose="020B0604020202020204" pitchFamily="34" charset="0"/>
              </a:rPr>
              <a:t>ذخيره‌ و بازيابي اطلاعات</a:t>
            </a:r>
            <a:endParaRPr lang="en-US" altLang="fa-IR" sz="1400">
              <a:cs typeface="Arial" panose="020B0604020202020204" pitchFamily="34" charset="0"/>
            </a:endParaRPr>
          </a:p>
        </p:txBody>
      </p:sp>
      <p:sp>
        <p:nvSpPr>
          <p:cNvPr id="33827" name="Text Box 45"/>
          <p:cNvSpPr txBox="1">
            <a:spLocks noChangeArrowheads="1"/>
          </p:cNvSpPr>
          <p:nvPr/>
        </p:nvSpPr>
        <p:spPr bwMode="auto">
          <a:xfrm>
            <a:off x="3132192" y="6308725"/>
            <a:ext cx="127470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محيط فايلينگ </a:t>
            </a:r>
          </a:p>
          <a:p>
            <a:pPr algn="r" rtl="1" eaLnBrk="1" hangingPunct="1"/>
            <a:r>
              <a:rPr lang="fa-IR" altLang="fa-IR" sz="1400">
                <a:cs typeface="Arial" panose="020B0604020202020204" pitchFamily="34" charset="0"/>
              </a:rPr>
              <a:t>منطقي و يا مجازي</a:t>
            </a:r>
            <a:endParaRPr lang="en-US" altLang="fa-IR" sz="1400">
              <a:cs typeface="Arial" panose="020B0604020202020204" pitchFamily="34" charset="0"/>
            </a:endParaRPr>
          </a:p>
        </p:txBody>
      </p:sp>
      <p:sp>
        <p:nvSpPr>
          <p:cNvPr id="33828" name="Text Box 46"/>
          <p:cNvSpPr txBox="1">
            <a:spLocks noChangeArrowheads="1"/>
          </p:cNvSpPr>
          <p:nvPr/>
        </p:nvSpPr>
        <p:spPr bwMode="auto">
          <a:xfrm>
            <a:off x="3503614" y="765175"/>
            <a:ext cx="757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برنامه‌ساز</a:t>
            </a:r>
            <a:endParaRPr lang="en-US" altLang="fa-IR" sz="1400">
              <a:cs typeface="Arial" panose="020B0604020202020204" pitchFamily="34" charset="0"/>
            </a:endParaRPr>
          </a:p>
        </p:txBody>
      </p:sp>
      <p:sp>
        <p:nvSpPr>
          <p:cNvPr id="33829" name="Text Box 47"/>
          <p:cNvSpPr txBox="1">
            <a:spLocks noChangeArrowheads="1"/>
          </p:cNvSpPr>
          <p:nvPr/>
        </p:nvSpPr>
        <p:spPr bwMode="auto">
          <a:xfrm>
            <a:off x="2424114" y="692150"/>
            <a:ext cx="841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نابرنامه‌ساز</a:t>
            </a:r>
            <a:endParaRPr lang="en-US" altLang="fa-IR" sz="1400">
              <a:cs typeface="Arial" panose="020B0604020202020204" pitchFamily="34" charset="0"/>
            </a:endParaRPr>
          </a:p>
        </p:txBody>
      </p:sp>
      <p:sp>
        <p:nvSpPr>
          <p:cNvPr id="33830" name="Text Box 48"/>
          <p:cNvSpPr txBox="1">
            <a:spLocks noChangeArrowheads="1"/>
          </p:cNvSpPr>
          <p:nvPr/>
        </p:nvSpPr>
        <p:spPr bwMode="auto">
          <a:xfrm>
            <a:off x="3000375" y="0"/>
            <a:ext cx="6429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كاربران</a:t>
            </a:r>
            <a:endParaRPr lang="en-US" altLang="fa-IR" sz="1400">
              <a:cs typeface="Arial" panose="020B0604020202020204" pitchFamily="34" charset="0"/>
            </a:endParaRPr>
          </a:p>
        </p:txBody>
      </p:sp>
      <p:sp>
        <p:nvSpPr>
          <p:cNvPr id="33831" name="Line 49"/>
          <p:cNvSpPr>
            <a:spLocks noChangeShapeType="1"/>
          </p:cNvSpPr>
          <p:nvPr/>
        </p:nvSpPr>
        <p:spPr bwMode="auto">
          <a:xfrm>
            <a:off x="6311901" y="148431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2" name="Line 50"/>
          <p:cNvSpPr>
            <a:spLocks noChangeShapeType="1"/>
          </p:cNvSpPr>
          <p:nvPr/>
        </p:nvSpPr>
        <p:spPr bwMode="auto">
          <a:xfrm flipH="1">
            <a:off x="6311901" y="206057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3" name="Line 51"/>
          <p:cNvSpPr>
            <a:spLocks noChangeShapeType="1"/>
          </p:cNvSpPr>
          <p:nvPr/>
        </p:nvSpPr>
        <p:spPr bwMode="auto">
          <a:xfrm>
            <a:off x="6311901" y="3213100"/>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4" name="Line 52"/>
          <p:cNvSpPr>
            <a:spLocks noChangeShapeType="1"/>
          </p:cNvSpPr>
          <p:nvPr/>
        </p:nvSpPr>
        <p:spPr bwMode="auto">
          <a:xfrm>
            <a:off x="6311901" y="5157788"/>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5" name="Line 53"/>
          <p:cNvSpPr>
            <a:spLocks noChangeShapeType="1"/>
          </p:cNvSpPr>
          <p:nvPr/>
        </p:nvSpPr>
        <p:spPr bwMode="auto">
          <a:xfrm>
            <a:off x="4224339" y="148431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6" name="Line 54"/>
          <p:cNvSpPr>
            <a:spLocks noChangeShapeType="1"/>
          </p:cNvSpPr>
          <p:nvPr/>
        </p:nvSpPr>
        <p:spPr bwMode="auto">
          <a:xfrm>
            <a:off x="4224339" y="335756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7" name="Line 55"/>
          <p:cNvSpPr>
            <a:spLocks noChangeShapeType="1"/>
          </p:cNvSpPr>
          <p:nvPr/>
        </p:nvSpPr>
        <p:spPr bwMode="auto">
          <a:xfrm>
            <a:off x="4224339" y="508476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8" name="Line 56"/>
          <p:cNvSpPr>
            <a:spLocks noChangeShapeType="1"/>
          </p:cNvSpPr>
          <p:nvPr/>
        </p:nvSpPr>
        <p:spPr bwMode="auto">
          <a:xfrm flipH="1">
            <a:off x="6311901" y="3644900"/>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39" name="Line 57"/>
          <p:cNvSpPr>
            <a:spLocks noChangeShapeType="1"/>
          </p:cNvSpPr>
          <p:nvPr/>
        </p:nvSpPr>
        <p:spPr bwMode="auto">
          <a:xfrm flipH="1">
            <a:off x="4224339" y="3644900"/>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0" name="Line 58"/>
          <p:cNvSpPr>
            <a:spLocks noChangeShapeType="1"/>
          </p:cNvSpPr>
          <p:nvPr/>
        </p:nvSpPr>
        <p:spPr bwMode="auto">
          <a:xfrm flipH="1">
            <a:off x="4295776" y="5373688"/>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1" name="Line 59"/>
          <p:cNvSpPr>
            <a:spLocks noChangeShapeType="1"/>
          </p:cNvSpPr>
          <p:nvPr/>
        </p:nvSpPr>
        <p:spPr bwMode="auto">
          <a:xfrm flipH="1">
            <a:off x="4224339" y="1773238"/>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2" name="Line 60"/>
          <p:cNvSpPr>
            <a:spLocks noChangeShapeType="1"/>
          </p:cNvSpPr>
          <p:nvPr/>
        </p:nvSpPr>
        <p:spPr bwMode="auto">
          <a:xfrm flipH="1">
            <a:off x="2208213" y="1557338"/>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3" name="Line 61"/>
          <p:cNvSpPr>
            <a:spLocks noChangeShapeType="1"/>
          </p:cNvSpPr>
          <p:nvPr/>
        </p:nvSpPr>
        <p:spPr bwMode="auto">
          <a:xfrm flipH="1">
            <a:off x="6311901" y="5445125"/>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4" name="Line 62"/>
          <p:cNvSpPr>
            <a:spLocks noChangeShapeType="1"/>
          </p:cNvSpPr>
          <p:nvPr/>
        </p:nvSpPr>
        <p:spPr bwMode="auto">
          <a:xfrm flipH="1">
            <a:off x="2135188" y="3284538"/>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5" name="Line 63"/>
          <p:cNvSpPr>
            <a:spLocks noChangeShapeType="1"/>
          </p:cNvSpPr>
          <p:nvPr/>
        </p:nvSpPr>
        <p:spPr bwMode="auto">
          <a:xfrm flipH="1">
            <a:off x="2135188" y="5229225"/>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6" name="Line 64"/>
          <p:cNvSpPr>
            <a:spLocks noChangeShapeType="1"/>
          </p:cNvSpPr>
          <p:nvPr/>
        </p:nvSpPr>
        <p:spPr bwMode="auto">
          <a:xfrm>
            <a:off x="2208213" y="1773238"/>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7" name="Line 65"/>
          <p:cNvSpPr>
            <a:spLocks noChangeShapeType="1"/>
          </p:cNvSpPr>
          <p:nvPr/>
        </p:nvSpPr>
        <p:spPr bwMode="auto">
          <a:xfrm>
            <a:off x="2135188" y="3429000"/>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8" name="Line 66"/>
          <p:cNvSpPr>
            <a:spLocks noChangeShapeType="1"/>
          </p:cNvSpPr>
          <p:nvPr/>
        </p:nvSpPr>
        <p:spPr bwMode="auto">
          <a:xfrm>
            <a:off x="2208213" y="5445125"/>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3849" name="Text Box 67"/>
          <p:cNvSpPr txBox="1">
            <a:spLocks noChangeArrowheads="1"/>
          </p:cNvSpPr>
          <p:nvPr/>
        </p:nvSpPr>
        <p:spPr bwMode="auto">
          <a:xfrm>
            <a:off x="1797051" y="5157788"/>
            <a:ext cx="4111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400">
                <a:cs typeface="Arial" panose="020B0604020202020204" pitchFamily="34" charset="0"/>
              </a:rPr>
              <a:t>U3</a:t>
            </a:r>
          </a:p>
        </p:txBody>
      </p:sp>
      <p:sp>
        <p:nvSpPr>
          <p:cNvPr id="33850" name="Text Box 68"/>
          <p:cNvSpPr txBox="1">
            <a:spLocks noChangeArrowheads="1"/>
          </p:cNvSpPr>
          <p:nvPr/>
        </p:nvSpPr>
        <p:spPr bwMode="auto">
          <a:xfrm>
            <a:off x="1868488" y="1484313"/>
            <a:ext cx="4111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400">
                <a:cs typeface="Arial" panose="020B0604020202020204" pitchFamily="34" charset="0"/>
              </a:rPr>
              <a:t>U1</a:t>
            </a:r>
          </a:p>
        </p:txBody>
      </p:sp>
      <p:sp>
        <p:nvSpPr>
          <p:cNvPr id="33851" name="Text Box 69"/>
          <p:cNvSpPr txBox="1">
            <a:spLocks noChangeArrowheads="1"/>
          </p:cNvSpPr>
          <p:nvPr/>
        </p:nvSpPr>
        <p:spPr bwMode="auto">
          <a:xfrm>
            <a:off x="1797051" y="3213100"/>
            <a:ext cx="4111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400">
                <a:cs typeface="Arial" panose="020B0604020202020204" pitchFamily="34" charset="0"/>
              </a:rPr>
              <a:t>U2</a:t>
            </a:r>
          </a:p>
        </p:txBody>
      </p:sp>
      <p:sp>
        <p:nvSpPr>
          <p:cNvPr id="33852" name="Text Box 70"/>
          <p:cNvSpPr txBox="1">
            <a:spLocks noChangeArrowheads="1"/>
          </p:cNvSpPr>
          <p:nvPr/>
        </p:nvSpPr>
        <p:spPr bwMode="auto">
          <a:xfrm rot="-5400000">
            <a:off x="1164432" y="1593057"/>
            <a:ext cx="12398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اداره امور آموزش</a:t>
            </a:r>
            <a:endParaRPr lang="en-US" altLang="fa-IR" sz="1400">
              <a:cs typeface="Arial" panose="020B0604020202020204" pitchFamily="34" charset="0"/>
            </a:endParaRPr>
          </a:p>
        </p:txBody>
      </p:sp>
      <p:sp>
        <p:nvSpPr>
          <p:cNvPr id="33853" name="Text Box 71"/>
          <p:cNvSpPr txBox="1">
            <a:spLocks noChangeArrowheads="1"/>
          </p:cNvSpPr>
          <p:nvPr/>
        </p:nvSpPr>
        <p:spPr bwMode="auto">
          <a:xfrm rot="-5400000">
            <a:off x="892176" y="3359151"/>
            <a:ext cx="1749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اداره امور فارغ التحصيلان</a:t>
            </a:r>
            <a:endParaRPr lang="en-US" altLang="fa-IR" sz="1400">
              <a:cs typeface="Arial" panose="020B0604020202020204" pitchFamily="34" charset="0"/>
            </a:endParaRPr>
          </a:p>
        </p:txBody>
      </p:sp>
      <p:sp>
        <p:nvSpPr>
          <p:cNvPr id="33854" name="Text Box 72"/>
          <p:cNvSpPr txBox="1">
            <a:spLocks noChangeArrowheads="1"/>
          </p:cNvSpPr>
          <p:nvPr/>
        </p:nvSpPr>
        <p:spPr bwMode="auto">
          <a:xfrm rot="-5400000">
            <a:off x="877094" y="5393532"/>
            <a:ext cx="18145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400">
                <a:cs typeface="Arial" panose="020B0604020202020204" pitchFamily="34" charset="0"/>
              </a:rPr>
              <a:t>اداره امور رفاهي دانشجويان</a:t>
            </a:r>
            <a:endParaRPr lang="en-US" altLang="fa-IR" sz="1400">
              <a:cs typeface="Arial" panose="020B0604020202020204" pitchFamily="34" charset="0"/>
            </a:endParaRPr>
          </a:p>
        </p:txBody>
      </p:sp>
      <p:sp>
        <p:nvSpPr>
          <p:cNvPr id="33855" name="Text Box 73"/>
          <p:cNvSpPr txBox="1">
            <a:spLocks noChangeArrowheads="1"/>
          </p:cNvSpPr>
          <p:nvPr/>
        </p:nvSpPr>
        <p:spPr bwMode="auto">
          <a:xfrm>
            <a:off x="7032626" y="333376"/>
            <a:ext cx="24304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b="1">
                <a:cs typeface="Arial" panose="020B0604020202020204" pitchFamily="34" charset="0"/>
              </a:rPr>
              <a:t>نمايش ساده‌شده مشي فايلينگ</a:t>
            </a:r>
            <a:endParaRPr lang="en-US" altLang="fa-IR" sz="1800" b="1">
              <a:cs typeface="Arial" panose="020B0604020202020204" pitchFamily="34" charset="0"/>
            </a:endParaRPr>
          </a:p>
        </p:txBody>
      </p:sp>
    </p:spTree>
    <p:extLst>
      <p:ext uri="{BB962C8B-B14F-4D97-AF65-F5344CB8AC3E}">
        <p14:creationId xmlns:p14="http://schemas.microsoft.com/office/powerpoint/2010/main" val="1810142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076886" y="902127"/>
            <a:ext cx="8280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b="1" dirty="0" smtClean="0"/>
              <a:t>مراحل کای در خط مشی فایلینگ</a:t>
            </a:r>
            <a:r>
              <a:rPr lang="fa-IR" altLang="fa-IR" sz="3200" dirty="0" smtClean="0"/>
              <a:t/>
            </a:r>
            <a:br>
              <a:rPr lang="fa-IR" altLang="fa-IR" sz="3200" dirty="0" smtClean="0"/>
            </a:br>
            <a:r>
              <a:rPr lang="fa-IR" altLang="fa-IR" sz="3200" dirty="0" smtClean="0"/>
              <a:t>- تحليل </a:t>
            </a:r>
            <a:r>
              <a:rPr lang="fa-IR" altLang="fa-IR" sz="3200" dirty="0"/>
              <a:t>و بررسي نيازهاي اطلاعاتي و پردازشي هر قسمت به طور جداگانه</a:t>
            </a:r>
            <a:endParaRPr lang="en-US" altLang="fa-IR" sz="3200" dirty="0"/>
          </a:p>
        </p:txBody>
      </p:sp>
      <p:sp>
        <p:nvSpPr>
          <p:cNvPr id="3" name="Text Box 6"/>
          <p:cNvSpPr txBox="1">
            <a:spLocks noChangeArrowheads="1"/>
          </p:cNvSpPr>
          <p:nvPr/>
        </p:nvSpPr>
        <p:spPr bwMode="auto">
          <a:xfrm>
            <a:off x="1003861" y="2847041"/>
            <a:ext cx="835342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 اجراي مراحل كلاسيك اوليه لازم براي طراحي و توليد يك سيستم كاربردي</a:t>
            </a:r>
            <a:endParaRPr lang="en-US" altLang="fa-IR" sz="3200"/>
          </a:p>
        </p:txBody>
      </p:sp>
      <p:sp>
        <p:nvSpPr>
          <p:cNvPr id="4" name="Text Box 7"/>
          <p:cNvSpPr txBox="1">
            <a:spLocks noChangeArrowheads="1"/>
          </p:cNvSpPr>
          <p:nvPr/>
        </p:nvSpPr>
        <p:spPr bwMode="auto">
          <a:xfrm>
            <a:off x="4750361" y="4413904"/>
            <a:ext cx="46069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 طراحي تعدادي فايل</a:t>
            </a:r>
            <a:endParaRPr lang="en-US" altLang="fa-IR" sz="3200"/>
          </a:p>
        </p:txBody>
      </p:sp>
      <p:sp>
        <p:nvSpPr>
          <p:cNvPr id="5" name="Text Box 8"/>
          <p:cNvSpPr txBox="1">
            <a:spLocks noChangeArrowheads="1"/>
          </p:cNvSpPr>
          <p:nvPr/>
        </p:nvSpPr>
        <p:spPr bwMode="auto">
          <a:xfrm>
            <a:off x="3237474" y="3839229"/>
            <a:ext cx="61198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 تعيين مشخصات هر سيستم و وظايف آن</a:t>
            </a:r>
            <a:endParaRPr lang="en-US" altLang="fa-IR" sz="3200"/>
          </a:p>
        </p:txBody>
      </p:sp>
      <p:sp>
        <p:nvSpPr>
          <p:cNvPr id="6" name="Text Box 9"/>
          <p:cNvSpPr txBox="1">
            <a:spLocks noChangeArrowheads="1"/>
          </p:cNvSpPr>
          <p:nvPr/>
        </p:nvSpPr>
        <p:spPr bwMode="auto">
          <a:xfrm>
            <a:off x="1508686" y="5079066"/>
            <a:ext cx="784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 نوشتن مجموعه</a:t>
            </a:r>
            <a:r>
              <a:rPr lang="fa-IR" altLang="fa-IR" sz="3200">
                <a:cs typeface="Arial" panose="020B0604020202020204" pitchFamily="34" charset="0"/>
              </a:rPr>
              <a:t>‌</a:t>
            </a:r>
            <a:r>
              <a:rPr lang="fa-IR" altLang="fa-IR" sz="3200"/>
              <a:t>اي از برنامه</a:t>
            </a:r>
            <a:r>
              <a:rPr lang="fa-IR" altLang="fa-IR" sz="3200">
                <a:cs typeface="Arial" panose="020B0604020202020204" pitchFamily="34" charset="0"/>
              </a:rPr>
              <a:t>‌</a:t>
            </a:r>
            <a:r>
              <a:rPr lang="fa-IR" altLang="fa-IR" sz="3200"/>
              <a:t>هاي ايجاد، كنترل و پردازش فايل</a:t>
            </a:r>
            <a:endParaRPr lang="en-US" altLang="fa-IR" sz="3200"/>
          </a:p>
        </p:txBody>
      </p:sp>
    </p:spTree>
    <p:extLst>
      <p:ext uri="{BB962C8B-B14F-4D97-AF65-F5344CB8AC3E}">
        <p14:creationId xmlns:p14="http://schemas.microsoft.com/office/powerpoint/2010/main" val="1720271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602814" y="1571532"/>
            <a:ext cx="7848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 استفاده از يك پيكربندي سخت</a:t>
            </a:r>
            <a:r>
              <a:rPr lang="fa-IR" altLang="fa-IR" sz="3200" dirty="0">
                <a:cs typeface="Arial" panose="020B0604020202020204" pitchFamily="34" charset="0"/>
              </a:rPr>
              <a:t>‌</a:t>
            </a:r>
            <a:r>
              <a:rPr lang="fa-IR" altLang="fa-IR" sz="3200" dirty="0"/>
              <a:t>افزاري و نرم</a:t>
            </a:r>
            <a:r>
              <a:rPr lang="fa-IR" altLang="fa-IR" sz="3200" dirty="0">
                <a:cs typeface="Arial" panose="020B0604020202020204" pitchFamily="34" charset="0"/>
              </a:rPr>
              <a:t>‌</a:t>
            </a:r>
            <a:r>
              <a:rPr lang="fa-IR" altLang="fa-IR" sz="3200" dirty="0"/>
              <a:t>افزاري مشخص</a:t>
            </a:r>
            <a:endParaRPr lang="en-US" altLang="fa-IR" sz="3200" dirty="0"/>
          </a:p>
        </p:txBody>
      </p:sp>
      <p:sp>
        <p:nvSpPr>
          <p:cNvPr id="3" name="Text Box 5"/>
          <p:cNvSpPr txBox="1">
            <a:spLocks noChangeArrowheads="1"/>
          </p:cNvSpPr>
          <p:nvPr/>
        </p:nvSpPr>
        <p:spPr bwMode="auto">
          <a:xfrm>
            <a:off x="1315477" y="3227294"/>
            <a:ext cx="80645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 ايجاد يك سيستم كاربردي براي هر قسمت و برپايي محيط فيزيكي ذخيره و بازيابي اطلاعات و سيستم بهره</a:t>
            </a:r>
            <a:r>
              <a:rPr lang="fa-IR" altLang="fa-IR" sz="3200">
                <a:cs typeface="Arial" panose="020B0604020202020204" pitchFamily="34" charset="0"/>
              </a:rPr>
              <a:t>‌</a:t>
            </a:r>
            <a:r>
              <a:rPr lang="fa-IR" altLang="fa-IR" sz="3200"/>
              <a:t>برداري از آن خاص همان قسمت.</a:t>
            </a:r>
            <a:endParaRPr lang="en-US" altLang="fa-IR" sz="3200"/>
          </a:p>
        </p:txBody>
      </p:sp>
      <p:sp>
        <p:nvSpPr>
          <p:cNvPr id="4" name="Text Box 6"/>
          <p:cNvSpPr txBox="1">
            <a:spLocks noChangeArrowheads="1"/>
          </p:cNvSpPr>
          <p:nvPr/>
        </p:nvSpPr>
        <p:spPr bwMode="auto">
          <a:xfrm>
            <a:off x="2107639" y="2435132"/>
            <a:ext cx="73437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 انجام تستهاي لازم و تنظيم سيستم كاربردي</a:t>
            </a:r>
            <a:endParaRPr lang="en-US" altLang="fa-IR" sz="3200"/>
          </a:p>
        </p:txBody>
      </p:sp>
    </p:spTree>
    <p:extLst>
      <p:ext uri="{BB962C8B-B14F-4D97-AF65-F5344CB8AC3E}">
        <p14:creationId xmlns:p14="http://schemas.microsoft.com/office/powerpoint/2010/main" val="721904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030754" y="679015"/>
            <a:ext cx="8208963"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200" dirty="0" smtClean="0"/>
              <a:t>معایب خط مشی فایلینگ</a:t>
            </a:r>
            <a:endParaRPr lang="fa-IR" altLang="fa-IR" sz="3200" dirty="0"/>
          </a:p>
          <a:p>
            <a:pPr algn="r" rtl="1" eaLnBrk="1" hangingPunct="1">
              <a:spcBef>
                <a:spcPct val="50000"/>
              </a:spcBef>
            </a:pPr>
            <a:r>
              <a:rPr lang="fa-IR" altLang="fa-IR" sz="3200" dirty="0" smtClean="0"/>
              <a:t>1- </a:t>
            </a:r>
            <a:r>
              <a:rPr lang="fa-IR" altLang="fa-IR" sz="3200" dirty="0"/>
              <a:t>عدم وجود محيط مجتمع ذخيره</a:t>
            </a:r>
            <a:r>
              <a:rPr lang="fa-IR" altLang="fa-IR" sz="3200" dirty="0">
                <a:cs typeface="Arial" panose="020B0604020202020204" pitchFamily="34" charset="0"/>
              </a:rPr>
              <a:t>‌</a:t>
            </a:r>
            <a:r>
              <a:rPr lang="fa-IR" altLang="fa-IR" sz="3200" dirty="0"/>
              <a:t>سازي اطلاعات و عدم وجود سيستم </a:t>
            </a:r>
            <a:r>
              <a:rPr lang="fa-IR" altLang="fa-IR" sz="3200" dirty="0" smtClean="0"/>
              <a:t/>
            </a:r>
            <a:br>
              <a:rPr lang="fa-IR" altLang="fa-IR" sz="3200" dirty="0" smtClean="0"/>
            </a:br>
            <a:r>
              <a:rPr lang="fa-IR" altLang="fa-IR" sz="3200" dirty="0" smtClean="0"/>
              <a:t>يكپارچه</a:t>
            </a:r>
            <a:endParaRPr lang="en-US" altLang="fa-IR" sz="3200" dirty="0"/>
          </a:p>
        </p:txBody>
      </p:sp>
      <p:sp>
        <p:nvSpPr>
          <p:cNvPr id="3" name="Text Box 6"/>
          <p:cNvSpPr txBox="1">
            <a:spLocks noChangeArrowheads="1"/>
          </p:cNvSpPr>
          <p:nvPr/>
        </p:nvSpPr>
        <p:spPr bwMode="auto">
          <a:xfrm>
            <a:off x="2269331" y="2729675"/>
            <a:ext cx="69103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2- عدم وجود سيستم كنترل متمركز روي كل داده</a:t>
            </a:r>
            <a:r>
              <a:rPr lang="fa-IR" altLang="fa-IR" sz="3200" dirty="0">
                <a:cs typeface="Arial" panose="020B0604020202020204" pitchFamily="34" charset="0"/>
              </a:rPr>
              <a:t>‌</a:t>
            </a:r>
            <a:r>
              <a:rPr lang="fa-IR" altLang="fa-IR" sz="3200" dirty="0"/>
              <a:t>ها</a:t>
            </a:r>
            <a:endParaRPr lang="en-US" altLang="fa-IR" sz="3200" dirty="0"/>
          </a:p>
        </p:txBody>
      </p:sp>
      <p:sp>
        <p:nvSpPr>
          <p:cNvPr id="4" name="Text Box 7"/>
          <p:cNvSpPr txBox="1">
            <a:spLocks noChangeArrowheads="1"/>
          </p:cNvSpPr>
          <p:nvPr/>
        </p:nvSpPr>
        <p:spPr bwMode="auto">
          <a:xfrm>
            <a:off x="6444456" y="3688494"/>
            <a:ext cx="27352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3- افزونگي</a:t>
            </a:r>
            <a:endParaRPr lang="en-US" altLang="fa-IR" sz="3200" dirty="0"/>
          </a:p>
        </p:txBody>
      </p:sp>
      <p:sp>
        <p:nvSpPr>
          <p:cNvPr id="5" name="Text Box 8"/>
          <p:cNvSpPr txBox="1">
            <a:spLocks noChangeArrowheads="1"/>
          </p:cNvSpPr>
          <p:nvPr/>
        </p:nvSpPr>
        <p:spPr bwMode="auto">
          <a:xfrm>
            <a:off x="2770981" y="4612184"/>
            <a:ext cx="64087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4- عدم وجود ضوابط ايمني كارا و مطمئن</a:t>
            </a:r>
            <a:endParaRPr lang="en-US" altLang="fa-IR" sz="3200" dirty="0"/>
          </a:p>
        </p:txBody>
      </p:sp>
      <p:sp>
        <p:nvSpPr>
          <p:cNvPr id="6" name="Text Box 9"/>
          <p:cNvSpPr txBox="1">
            <a:spLocks noChangeArrowheads="1"/>
          </p:cNvSpPr>
          <p:nvPr/>
        </p:nvSpPr>
        <p:spPr bwMode="auto">
          <a:xfrm>
            <a:off x="3275806" y="5535874"/>
            <a:ext cx="59039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5- خطر بروز پديده ناسازگاري داده</a:t>
            </a:r>
            <a:r>
              <a:rPr lang="fa-IR" altLang="fa-IR" sz="3200" dirty="0">
                <a:cs typeface="Arial" panose="020B0604020202020204" pitchFamily="34" charset="0"/>
              </a:rPr>
              <a:t>‌</a:t>
            </a:r>
            <a:r>
              <a:rPr lang="fa-IR" altLang="fa-IR" sz="3200" dirty="0"/>
              <a:t>ها</a:t>
            </a:r>
            <a:endParaRPr lang="en-US" altLang="fa-IR" sz="3200" dirty="0"/>
          </a:p>
        </p:txBody>
      </p:sp>
    </p:spTree>
    <p:extLst>
      <p:ext uri="{BB962C8B-B14F-4D97-AF65-F5344CB8AC3E}">
        <p14:creationId xmlns:p14="http://schemas.microsoft.com/office/powerpoint/2010/main" val="4004502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3459163" y="1349002"/>
            <a:ext cx="56864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6- عدم امكان اشتراكي شدن داده</a:t>
            </a:r>
            <a:r>
              <a:rPr lang="fa-IR" altLang="fa-IR" sz="3200" dirty="0">
                <a:cs typeface="Arial" panose="020B0604020202020204" pitchFamily="34" charset="0"/>
              </a:rPr>
              <a:t>‌</a:t>
            </a:r>
            <a:r>
              <a:rPr lang="fa-IR" altLang="fa-IR" sz="3200" dirty="0"/>
              <a:t>ها</a:t>
            </a:r>
            <a:endParaRPr lang="en-US" altLang="fa-IR" sz="3200" dirty="0"/>
          </a:p>
        </p:txBody>
      </p:sp>
      <p:sp>
        <p:nvSpPr>
          <p:cNvPr id="3" name="Text Box 5"/>
          <p:cNvSpPr txBox="1">
            <a:spLocks noChangeArrowheads="1"/>
          </p:cNvSpPr>
          <p:nvPr/>
        </p:nvSpPr>
        <p:spPr bwMode="auto">
          <a:xfrm>
            <a:off x="2160588" y="2285627"/>
            <a:ext cx="698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7- مصرف نابهينه امكانات سخت</a:t>
            </a:r>
            <a:r>
              <a:rPr lang="fa-IR" altLang="fa-IR" sz="3200" dirty="0">
                <a:cs typeface="Arial" panose="020B0604020202020204" pitchFamily="34" charset="0"/>
              </a:rPr>
              <a:t>‌</a:t>
            </a:r>
            <a:r>
              <a:rPr lang="fa-IR" altLang="fa-IR" sz="3200" dirty="0"/>
              <a:t>افزاري و نرم</a:t>
            </a:r>
            <a:r>
              <a:rPr lang="fa-IR" altLang="fa-IR" sz="3200" dirty="0">
                <a:cs typeface="Arial" panose="020B0604020202020204" pitchFamily="34" charset="0"/>
              </a:rPr>
              <a:t>‌</a:t>
            </a:r>
            <a:r>
              <a:rPr lang="fa-IR" altLang="fa-IR" sz="3200" dirty="0"/>
              <a:t>افزاري</a:t>
            </a:r>
            <a:endParaRPr lang="en-US" altLang="fa-IR" sz="3200" dirty="0"/>
          </a:p>
        </p:txBody>
      </p:sp>
      <p:sp>
        <p:nvSpPr>
          <p:cNvPr id="4" name="Text Box 6"/>
          <p:cNvSpPr txBox="1">
            <a:spLocks noChangeArrowheads="1"/>
          </p:cNvSpPr>
          <p:nvPr/>
        </p:nvSpPr>
        <p:spPr bwMode="auto">
          <a:xfrm>
            <a:off x="1081088" y="4228727"/>
            <a:ext cx="80978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9- وابستگي برنامه</a:t>
            </a:r>
            <a:r>
              <a:rPr lang="fa-IR" altLang="fa-IR" sz="3200" dirty="0">
                <a:cs typeface="Arial" panose="020B0604020202020204" pitchFamily="34" charset="0"/>
              </a:rPr>
              <a:t>‌</a:t>
            </a:r>
            <a:r>
              <a:rPr lang="fa-IR" altLang="fa-IR" sz="3200" dirty="0"/>
              <a:t>هاي كاربردي به محيط ذخيره</a:t>
            </a:r>
            <a:r>
              <a:rPr lang="fa-IR" altLang="fa-IR" sz="3200" dirty="0">
                <a:cs typeface="Arial" panose="020B0604020202020204" pitchFamily="34" charset="0"/>
              </a:rPr>
              <a:t>‌</a:t>
            </a:r>
            <a:r>
              <a:rPr lang="fa-IR" altLang="fa-IR" sz="3200" dirty="0"/>
              <a:t>سازي داده</a:t>
            </a:r>
            <a:r>
              <a:rPr lang="fa-IR" altLang="fa-IR" sz="3200" dirty="0">
                <a:cs typeface="Arial" panose="020B0604020202020204" pitchFamily="34" charset="0"/>
              </a:rPr>
              <a:t>‌</a:t>
            </a:r>
            <a:r>
              <a:rPr lang="fa-IR" altLang="fa-IR" sz="3200" dirty="0"/>
              <a:t>ها</a:t>
            </a:r>
            <a:endParaRPr lang="en-US" altLang="fa-IR" sz="3200" dirty="0"/>
          </a:p>
        </p:txBody>
      </p:sp>
      <p:sp>
        <p:nvSpPr>
          <p:cNvPr id="5" name="Text Box 7"/>
          <p:cNvSpPr txBox="1">
            <a:spLocks noChangeArrowheads="1"/>
          </p:cNvSpPr>
          <p:nvPr/>
        </p:nvSpPr>
        <p:spPr bwMode="auto">
          <a:xfrm>
            <a:off x="5618163" y="3220665"/>
            <a:ext cx="35274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8- حجم زياد برنامه</a:t>
            </a:r>
            <a:r>
              <a:rPr lang="fa-IR" altLang="fa-IR" sz="3200">
                <a:cs typeface="Arial" panose="020B0604020202020204" pitchFamily="34" charset="0"/>
              </a:rPr>
              <a:t>‌</a:t>
            </a:r>
            <a:r>
              <a:rPr lang="fa-IR" altLang="fa-IR" sz="3200"/>
              <a:t>سازي</a:t>
            </a:r>
            <a:endParaRPr lang="en-US" altLang="fa-IR" sz="3200"/>
          </a:p>
        </p:txBody>
      </p:sp>
    </p:spTree>
    <p:extLst>
      <p:ext uri="{BB962C8B-B14F-4D97-AF65-F5344CB8AC3E}">
        <p14:creationId xmlns:p14="http://schemas.microsoft.com/office/powerpoint/2010/main" val="1810982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13964"/>
            <a:ext cx="8596668" cy="3236260"/>
          </a:xfrm>
        </p:spPr>
        <p:txBody>
          <a:bodyPr>
            <a:noAutofit/>
          </a:bodyPr>
          <a:lstStyle/>
          <a:p>
            <a:pPr algn="ctr"/>
            <a:r>
              <a:rPr lang="fa-IR" sz="4400" dirty="0" smtClean="0"/>
              <a:t>فصل اول</a:t>
            </a:r>
            <a:br>
              <a:rPr lang="fa-IR" sz="4400" dirty="0" smtClean="0"/>
            </a:br>
            <a:r>
              <a:rPr lang="fa-IR" sz="4400" dirty="0" smtClean="0"/>
              <a:t/>
            </a:r>
            <a:br>
              <a:rPr lang="fa-IR" sz="4400" dirty="0" smtClean="0"/>
            </a:br>
            <a:r>
              <a:rPr lang="fa-IR" sz="4400" dirty="0" smtClean="0"/>
              <a:t>مفاهیم پایه ای پایگاه داده ها</a:t>
            </a:r>
            <a:endParaRPr lang="fa-IR" sz="4400" dirty="0"/>
          </a:p>
        </p:txBody>
      </p:sp>
    </p:spTree>
    <p:extLst>
      <p:ext uri="{BB962C8B-B14F-4D97-AF65-F5344CB8AC3E}">
        <p14:creationId xmlns:p14="http://schemas.microsoft.com/office/powerpoint/2010/main" val="2834205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3359151" y="1484314"/>
            <a:ext cx="1223963" cy="9366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15" name="Rectangle 5"/>
          <p:cNvSpPr>
            <a:spLocks noChangeArrowheads="1"/>
          </p:cNvSpPr>
          <p:nvPr/>
        </p:nvSpPr>
        <p:spPr bwMode="auto">
          <a:xfrm>
            <a:off x="3359151" y="2854325"/>
            <a:ext cx="1223963" cy="1079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16" name="Rectangle 6"/>
          <p:cNvSpPr>
            <a:spLocks noChangeArrowheads="1"/>
          </p:cNvSpPr>
          <p:nvPr/>
        </p:nvSpPr>
        <p:spPr bwMode="auto">
          <a:xfrm>
            <a:off x="3359151" y="4510088"/>
            <a:ext cx="1223963" cy="10795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17" name="Rectangle 7"/>
          <p:cNvSpPr>
            <a:spLocks noChangeArrowheads="1"/>
          </p:cNvSpPr>
          <p:nvPr/>
        </p:nvSpPr>
        <p:spPr bwMode="auto">
          <a:xfrm>
            <a:off x="5519738" y="1628775"/>
            <a:ext cx="863600" cy="36004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18" name="AutoShape 8"/>
          <p:cNvSpPr>
            <a:spLocks noChangeArrowheads="1"/>
          </p:cNvSpPr>
          <p:nvPr/>
        </p:nvSpPr>
        <p:spPr bwMode="auto">
          <a:xfrm>
            <a:off x="7104064" y="1989138"/>
            <a:ext cx="1368425" cy="2520950"/>
          </a:xfrm>
          <a:prstGeom prst="roundRect">
            <a:avLst>
              <a:gd name="adj" fmla="val 16667"/>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19" name="Rectangle 9"/>
          <p:cNvSpPr>
            <a:spLocks noChangeArrowheads="1"/>
          </p:cNvSpPr>
          <p:nvPr/>
        </p:nvSpPr>
        <p:spPr bwMode="auto">
          <a:xfrm>
            <a:off x="7391400" y="2854325"/>
            <a:ext cx="647700"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0" name="Rectangle 10"/>
          <p:cNvSpPr>
            <a:spLocks noChangeArrowheads="1"/>
          </p:cNvSpPr>
          <p:nvPr/>
        </p:nvSpPr>
        <p:spPr bwMode="auto">
          <a:xfrm>
            <a:off x="8040689" y="3070225"/>
            <a:ext cx="358775"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1" name="AutoShape 11"/>
          <p:cNvSpPr>
            <a:spLocks noChangeArrowheads="1"/>
          </p:cNvSpPr>
          <p:nvPr/>
        </p:nvSpPr>
        <p:spPr bwMode="auto">
          <a:xfrm>
            <a:off x="8975726" y="2709864"/>
            <a:ext cx="1368425" cy="2016125"/>
          </a:xfrm>
          <a:prstGeom prst="flowChartMagneticDisk">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فايلهاي ذخيره‌شده</a:t>
            </a:r>
          </a:p>
          <a:p>
            <a:pPr algn="ctr" eaLnBrk="1" hangingPunct="1"/>
            <a:r>
              <a:rPr lang="fa-IR" altLang="fa-IR" sz="1800">
                <a:cs typeface="Arial" panose="020B0604020202020204" pitchFamily="34" charset="0"/>
              </a:rPr>
              <a:t>بهم مرتبط</a:t>
            </a:r>
          </a:p>
          <a:p>
            <a:pPr algn="ctr" eaLnBrk="1" hangingPunct="1"/>
            <a:r>
              <a:rPr lang="en-US" altLang="fa-IR" sz="1800">
                <a:cs typeface="Arial" panose="020B0604020202020204" pitchFamily="34" charset="0"/>
              </a:rPr>
              <a:t>(FILES)</a:t>
            </a:r>
          </a:p>
        </p:txBody>
      </p:sp>
      <p:sp>
        <p:nvSpPr>
          <p:cNvPr id="38922" name="AutoShape 12"/>
          <p:cNvSpPr>
            <a:spLocks noChangeArrowheads="1"/>
          </p:cNvSpPr>
          <p:nvPr/>
        </p:nvSpPr>
        <p:spPr bwMode="auto">
          <a:xfrm rot="10800000">
            <a:off x="2566988" y="1484313"/>
            <a:ext cx="792162" cy="938212"/>
          </a:xfrm>
          <a:prstGeom prst="flowChartDelay">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3" name="AutoShape 13"/>
          <p:cNvSpPr>
            <a:spLocks/>
          </p:cNvSpPr>
          <p:nvPr/>
        </p:nvSpPr>
        <p:spPr bwMode="auto">
          <a:xfrm rot="5400000">
            <a:off x="2496345" y="477045"/>
            <a:ext cx="287337" cy="1152525"/>
          </a:xfrm>
          <a:prstGeom prst="leftBrace">
            <a:avLst>
              <a:gd name="adj1" fmla="val 33425"/>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4" name="AutoShape 14"/>
          <p:cNvSpPr>
            <a:spLocks/>
          </p:cNvSpPr>
          <p:nvPr/>
        </p:nvSpPr>
        <p:spPr bwMode="auto">
          <a:xfrm rot="5400000">
            <a:off x="3971132" y="297657"/>
            <a:ext cx="287337" cy="1511300"/>
          </a:xfrm>
          <a:prstGeom prst="leftBrace">
            <a:avLst>
              <a:gd name="adj1" fmla="val 4383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5" name="AutoShape 15"/>
          <p:cNvSpPr>
            <a:spLocks/>
          </p:cNvSpPr>
          <p:nvPr/>
        </p:nvSpPr>
        <p:spPr bwMode="auto">
          <a:xfrm rot="5400000">
            <a:off x="5735639" y="260351"/>
            <a:ext cx="217487" cy="1655763"/>
          </a:xfrm>
          <a:prstGeom prst="leftBrace">
            <a:avLst>
              <a:gd name="adj1" fmla="val 6344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6" name="AutoShape 16"/>
          <p:cNvSpPr>
            <a:spLocks/>
          </p:cNvSpPr>
          <p:nvPr/>
        </p:nvSpPr>
        <p:spPr bwMode="auto">
          <a:xfrm rot="5400000">
            <a:off x="4894263" y="-985837"/>
            <a:ext cx="171450" cy="3384550"/>
          </a:xfrm>
          <a:prstGeom prst="leftBrace">
            <a:avLst>
              <a:gd name="adj1" fmla="val 16450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7" name="AutoShape 17"/>
          <p:cNvSpPr>
            <a:spLocks/>
          </p:cNvSpPr>
          <p:nvPr/>
        </p:nvSpPr>
        <p:spPr bwMode="auto">
          <a:xfrm rot="-5400000">
            <a:off x="3539332" y="4401344"/>
            <a:ext cx="215900" cy="2735263"/>
          </a:xfrm>
          <a:prstGeom prst="leftBrace">
            <a:avLst>
              <a:gd name="adj1" fmla="val 10557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28" name="AutoShape 21"/>
          <p:cNvSpPr>
            <a:spLocks noChangeArrowheads="1"/>
          </p:cNvSpPr>
          <p:nvPr/>
        </p:nvSpPr>
        <p:spPr bwMode="auto">
          <a:xfrm rot="5400000">
            <a:off x="2531269" y="4761707"/>
            <a:ext cx="1079500" cy="576262"/>
          </a:xfrm>
          <a:custGeom>
            <a:avLst/>
            <a:gdLst>
              <a:gd name="T0" fmla="*/ 944563 w 21600"/>
              <a:gd name="T1" fmla="*/ 288131 h 21600"/>
              <a:gd name="T2" fmla="*/ 539750 w 21600"/>
              <a:gd name="T3" fmla="*/ 576262 h 21600"/>
              <a:gd name="T4" fmla="*/ 134938 w 21600"/>
              <a:gd name="T5" fmla="*/ 288131 h 21600"/>
              <a:gd name="T6" fmla="*/ 53975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8929" name="Text Box 23"/>
          <p:cNvSpPr txBox="1">
            <a:spLocks noChangeArrowheads="1"/>
          </p:cNvSpPr>
          <p:nvPr/>
        </p:nvSpPr>
        <p:spPr bwMode="auto">
          <a:xfrm>
            <a:off x="5519738" y="765175"/>
            <a:ext cx="742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تيم پياده‌ساز</a:t>
            </a:r>
            <a:endParaRPr lang="en-US" altLang="fa-IR" sz="1200">
              <a:cs typeface="Arial" panose="020B0604020202020204" pitchFamily="34" charset="0"/>
            </a:endParaRPr>
          </a:p>
        </p:txBody>
      </p:sp>
      <p:sp>
        <p:nvSpPr>
          <p:cNvPr id="38930" name="Text Box 24"/>
          <p:cNvSpPr txBox="1">
            <a:spLocks noChangeArrowheads="1"/>
          </p:cNvSpPr>
          <p:nvPr/>
        </p:nvSpPr>
        <p:spPr bwMode="auto">
          <a:xfrm>
            <a:off x="9120189" y="2854326"/>
            <a:ext cx="1069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cs typeface="Arial" panose="020B0604020202020204" pitchFamily="34" charset="0"/>
              </a:rPr>
              <a:t>پايگاه داده‌ها</a:t>
            </a:r>
            <a:endParaRPr lang="en-US" altLang="fa-IR" sz="1800">
              <a:cs typeface="Arial" panose="020B0604020202020204" pitchFamily="34" charset="0"/>
            </a:endParaRPr>
          </a:p>
        </p:txBody>
      </p:sp>
      <p:sp>
        <p:nvSpPr>
          <p:cNvPr id="38931" name="Text Box 25"/>
          <p:cNvSpPr txBox="1">
            <a:spLocks noChangeArrowheads="1"/>
          </p:cNvSpPr>
          <p:nvPr/>
        </p:nvSpPr>
        <p:spPr bwMode="auto">
          <a:xfrm>
            <a:off x="8039008" y="3070225"/>
            <a:ext cx="30489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400">
                <a:cs typeface="Arial" panose="020B0604020202020204" pitchFamily="34" charset="0"/>
              </a:rPr>
              <a:t>F</a:t>
            </a:r>
          </a:p>
          <a:p>
            <a:pPr algn="r" rtl="1" eaLnBrk="1" hangingPunct="1"/>
            <a:r>
              <a:rPr lang="en-US" altLang="fa-IR" sz="1400">
                <a:cs typeface="Arial" panose="020B0604020202020204" pitchFamily="34" charset="0"/>
              </a:rPr>
              <a:t>S</a:t>
            </a:r>
          </a:p>
        </p:txBody>
      </p:sp>
      <p:sp>
        <p:nvSpPr>
          <p:cNvPr id="38932" name="Text Box 26"/>
          <p:cNvSpPr txBox="1">
            <a:spLocks noChangeArrowheads="1"/>
          </p:cNvSpPr>
          <p:nvPr/>
        </p:nvSpPr>
        <p:spPr bwMode="auto">
          <a:xfrm>
            <a:off x="7533904" y="2781301"/>
            <a:ext cx="33374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400">
                <a:cs typeface="Arial" panose="020B0604020202020204" pitchFamily="34" charset="0"/>
              </a:rPr>
              <a:t>D</a:t>
            </a:r>
          </a:p>
          <a:p>
            <a:pPr algn="r" rtl="1" eaLnBrk="1" hangingPunct="1"/>
            <a:r>
              <a:rPr lang="en-US" altLang="fa-IR" sz="1400">
                <a:cs typeface="Arial" panose="020B0604020202020204" pitchFamily="34" charset="0"/>
              </a:rPr>
              <a:t>B</a:t>
            </a:r>
          </a:p>
          <a:p>
            <a:pPr algn="r" rtl="1" eaLnBrk="1" hangingPunct="1"/>
            <a:r>
              <a:rPr lang="en-US" altLang="fa-IR" sz="1400">
                <a:cs typeface="Arial" panose="020B0604020202020204" pitchFamily="34" charset="0"/>
              </a:rPr>
              <a:t>M</a:t>
            </a:r>
          </a:p>
          <a:p>
            <a:pPr algn="r" rtl="1" eaLnBrk="1" hangingPunct="1"/>
            <a:r>
              <a:rPr lang="en-US" altLang="fa-IR" sz="1400">
                <a:cs typeface="Arial" panose="020B0604020202020204" pitchFamily="34" charset="0"/>
              </a:rPr>
              <a:t>S</a:t>
            </a:r>
          </a:p>
        </p:txBody>
      </p:sp>
      <p:sp>
        <p:nvSpPr>
          <p:cNvPr id="38933" name="Text Box 27"/>
          <p:cNvSpPr txBox="1">
            <a:spLocks noChangeArrowheads="1"/>
          </p:cNvSpPr>
          <p:nvPr/>
        </p:nvSpPr>
        <p:spPr bwMode="auto">
          <a:xfrm>
            <a:off x="7464425" y="2133601"/>
            <a:ext cx="51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a:cs typeface="Arial" panose="020B0604020202020204" pitchFamily="34" charset="0"/>
              </a:rPr>
              <a:t>OS</a:t>
            </a:r>
          </a:p>
        </p:txBody>
      </p:sp>
      <p:sp>
        <p:nvSpPr>
          <p:cNvPr id="38934" name="Text Box 28"/>
          <p:cNvSpPr txBox="1">
            <a:spLocks noChangeArrowheads="1"/>
          </p:cNvSpPr>
          <p:nvPr/>
        </p:nvSpPr>
        <p:spPr bwMode="auto">
          <a:xfrm rot="-5400000">
            <a:off x="4673601" y="2979739"/>
            <a:ext cx="25622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600">
                <a:cs typeface="Arial" panose="020B0604020202020204" pitchFamily="34" charset="0"/>
              </a:rPr>
              <a:t>تعريف و كنترل داده‌ها به طور </a:t>
            </a:r>
          </a:p>
          <a:p>
            <a:pPr algn="r" rtl="1" eaLnBrk="1" hangingPunct="1"/>
            <a:r>
              <a:rPr lang="fa-IR" altLang="fa-IR" sz="1600">
                <a:cs typeface="Arial" panose="020B0604020202020204" pitchFamily="34" charset="0"/>
              </a:rPr>
              <a:t>جامع و برنامه‌هاي عمليات در داده‌ها</a:t>
            </a:r>
            <a:endParaRPr lang="en-US" altLang="fa-IR" sz="1600">
              <a:cs typeface="Arial" panose="020B0604020202020204" pitchFamily="34" charset="0"/>
            </a:endParaRPr>
          </a:p>
        </p:txBody>
      </p:sp>
      <p:sp>
        <p:nvSpPr>
          <p:cNvPr id="38935" name="Text Box 29"/>
          <p:cNvSpPr txBox="1">
            <a:spLocks noChangeArrowheads="1"/>
          </p:cNvSpPr>
          <p:nvPr/>
        </p:nvSpPr>
        <p:spPr bwMode="auto">
          <a:xfrm>
            <a:off x="3432176" y="1557339"/>
            <a:ext cx="11080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تعريف داده‌ها </a:t>
            </a:r>
            <a:endParaRPr lang="en-US" altLang="fa-IR" sz="1200">
              <a:cs typeface="Arial" panose="020B0604020202020204" pitchFamily="34" charset="0"/>
            </a:endParaRPr>
          </a:p>
          <a:p>
            <a:pPr algn="r" rtl="1" eaLnBrk="1" hangingPunct="1"/>
            <a:r>
              <a:rPr lang="fa-IR" altLang="fa-IR" sz="1200">
                <a:cs typeface="Arial" panose="020B0604020202020204" pitchFamily="34" charset="0"/>
              </a:rPr>
              <a:t>و برنامه‌هاي عمليات در </a:t>
            </a:r>
            <a:endParaRPr lang="en-US" altLang="fa-IR" sz="1200">
              <a:cs typeface="Arial" panose="020B0604020202020204" pitchFamily="34" charset="0"/>
            </a:endParaRPr>
          </a:p>
          <a:p>
            <a:pPr algn="r" rtl="1" eaLnBrk="1" hangingPunct="1"/>
            <a:r>
              <a:rPr lang="fa-IR" altLang="fa-IR" sz="1200">
                <a:cs typeface="Arial" panose="020B0604020202020204" pitchFamily="34" charset="0"/>
              </a:rPr>
              <a:t>داده‌ها </a:t>
            </a:r>
            <a:r>
              <a:rPr lang="en-US" altLang="fa-IR" sz="1200">
                <a:cs typeface="Arial" panose="020B0604020202020204" pitchFamily="34" charset="0"/>
              </a:rPr>
              <a:t>(AP1)</a:t>
            </a:r>
          </a:p>
        </p:txBody>
      </p:sp>
      <p:sp>
        <p:nvSpPr>
          <p:cNvPr id="38936" name="Text Box 30"/>
          <p:cNvSpPr txBox="1">
            <a:spLocks noChangeArrowheads="1"/>
          </p:cNvSpPr>
          <p:nvPr/>
        </p:nvSpPr>
        <p:spPr bwMode="auto">
          <a:xfrm>
            <a:off x="3276407" y="3070226"/>
            <a:ext cx="130035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تعريف داده‌ها و </a:t>
            </a:r>
            <a:endParaRPr lang="en-US" altLang="fa-IR" sz="1200">
              <a:cs typeface="Arial" panose="020B0604020202020204" pitchFamily="34" charset="0"/>
            </a:endParaRPr>
          </a:p>
          <a:p>
            <a:pPr algn="r" rtl="1" eaLnBrk="1" hangingPunct="1"/>
            <a:r>
              <a:rPr lang="fa-IR" altLang="fa-IR" sz="1200">
                <a:cs typeface="Arial" panose="020B0604020202020204" pitchFamily="34" charset="0"/>
              </a:rPr>
              <a:t>برنامه‌هاي عمليات در </a:t>
            </a:r>
            <a:endParaRPr lang="en-US" altLang="fa-IR" sz="1200">
              <a:cs typeface="Arial" panose="020B0604020202020204" pitchFamily="34" charset="0"/>
            </a:endParaRPr>
          </a:p>
          <a:p>
            <a:pPr algn="r" rtl="1" eaLnBrk="1" hangingPunct="1"/>
            <a:r>
              <a:rPr lang="fa-IR" altLang="fa-IR" sz="1200">
                <a:cs typeface="Arial" panose="020B0604020202020204" pitchFamily="34" charset="0"/>
              </a:rPr>
              <a:t>داده‌ها </a:t>
            </a:r>
            <a:r>
              <a:rPr lang="en-US" altLang="fa-IR" sz="1200">
                <a:cs typeface="Arial" panose="020B0604020202020204" pitchFamily="34" charset="0"/>
              </a:rPr>
              <a:t>(AP2)</a:t>
            </a:r>
          </a:p>
        </p:txBody>
      </p:sp>
      <p:sp>
        <p:nvSpPr>
          <p:cNvPr id="38937" name="Text Box 31"/>
          <p:cNvSpPr txBox="1">
            <a:spLocks noChangeArrowheads="1"/>
          </p:cNvSpPr>
          <p:nvPr/>
        </p:nvSpPr>
        <p:spPr bwMode="auto">
          <a:xfrm>
            <a:off x="3422512" y="4797426"/>
            <a:ext cx="11304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تعريف داده‌ها و </a:t>
            </a:r>
            <a:endParaRPr lang="en-US" altLang="fa-IR" sz="1200">
              <a:cs typeface="Arial" panose="020B0604020202020204" pitchFamily="34" charset="0"/>
            </a:endParaRPr>
          </a:p>
          <a:p>
            <a:pPr algn="r" rtl="1" eaLnBrk="1" hangingPunct="1"/>
            <a:r>
              <a:rPr lang="fa-IR" altLang="fa-IR" sz="1200">
                <a:cs typeface="Arial" panose="020B0604020202020204" pitchFamily="34" charset="0"/>
              </a:rPr>
              <a:t>برنامه‌هاي عمليات </a:t>
            </a:r>
            <a:endParaRPr lang="en-US" altLang="fa-IR" sz="1200">
              <a:cs typeface="Arial" panose="020B0604020202020204" pitchFamily="34" charset="0"/>
            </a:endParaRPr>
          </a:p>
          <a:p>
            <a:pPr algn="r" rtl="1" eaLnBrk="1" hangingPunct="1"/>
            <a:r>
              <a:rPr lang="fa-IR" altLang="fa-IR" sz="1200">
                <a:cs typeface="Arial" panose="020B0604020202020204" pitchFamily="34" charset="0"/>
              </a:rPr>
              <a:t>در داده‌ها </a:t>
            </a:r>
            <a:r>
              <a:rPr lang="en-US" altLang="fa-IR" sz="1200">
                <a:cs typeface="Arial" panose="020B0604020202020204" pitchFamily="34" charset="0"/>
              </a:rPr>
              <a:t>(AP3)</a:t>
            </a:r>
          </a:p>
        </p:txBody>
      </p:sp>
      <p:sp>
        <p:nvSpPr>
          <p:cNvPr id="38938" name="Freeform 34"/>
          <p:cNvSpPr>
            <a:spLocks/>
          </p:cNvSpPr>
          <p:nvPr/>
        </p:nvSpPr>
        <p:spPr bwMode="auto">
          <a:xfrm>
            <a:off x="2566988" y="2854325"/>
            <a:ext cx="792162" cy="1079500"/>
          </a:xfrm>
          <a:custGeom>
            <a:avLst/>
            <a:gdLst>
              <a:gd name="T0" fmla="*/ 792162 w 499"/>
              <a:gd name="T1" fmla="*/ 0 h 680"/>
              <a:gd name="T2" fmla="*/ 360362 w 499"/>
              <a:gd name="T3" fmla="*/ 142875 h 680"/>
              <a:gd name="T4" fmla="*/ 0 w 499"/>
              <a:gd name="T5" fmla="*/ 215900 h 680"/>
              <a:gd name="T6" fmla="*/ 73025 w 499"/>
              <a:gd name="T7" fmla="*/ 503238 h 680"/>
              <a:gd name="T8" fmla="*/ 0 w 499"/>
              <a:gd name="T9" fmla="*/ 792163 h 680"/>
              <a:gd name="T10" fmla="*/ 360362 w 499"/>
              <a:gd name="T11" fmla="*/ 863600 h 680"/>
              <a:gd name="T12" fmla="*/ 792162 w 499"/>
              <a:gd name="T13" fmla="*/ 1079500 h 680"/>
              <a:gd name="T14" fmla="*/ 792162 w 499"/>
              <a:gd name="T15" fmla="*/ 0 h 68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9" h="680">
                <a:moveTo>
                  <a:pt x="499" y="0"/>
                </a:moveTo>
                <a:lnTo>
                  <a:pt x="227" y="90"/>
                </a:lnTo>
                <a:lnTo>
                  <a:pt x="0" y="136"/>
                </a:lnTo>
                <a:lnTo>
                  <a:pt x="46" y="317"/>
                </a:lnTo>
                <a:lnTo>
                  <a:pt x="0" y="499"/>
                </a:lnTo>
                <a:lnTo>
                  <a:pt x="227" y="544"/>
                </a:lnTo>
                <a:lnTo>
                  <a:pt x="499" y="680"/>
                </a:lnTo>
                <a:lnTo>
                  <a:pt x="499" y="0"/>
                </a:ln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39" name="Text Box 35"/>
          <p:cNvSpPr txBox="1">
            <a:spLocks noChangeArrowheads="1"/>
          </p:cNvSpPr>
          <p:nvPr/>
        </p:nvSpPr>
        <p:spPr bwMode="auto">
          <a:xfrm>
            <a:off x="2782889" y="1485901"/>
            <a:ext cx="29527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200">
                <a:cs typeface="Arial" panose="020B0604020202020204" pitchFamily="34" charset="0"/>
              </a:rPr>
              <a:t>U</a:t>
            </a:r>
          </a:p>
          <a:p>
            <a:pPr algn="r" rtl="1" eaLnBrk="1" hangingPunct="1"/>
            <a:r>
              <a:rPr lang="en-US" altLang="fa-IR" sz="1200">
                <a:cs typeface="Arial" panose="020B0604020202020204" pitchFamily="34" charset="0"/>
              </a:rPr>
              <a:t>F</a:t>
            </a:r>
          </a:p>
          <a:p>
            <a:pPr algn="r" rtl="1" eaLnBrk="1" hangingPunct="1"/>
            <a:r>
              <a:rPr lang="en-US" altLang="fa-IR" sz="1200">
                <a:cs typeface="Arial" panose="020B0604020202020204" pitchFamily="34" charset="0"/>
              </a:rPr>
              <a:t>I</a:t>
            </a:r>
          </a:p>
        </p:txBody>
      </p:sp>
      <p:sp>
        <p:nvSpPr>
          <p:cNvPr id="38940" name="Text Box 36"/>
          <p:cNvSpPr txBox="1">
            <a:spLocks noChangeArrowheads="1"/>
          </p:cNvSpPr>
          <p:nvPr/>
        </p:nvSpPr>
        <p:spPr bwMode="auto">
          <a:xfrm>
            <a:off x="3648075" y="692150"/>
            <a:ext cx="8334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تيم بهره‌بردار</a:t>
            </a:r>
            <a:endParaRPr lang="en-US" altLang="fa-IR" sz="1200">
              <a:cs typeface="Arial" panose="020B0604020202020204" pitchFamily="34" charset="0"/>
            </a:endParaRPr>
          </a:p>
        </p:txBody>
      </p:sp>
      <p:sp>
        <p:nvSpPr>
          <p:cNvPr id="38941" name="Text Box 37"/>
          <p:cNvSpPr txBox="1">
            <a:spLocks noChangeArrowheads="1"/>
          </p:cNvSpPr>
          <p:nvPr/>
        </p:nvSpPr>
        <p:spPr bwMode="auto">
          <a:xfrm>
            <a:off x="2279651" y="692150"/>
            <a:ext cx="7461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نابرنامه‌ساز</a:t>
            </a:r>
            <a:endParaRPr lang="en-US" altLang="fa-IR" sz="1200">
              <a:cs typeface="Arial" panose="020B0604020202020204" pitchFamily="34" charset="0"/>
            </a:endParaRPr>
          </a:p>
        </p:txBody>
      </p:sp>
      <p:sp>
        <p:nvSpPr>
          <p:cNvPr id="38942" name="Text Box 38"/>
          <p:cNvSpPr txBox="1">
            <a:spLocks noChangeArrowheads="1"/>
          </p:cNvSpPr>
          <p:nvPr/>
        </p:nvSpPr>
        <p:spPr bwMode="auto">
          <a:xfrm>
            <a:off x="2854326" y="3070226"/>
            <a:ext cx="29527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200">
                <a:cs typeface="Arial" panose="020B0604020202020204" pitchFamily="34" charset="0"/>
              </a:rPr>
              <a:t>U</a:t>
            </a:r>
          </a:p>
          <a:p>
            <a:pPr algn="r" rtl="1" eaLnBrk="1" hangingPunct="1"/>
            <a:r>
              <a:rPr lang="en-US" altLang="fa-IR" sz="1200">
                <a:cs typeface="Arial" panose="020B0604020202020204" pitchFamily="34" charset="0"/>
              </a:rPr>
              <a:t>F</a:t>
            </a:r>
          </a:p>
          <a:p>
            <a:pPr algn="r" rtl="1" eaLnBrk="1" hangingPunct="1"/>
            <a:r>
              <a:rPr lang="en-US" altLang="fa-IR" sz="1200">
                <a:cs typeface="Arial" panose="020B0604020202020204" pitchFamily="34" charset="0"/>
              </a:rPr>
              <a:t>I</a:t>
            </a:r>
          </a:p>
        </p:txBody>
      </p:sp>
      <p:sp>
        <p:nvSpPr>
          <p:cNvPr id="38943" name="Text Box 39"/>
          <p:cNvSpPr txBox="1">
            <a:spLocks noChangeArrowheads="1"/>
          </p:cNvSpPr>
          <p:nvPr/>
        </p:nvSpPr>
        <p:spPr bwMode="auto">
          <a:xfrm>
            <a:off x="2927350" y="4725989"/>
            <a:ext cx="3492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en-US" altLang="fa-IR" sz="1200">
                <a:cs typeface="Arial" panose="020B0604020202020204" pitchFamily="34" charset="0"/>
              </a:rPr>
              <a:t>U</a:t>
            </a:r>
          </a:p>
          <a:p>
            <a:pPr algn="ctr" rtl="1" eaLnBrk="1" hangingPunct="1"/>
            <a:r>
              <a:rPr lang="en-US" altLang="fa-IR" sz="1200">
                <a:cs typeface="Arial" panose="020B0604020202020204" pitchFamily="34" charset="0"/>
              </a:rPr>
              <a:t>F</a:t>
            </a:r>
          </a:p>
          <a:p>
            <a:pPr algn="ctr" rtl="1" eaLnBrk="1" hangingPunct="1"/>
            <a:r>
              <a:rPr lang="en-US" altLang="fa-IR" sz="1200">
                <a:cs typeface="Arial" panose="020B0604020202020204" pitchFamily="34" charset="0"/>
              </a:rPr>
              <a:t>I</a:t>
            </a:r>
          </a:p>
        </p:txBody>
      </p:sp>
      <p:sp>
        <p:nvSpPr>
          <p:cNvPr id="38944" name="Line 40"/>
          <p:cNvSpPr>
            <a:spLocks noChangeShapeType="1"/>
          </p:cNvSpPr>
          <p:nvPr/>
        </p:nvSpPr>
        <p:spPr bwMode="auto">
          <a:xfrm>
            <a:off x="3287713" y="1196976"/>
            <a:ext cx="0" cy="45370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45" name="Line 41"/>
          <p:cNvSpPr>
            <a:spLocks noChangeShapeType="1"/>
          </p:cNvSpPr>
          <p:nvPr/>
        </p:nvSpPr>
        <p:spPr bwMode="auto">
          <a:xfrm>
            <a:off x="5016500" y="1125538"/>
            <a:ext cx="0" cy="460851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46" name="Line 42"/>
          <p:cNvSpPr>
            <a:spLocks noChangeShapeType="1"/>
          </p:cNvSpPr>
          <p:nvPr/>
        </p:nvSpPr>
        <p:spPr bwMode="auto">
          <a:xfrm>
            <a:off x="6743700" y="1125539"/>
            <a:ext cx="0" cy="49672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47" name="Line 43"/>
          <p:cNvSpPr>
            <a:spLocks noChangeShapeType="1"/>
          </p:cNvSpPr>
          <p:nvPr/>
        </p:nvSpPr>
        <p:spPr bwMode="auto">
          <a:xfrm>
            <a:off x="8688388" y="1268414"/>
            <a:ext cx="0" cy="453707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48" name="AutoShape 44"/>
          <p:cNvSpPr>
            <a:spLocks/>
          </p:cNvSpPr>
          <p:nvPr/>
        </p:nvSpPr>
        <p:spPr bwMode="auto">
          <a:xfrm rot="-5400000">
            <a:off x="4368007" y="4148932"/>
            <a:ext cx="215900" cy="4392613"/>
          </a:xfrm>
          <a:prstGeom prst="leftBrace">
            <a:avLst>
              <a:gd name="adj1" fmla="val 16954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49" name="AutoShape 45"/>
          <p:cNvSpPr>
            <a:spLocks/>
          </p:cNvSpPr>
          <p:nvPr/>
        </p:nvSpPr>
        <p:spPr bwMode="auto">
          <a:xfrm rot="5400000">
            <a:off x="4331495" y="-1935956"/>
            <a:ext cx="288925" cy="4681537"/>
          </a:xfrm>
          <a:prstGeom prst="leftBrace">
            <a:avLst>
              <a:gd name="adj1" fmla="val 13502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8950" name="Text Box 46"/>
          <p:cNvSpPr txBox="1">
            <a:spLocks noChangeArrowheads="1"/>
          </p:cNvSpPr>
          <p:nvPr/>
        </p:nvSpPr>
        <p:spPr bwMode="auto">
          <a:xfrm>
            <a:off x="4222750" y="404814"/>
            <a:ext cx="674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برنامه‌ساز</a:t>
            </a:r>
            <a:endParaRPr lang="en-US" altLang="fa-IR" sz="1200">
              <a:cs typeface="Arial" panose="020B0604020202020204" pitchFamily="34" charset="0"/>
            </a:endParaRPr>
          </a:p>
        </p:txBody>
      </p:sp>
      <p:sp>
        <p:nvSpPr>
          <p:cNvPr id="38951" name="Text Box 47"/>
          <p:cNvSpPr txBox="1">
            <a:spLocks noChangeArrowheads="1"/>
          </p:cNvSpPr>
          <p:nvPr/>
        </p:nvSpPr>
        <p:spPr bwMode="auto">
          <a:xfrm>
            <a:off x="4151313" y="0"/>
            <a:ext cx="5762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كاربران</a:t>
            </a:r>
            <a:endParaRPr lang="en-US" altLang="fa-IR" sz="1200">
              <a:cs typeface="Arial" panose="020B0604020202020204" pitchFamily="34" charset="0"/>
            </a:endParaRPr>
          </a:p>
        </p:txBody>
      </p:sp>
      <p:sp>
        <p:nvSpPr>
          <p:cNvPr id="38952" name="Text Box 48"/>
          <p:cNvSpPr txBox="1">
            <a:spLocks noChangeArrowheads="1"/>
          </p:cNvSpPr>
          <p:nvPr/>
        </p:nvSpPr>
        <p:spPr bwMode="auto">
          <a:xfrm>
            <a:off x="4079876" y="6467475"/>
            <a:ext cx="87471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محيط فرافايلي</a:t>
            </a:r>
            <a:endParaRPr lang="en-US" altLang="fa-IR" sz="1200">
              <a:cs typeface="Arial" panose="020B0604020202020204" pitchFamily="34" charset="0"/>
            </a:endParaRPr>
          </a:p>
        </p:txBody>
      </p:sp>
      <p:sp>
        <p:nvSpPr>
          <p:cNvPr id="38953" name="Text Box 49"/>
          <p:cNvSpPr txBox="1">
            <a:spLocks noChangeArrowheads="1"/>
          </p:cNvSpPr>
          <p:nvPr/>
        </p:nvSpPr>
        <p:spPr bwMode="auto">
          <a:xfrm>
            <a:off x="2855913" y="5876925"/>
            <a:ext cx="1560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كثرت و تنوع ديدها نسبت به</a:t>
            </a:r>
          </a:p>
          <a:p>
            <a:pPr algn="r" rtl="1" eaLnBrk="1" hangingPunct="1"/>
            <a:r>
              <a:rPr lang="fa-IR" altLang="fa-IR" sz="1200">
                <a:cs typeface="Arial" panose="020B0604020202020204" pitchFamily="34" charset="0"/>
              </a:rPr>
              <a:t> داده‌هاي ذخيره‌شده</a:t>
            </a:r>
            <a:endParaRPr lang="en-US" altLang="fa-IR" sz="1200">
              <a:cs typeface="Arial" panose="020B0604020202020204" pitchFamily="34" charset="0"/>
            </a:endParaRPr>
          </a:p>
        </p:txBody>
      </p:sp>
      <p:sp>
        <p:nvSpPr>
          <p:cNvPr id="38954" name="Text Box 50"/>
          <p:cNvSpPr txBox="1">
            <a:spLocks noChangeArrowheads="1"/>
          </p:cNvSpPr>
          <p:nvPr/>
        </p:nvSpPr>
        <p:spPr bwMode="auto">
          <a:xfrm>
            <a:off x="8904289" y="4941888"/>
            <a:ext cx="1247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200">
                <a:cs typeface="Arial" panose="020B0604020202020204" pitchFamily="34" charset="0"/>
              </a:rPr>
              <a:t>محيط واحد، مجتمع و</a:t>
            </a:r>
          </a:p>
          <a:p>
            <a:pPr algn="r" rtl="1" eaLnBrk="1" hangingPunct="1"/>
            <a:r>
              <a:rPr lang="fa-IR" altLang="fa-IR" sz="1200">
                <a:cs typeface="Arial" panose="020B0604020202020204" pitchFamily="34" charset="0"/>
              </a:rPr>
              <a:t> اشتراكي ذخيره‌سازي</a:t>
            </a:r>
            <a:endParaRPr lang="en-US" altLang="fa-IR" sz="1200">
              <a:cs typeface="Arial" panose="020B0604020202020204" pitchFamily="34" charset="0"/>
            </a:endParaRPr>
          </a:p>
        </p:txBody>
      </p:sp>
      <p:sp>
        <p:nvSpPr>
          <p:cNvPr id="38955" name="Line 51"/>
          <p:cNvSpPr>
            <a:spLocks noChangeShapeType="1"/>
          </p:cNvSpPr>
          <p:nvPr/>
        </p:nvSpPr>
        <p:spPr bwMode="auto">
          <a:xfrm>
            <a:off x="2135189" y="1700213"/>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56" name="Line 52"/>
          <p:cNvSpPr>
            <a:spLocks noChangeShapeType="1"/>
          </p:cNvSpPr>
          <p:nvPr/>
        </p:nvSpPr>
        <p:spPr bwMode="auto">
          <a:xfrm>
            <a:off x="2063751" y="3213100"/>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57" name="Line 53"/>
          <p:cNvSpPr>
            <a:spLocks noChangeShapeType="1"/>
          </p:cNvSpPr>
          <p:nvPr/>
        </p:nvSpPr>
        <p:spPr bwMode="auto">
          <a:xfrm>
            <a:off x="2279651" y="4868863"/>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58" name="Line 54"/>
          <p:cNvSpPr>
            <a:spLocks noChangeShapeType="1"/>
          </p:cNvSpPr>
          <p:nvPr/>
        </p:nvSpPr>
        <p:spPr bwMode="auto">
          <a:xfrm>
            <a:off x="6383339" y="2924175"/>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59" name="Line 55"/>
          <p:cNvSpPr>
            <a:spLocks noChangeShapeType="1"/>
          </p:cNvSpPr>
          <p:nvPr/>
        </p:nvSpPr>
        <p:spPr bwMode="auto">
          <a:xfrm>
            <a:off x="7104064" y="3068638"/>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0" name="Line 56"/>
          <p:cNvSpPr>
            <a:spLocks noChangeShapeType="1"/>
          </p:cNvSpPr>
          <p:nvPr/>
        </p:nvSpPr>
        <p:spPr bwMode="auto">
          <a:xfrm flipH="1">
            <a:off x="1992314" y="2060575"/>
            <a:ext cx="5746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1" name="Line 57"/>
          <p:cNvSpPr>
            <a:spLocks noChangeShapeType="1"/>
          </p:cNvSpPr>
          <p:nvPr/>
        </p:nvSpPr>
        <p:spPr bwMode="auto">
          <a:xfrm flipH="1">
            <a:off x="2063751" y="3500438"/>
            <a:ext cx="5746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2" name="Line 58"/>
          <p:cNvSpPr>
            <a:spLocks noChangeShapeType="1"/>
          </p:cNvSpPr>
          <p:nvPr/>
        </p:nvSpPr>
        <p:spPr bwMode="auto">
          <a:xfrm flipH="1">
            <a:off x="2208214" y="5157788"/>
            <a:ext cx="57467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3" name="Line 59"/>
          <p:cNvSpPr>
            <a:spLocks noChangeShapeType="1"/>
          </p:cNvSpPr>
          <p:nvPr/>
        </p:nvSpPr>
        <p:spPr bwMode="auto">
          <a:xfrm flipH="1">
            <a:off x="6383339" y="3429000"/>
            <a:ext cx="7191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4" name="Line 60"/>
          <p:cNvSpPr>
            <a:spLocks noChangeShapeType="1"/>
          </p:cNvSpPr>
          <p:nvPr/>
        </p:nvSpPr>
        <p:spPr bwMode="auto">
          <a:xfrm flipH="1">
            <a:off x="7104064" y="3357563"/>
            <a:ext cx="2873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5" name="Line 62"/>
          <p:cNvSpPr>
            <a:spLocks noChangeShapeType="1"/>
          </p:cNvSpPr>
          <p:nvPr/>
        </p:nvSpPr>
        <p:spPr bwMode="auto">
          <a:xfrm flipH="1" flipV="1">
            <a:off x="4583114" y="1700213"/>
            <a:ext cx="935037" cy="360362"/>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6" name="Line 65"/>
          <p:cNvSpPr>
            <a:spLocks noChangeShapeType="1"/>
          </p:cNvSpPr>
          <p:nvPr/>
        </p:nvSpPr>
        <p:spPr bwMode="auto">
          <a:xfrm flipH="1">
            <a:off x="4583114" y="3068638"/>
            <a:ext cx="935037" cy="2159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7" name="Line 66"/>
          <p:cNvSpPr>
            <a:spLocks noChangeShapeType="1"/>
          </p:cNvSpPr>
          <p:nvPr/>
        </p:nvSpPr>
        <p:spPr bwMode="auto">
          <a:xfrm flipH="1">
            <a:off x="4583114" y="4508500"/>
            <a:ext cx="935037" cy="43338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8968" name="Text Box 67"/>
          <p:cNvSpPr txBox="1">
            <a:spLocks noChangeArrowheads="1"/>
          </p:cNvSpPr>
          <p:nvPr/>
        </p:nvSpPr>
        <p:spPr bwMode="auto">
          <a:xfrm>
            <a:off x="7751764" y="549276"/>
            <a:ext cx="24606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b="1">
                <a:cs typeface="Arial" panose="020B0604020202020204" pitchFamily="34" charset="0"/>
              </a:rPr>
              <a:t>نمايش ساده‌شده مشي پايگاهي</a:t>
            </a:r>
            <a:endParaRPr lang="en-US" altLang="fa-IR" sz="1800" b="1">
              <a:cs typeface="Arial" panose="020B0604020202020204" pitchFamily="34" charset="0"/>
            </a:endParaRPr>
          </a:p>
        </p:txBody>
      </p:sp>
    </p:spTree>
    <p:extLst>
      <p:ext uri="{BB962C8B-B14F-4D97-AF65-F5344CB8AC3E}">
        <p14:creationId xmlns:p14="http://schemas.microsoft.com/office/powerpoint/2010/main" val="1162972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4162" y="605615"/>
            <a:ext cx="8377238" cy="1180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lnSpc>
                <a:spcPct val="130000"/>
              </a:lnSpc>
            </a:pPr>
            <a:r>
              <a:rPr lang="fa-IR" altLang="fa-IR" sz="2800" dirty="0" smtClean="0"/>
              <a:t>مراحل کلی خط مشی پایگاهی</a:t>
            </a:r>
          </a:p>
          <a:p>
            <a:pPr algn="r" rtl="1" eaLnBrk="1" hangingPunct="1">
              <a:lnSpc>
                <a:spcPct val="130000"/>
              </a:lnSpc>
            </a:pPr>
            <a:r>
              <a:rPr lang="fa-IR" altLang="fa-IR" sz="2800" dirty="0" smtClean="0"/>
              <a:t>- </a:t>
            </a:r>
            <a:r>
              <a:rPr lang="fa-IR" altLang="fa-IR" sz="2800" dirty="0"/>
              <a:t>بررسي و تحليل نيازهاي پردازشي و اطلاعاتي همه قسمتها توسط يك گروه</a:t>
            </a:r>
            <a:endParaRPr lang="en-US" altLang="fa-IR" sz="2800" dirty="0"/>
          </a:p>
        </p:txBody>
      </p:sp>
      <p:sp>
        <p:nvSpPr>
          <p:cNvPr id="3" name="Text Box 6"/>
          <p:cNvSpPr txBox="1">
            <a:spLocks noChangeArrowheads="1"/>
          </p:cNvSpPr>
          <p:nvPr/>
        </p:nvSpPr>
        <p:spPr bwMode="auto">
          <a:xfrm>
            <a:off x="5800725" y="2058988"/>
            <a:ext cx="28209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مدلسازي معنايي داده</a:t>
            </a:r>
            <a:r>
              <a:rPr lang="fa-IR" altLang="fa-IR" sz="2800">
                <a:cs typeface="Arial" panose="020B0604020202020204" pitchFamily="34" charset="0"/>
              </a:rPr>
              <a:t>‌</a:t>
            </a:r>
            <a:r>
              <a:rPr lang="fa-IR" altLang="fa-IR" sz="2800"/>
              <a:t>ها</a:t>
            </a:r>
            <a:endParaRPr lang="en-US" altLang="fa-IR" sz="2800"/>
          </a:p>
        </p:txBody>
      </p:sp>
      <p:sp>
        <p:nvSpPr>
          <p:cNvPr id="4" name="Text Box 7"/>
          <p:cNvSpPr txBox="1">
            <a:spLocks noChangeArrowheads="1"/>
          </p:cNvSpPr>
          <p:nvPr/>
        </p:nvSpPr>
        <p:spPr bwMode="auto">
          <a:xfrm>
            <a:off x="2217738" y="2708275"/>
            <a:ext cx="64436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تعيين مشخصات جامع (يكپارچه) كاربردي و وظايف آن</a:t>
            </a:r>
            <a:endParaRPr lang="en-US" altLang="fa-IR" sz="2800"/>
          </a:p>
        </p:txBody>
      </p:sp>
      <p:sp>
        <p:nvSpPr>
          <p:cNvPr id="5" name="Text Box 8"/>
          <p:cNvSpPr txBox="1">
            <a:spLocks noChangeArrowheads="1"/>
          </p:cNvSpPr>
          <p:nvPr/>
        </p:nvSpPr>
        <p:spPr bwMode="auto">
          <a:xfrm>
            <a:off x="4852988" y="4310063"/>
            <a:ext cx="38084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استفاده از يك يا چند </a:t>
            </a:r>
            <a:r>
              <a:rPr lang="en-US" altLang="fa-IR" sz="2800"/>
              <a:t>DBMS</a:t>
            </a:r>
          </a:p>
        </p:txBody>
      </p:sp>
      <p:sp>
        <p:nvSpPr>
          <p:cNvPr id="6" name="Text Box 9"/>
          <p:cNvSpPr txBox="1">
            <a:spLocks noChangeArrowheads="1"/>
          </p:cNvSpPr>
          <p:nvPr/>
        </p:nvSpPr>
        <p:spPr bwMode="auto">
          <a:xfrm>
            <a:off x="4471988" y="4940300"/>
            <a:ext cx="41894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طراحي پايگاه داده</a:t>
            </a:r>
            <a:r>
              <a:rPr lang="fa-IR" altLang="fa-IR" sz="2800">
                <a:cs typeface="Arial" panose="020B0604020202020204" pitchFamily="34" charset="0"/>
              </a:rPr>
              <a:t>‌</a:t>
            </a:r>
            <a:r>
              <a:rPr lang="fa-IR" altLang="fa-IR" sz="2800"/>
              <a:t>ها در سطوح لازم</a:t>
            </a:r>
            <a:endParaRPr lang="en-US" altLang="fa-IR" sz="2800"/>
          </a:p>
        </p:txBody>
      </p:sp>
      <p:sp>
        <p:nvSpPr>
          <p:cNvPr id="7" name="Text Box 17"/>
          <p:cNvSpPr txBox="1">
            <a:spLocks noChangeArrowheads="1"/>
          </p:cNvSpPr>
          <p:nvPr/>
        </p:nvSpPr>
        <p:spPr bwMode="auto">
          <a:xfrm>
            <a:off x="2528888" y="3500438"/>
            <a:ext cx="6096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انتخاب يك يا چند پيكربندي سخت‌افزاري-نرم‌افزاري</a:t>
            </a:r>
            <a:endParaRPr lang="en-US" altLang="fa-IR" sz="2800"/>
          </a:p>
        </p:txBody>
      </p:sp>
    </p:spTree>
    <p:extLst>
      <p:ext uri="{BB962C8B-B14F-4D97-AF65-F5344CB8AC3E}">
        <p14:creationId xmlns:p14="http://schemas.microsoft.com/office/powerpoint/2010/main" val="1524029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3290514" y="3417047"/>
            <a:ext cx="57467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تعريف پايگاه داده هر قسمت توسط كاربر مربوطه</a:t>
            </a:r>
            <a:endParaRPr lang="en-US" altLang="fa-IR" sz="2800"/>
          </a:p>
        </p:txBody>
      </p:sp>
      <p:sp>
        <p:nvSpPr>
          <p:cNvPr id="3" name="Text Box 5"/>
          <p:cNvSpPr txBox="1">
            <a:spLocks noChangeArrowheads="1"/>
          </p:cNvSpPr>
          <p:nvPr/>
        </p:nvSpPr>
        <p:spPr bwMode="auto">
          <a:xfrm>
            <a:off x="4260476" y="4221910"/>
            <a:ext cx="47053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طراحي برنامه</a:t>
            </a:r>
            <a:r>
              <a:rPr lang="fa-IR" altLang="fa-IR" sz="2800">
                <a:cs typeface="Arial" panose="020B0604020202020204" pitchFamily="34" charset="0"/>
              </a:rPr>
              <a:t>‌</a:t>
            </a:r>
            <a:r>
              <a:rPr lang="fa-IR" altLang="fa-IR" sz="2800"/>
              <a:t>هاي عمليات در پايگاه داده</a:t>
            </a:r>
            <a:endParaRPr lang="en-US" altLang="fa-IR" sz="2800"/>
          </a:p>
        </p:txBody>
      </p:sp>
      <p:sp>
        <p:nvSpPr>
          <p:cNvPr id="4" name="Text Box 6"/>
          <p:cNvSpPr txBox="1">
            <a:spLocks noChangeArrowheads="1"/>
          </p:cNvSpPr>
          <p:nvPr/>
        </p:nvSpPr>
        <p:spPr bwMode="auto">
          <a:xfrm>
            <a:off x="3493714" y="4942635"/>
            <a:ext cx="54752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بهره</a:t>
            </a:r>
            <a:r>
              <a:rPr lang="fa-IR" altLang="fa-IR" sz="2800">
                <a:cs typeface="Arial" panose="020B0604020202020204" pitchFamily="34" charset="0"/>
              </a:rPr>
              <a:t>‌</a:t>
            </a:r>
            <a:r>
              <a:rPr lang="fa-IR" altLang="fa-IR" sz="2800"/>
              <a:t>برداري واقعي از سيستم پس از تستهاي لازم</a:t>
            </a:r>
            <a:endParaRPr lang="en-US" altLang="fa-IR" sz="2800"/>
          </a:p>
        </p:txBody>
      </p:sp>
      <p:sp>
        <p:nvSpPr>
          <p:cNvPr id="5" name="Text Box 8"/>
          <p:cNvSpPr txBox="1">
            <a:spLocks noChangeArrowheads="1"/>
          </p:cNvSpPr>
          <p:nvPr/>
        </p:nvSpPr>
        <p:spPr bwMode="auto">
          <a:xfrm>
            <a:off x="3814389" y="2661397"/>
            <a:ext cx="5257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طراحي و توليد واسطهاي كاربرپسند مورد نياز</a:t>
            </a:r>
            <a:endParaRPr lang="en-US" altLang="fa-IR" sz="2800"/>
          </a:p>
        </p:txBody>
      </p:sp>
      <p:sp>
        <p:nvSpPr>
          <p:cNvPr id="6" name="Text Box 9"/>
          <p:cNvSpPr txBox="1">
            <a:spLocks noChangeArrowheads="1"/>
          </p:cNvSpPr>
          <p:nvPr/>
        </p:nvSpPr>
        <p:spPr bwMode="auto">
          <a:xfrm>
            <a:off x="1982414" y="1902572"/>
            <a:ext cx="70548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 ايجاد محيط واحد و مجتمع ذخيره</a:t>
            </a:r>
            <a:r>
              <a:rPr lang="fa-IR" altLang="fa-IR" sz="2800">
                <a:cs typeface="Arial" panose="020B0604020202020204" pitchFamily="34" charset="0"/>
              </a:rPr>
              <a:t>‌</a:t>
            </a:r>
            <a:r>
              <a:rPr lang="fa-IR" altLang="fa-IR" sz="2800"/>
              <a:t>سازي و مشترك بين كاربران</a:t>
            </a:r>
            <a:endParaRPr lang="en-US" altLang="fa-IR" sz="2800"/>
          </a:p>
        </p:txBody>
      </p:sp>
      <p:sp>
        <p:nvSpPr>
          <p:cNvPr id="7" name="Text Box 10"/>
          <p:cNvSpPr txBox="1">
            <a:spLocks noChangeArrowheads="1"/>
          </p:cNvSpPr>
          <p:nvPr/>
        </p:nvSpPr>
        <p:spPr bwMode="auto">
          <a:xfrm>
            <a:off x="2685676" y="1254872"/>
            <a:ext cx="6351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dirty="0"/>
              <a:t>- توليد مجموعه‌اي از برنامه‌هاي ايجاد و كنترل پايگاه داده</a:t>
            </a:r>
            <a:endParaRPr lang="en-US" altLang="fa-IR" sz="2800" dirty="0"/>
          </a:p>
        </p:txBody>
      </p:sp>
    </p:spTree>
    <p:extLst>
      <p:ext uri="{BB962C8B-B14F-4D97-AF65-F5344CB8AC3E}">
        <p14:creationId xmlns:p14="http://schemas.microsoft.com/office/powerpoint/2010/main" val="207269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4" descr="j02055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6275" y="4048126"/>
            <a:ext cx="1416050" cy="130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7" name="AutoShape 5"/>
          <p:cNvSpPr>
            <a:spLocks noChangeArrowheads="1"/>
          </p:cNvSpPr>
          <p:nvPr/>
        </p:nvSpPr>
        <p:spPr bwMode="auto">
          <a:xfrm>
            <a:off x="3000376" y="2062163"/>
            <a:ext cx="1584325" cy="647700"/>
          </a:xfrm>
          <a:prstGeom prst="flowChartPunchedCar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pic>
        <p:nvPicPr>
          <p:cNvPr id="41988" name="Picture 6" descr="j020558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16276" y="5437188"/>
            <a:ext cx="1343025"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AutoShape 7"/>
          <p:cNvSpPr>
            <a:spLocks noChangeArrowheads="1"/>
          </p:cNvSpPr>
          <p:nvPr/>
        </p:nvSpPr>
        <p:spPr bwMode="auto">
          <a:xfrm>
            <a:off x="3000376" y="2925763"/>
            <a:ext cx="1584325" cy="647700"/>
          </a:xfrm>
          <a:prstGeom prst="flowChartPunchedCar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1990" name="Rectangle 8"/>
          <p:cNvSpPr>
            <a:spLocks noChangeArrowheads="1"/>
          </p:cNvSpPr>
          <p:nvPr/>
        </p:nvSpPr>
        <p:spPr bwMode="auto">
          <a:xfrm>
            <a:off x="5591176" y="2062164"/>
            <a:ext cx="1800225" cy="43910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1991" name="Rectangle 9"/>
          <p:cNvSpPr>
            <a:spLocks noChangeArrowheads="1"/>
          </p:cNvSpPr>
          <p:nvPr/>
        </p:nvSpPr>
        <p:spPr bwMode="auto">
          <a:xfrm>
            <a:off x="5951538" y="2709863"/>
            <a:ext cx="1008062" cy="2735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1992" name="AutoShape 10"/>
          <p:cNvSpPr>
            <a:spLocks noChangeArrowheads="1"/>
          </p:cNvSpPr>
          <p:nvPr/>
        </p:nvSpPr>
        <p:spPr bwMode="auto">
          <a:xfrm>
            <a:off x="8040688" y="3070226"/>
            <a:ext cx="1439862" cy="2232025"/>
          </a:xfrm>
          <a:prstGeom prst="flowChartMagneticDisk">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1993" name="AutoShape 11"/>
          <p:cNvSpPr>
            <a:spLocks/>
          </p:cNvSpPr>
          <p:nvPr/>
        </p:nvSpPr>
        <p:spPr bwMode="auto">
          <a:xfrm rot="-5400000">
            <a:off x="3540126" y="1052514"/>
            <a:ext cx="252413" cy="1620837"/>
          </a:xfrm>
          <a:prstGeom prst="rightBrace">
            <a:avLst>
              <a:gd name="adj1" fmla="val 535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endParaRPr lang="fa-IR" altLang="fa-IR" sz="1800">
              <a:cs typeface="Arial" panose="020B0604020202020204" pitchFamily="34" charset="0"/>
            </a:endParaRPr>
          </a:p>
        </p:txBody>
      </p:sp>
      <p:sp>
        <p:nvSpPr>
          <p:cNvPr id="41994" name="AutoShape 12"/>
          <p:cNvSpPr>
            <a:spLocks/>
          </p:cNvSpPr>
          <p:nvPr/>
        </p:nvSpPr>
        <p:spPr bwMode="auto">
          <a:xfrm rot="10800000">
            <a:off x="2279651" y="2062164"/>
            <a:ext cx="360363" cy="1800225"/>
          </a:xfrm>
          <a:prstGeom prst="rightBrace">
            <a:avLst>
              <a:gd name="adj1" fmla="val 4163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1995" name="AutoShape 13"/>
          <p:cNvSpPr>
            <a:spLocks/>
          </p:cNvSpPr>
          <p:nvPr/>
        </p:nvSpPr>
        <p:spPr bwMode="auto">
          <a:xfrm rot="10800000">
            <a:off x="2495550" y="4221163"/>
            <a:ext cx="215900" cy="2303462"/>
          </a:xfrm>
          <a:prstGeom prst="rightBrace">
            <a:avLst>
              <a:gd name="adj1" fmla="val 88909"/>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1996" name="Line 14"/>
          <p:cNvSpPr>
            <a:spLocks noChangeShapeType="1"/>
          </p:cNvSpPr>
          <p:nvPr/>
        </p:nvSpPr>
        <p:spPr bwMode="auto">
          <a:xfrm>
            <a:off x="4440239" y="2349500"/>
            <a:ext cx="11525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1997" name="Line 15"/>
          <p:cNvSpPr>
            <a:spLocks noChangeShapeType="1"/>
          </p:cNvSpPr>
          <p:nvPr/>
        </p:nvSpPr>
        <p:spPr bwMode="auto">
          <a:xfrm>
            <a:off x="4440239" y="3429000"/>
            <a:ext cx="11525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1998" name="Line 16"/>
          <p:cNvSpPr>
            <a:spLocks noChangeShapeType="1"/>
          </p:cNvSpPr>
          <p:nvPr/>
        </p:nvSpPr>
        <p:spPr bwMode="auto">
          <a:xfrm>
            <a:off x="4440239" y="5013325"/>
            <a:ext cx="11525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1999" name="Line 17"/>
          <p:cNvSpPr>
            <a:spLocks noChangeShapeType="1"/>
          </p:cNvSpPr>
          <p:nvPr/>
        </p:nvSpPr>
        <p:spPr bwMode="auto">
          <a:xfrm>
            <a:off x="4440239" y="6165850"/>
            <a:ext cx="11525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2000" name="Line 18"/>
          <p:cNvSpPr>
            <a:spLocks noChangeShapeType="1"/>
          </p:cNvSpPr>
          <p:nvPr/>
        </p:nvSpPr>
        <p:spPr bwMode="auto">
          <a:xfrm>
            <a:off x="7391400" y="3692525"/>
            <a:ext cx="649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2001" name="Line 19"/>
          <p:cNvSpPr>
            <a:spLocks noChangeShapeType="1"/>
          </p:cNvSpPr>
          <p:nvPr/>
        </p:nvSpPr>
        <p:spPr bwMode="auto">
          <a:xfrm flipH="1">
            <a:off x="7391400" y="4437063"/>
            <a:ext cx="649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2002" name="Text Box 20"/>
          <p:cNvSpPr txBox="1">
            <a:spLocks noChangeArrowheads="1"/>
          </p:cNvSpPr>
          <p:nvPr/>
        </p:nvSpPr>
        <p:spPr bwMode="auto">
          <a:xfrm>
            <a:off x="8328026" y="3141663"/>
            <a:ext cx="7921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800">
                <a:cs typeface="Arial" panose="020B0604020202020204" pitchFamily="34" charset="0"/>
              </a:rPr>
              <a:t>پايگاه داده‌ها</a:t>
            </a:r>
            <a:endParaRPr lang="en-US" altLang="fa-IR" sz="1800">
              <a:cs typeface="Arial" panose="020B0604020202020204" pitchFamily="34" charset="0"/>
            </a:endParaRPr>
          </a:p>
        </p:txBody>
      </p:sp>
      <p:sp>
        <p:nvSpPr>
          <p:cNvPr id="42003" name="Text Box 22"/>
          <p:cNvSpPr txBox="1">
            <a:spLocks noChangeArrowheads="1"/>
          </p:cNvSpPr>
          <p:nvPr/>
        </p:nvSpPr>
        <p:spPr bwMode="auto">
          <a:xfrm>
            <a:off x="6024563" y="2852738"/>
            <a:ext cx="792162" cy="160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800">
                <a:cs typeface="Arial" panose="020B0604020202020204" pitchFamily="34" charset="0"/>
              </a:rPr>
              <a:t>سيستم</a:t>
            </a:r>
          </a:p>
          <a:p>
            <a:pPr algn="r" rtl="1" eaLnBrk="1" hangingPunct="1">
              <a:spcBef>
                <a:spcPct val="50000"/>
              </a:spcBef>
            </a:pPr>
            <a:r>
              <a:rPr lang="fa-IR" altLang="fa-IR" sz="1800">
                <a:cs typeface="Arial" panose="020B0604020202020204" pitchFamily="34" charset="0"/>
              </a:rPr>
              <a:t>مديريت</a:t>
            </a:r>
          </a:p>
          <a:p>
            <a:pPr algn="r" rtl="1" eaLnBrk="1" hangingPunct="1">
              <a:spcBef>
                <a:spcPct val="50000"/>
              </a:spcBef>
            </a:pPr>
            <a:r>
              <a:rPr lang="fa-IR" altLang="fa-IR" sz="1800">
                <a:cs typeface="Arial" panose="020B0604020202020204" pitchFamily="34" charset="0"/>
              </a:rPr>
              <a:t>پايگاه</a:t>
            </a:r>
          </a:p>
          <a:p>
            <a:pPr algn="r" rtl="1" eaLnBrk="1" hangingPunct="1">
              <a:spcBef>
                <a:spcPct val="50000"/>
              </a:spcBef>
            </a:pPr>
            <a:r>
              <a:rPr lang="fa-IR" altLang="fa-IR" sz="1800">
                <a:cs typeface="Arial" panose="020B0604020202020204" pitchFamily="34" charset="0"/>
              </a:rPr>
              <a:t> داده‌ها</a:t>
            </a:r>
            <a:endParaRPr lang="en-US" altLang="fa-IR" sz="1800">
              <a:cs typeface="Arial" panose="020B0604020202020204" pitchFamily="34" charset="0"/>
            </a:endParaRPr>
          </a:p>
        </p:txBody>
      </p:sp>
      <p:sp>
        <p:nvSpPr>
          <p:cNvPr id="42004" name="Text Box 23"/>
          <p:cNvSpPr txBox="1">
            <a:spLocks noChangeArrowheads="1"/>
          </p:cNvSpPr>
          <p:nvPr/>
        </p:nvSpPr>
        <p:spPr bwMode="auto">
          <a:xfrm>
            <a:off x="8328026" y="4078288"/>
            <a:ext cx="7921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200">
                <a:cs typeface="Arial" panose="020B0604020202020204" pitchFamily="34" charset="0"/>
              </a:rPr>
              <a:t>داده‌هاي ذخيره‌شده:</a:t>
            </a:r>
          </a:p>
          <a:p>
            <a:pPr algn="r" rtl="1" eaLnBrk="1" hangingPunct="1">
              <a:spcBef>
                <a:spcPct val="50000"/>
              </a:spcBef>
            </a:pPr>
            <a:r>
              <a:rPr lang="fa-IR" altLang="fa-IR" sz="1200">
                <a:cs typeface="Arial" panose="020B0604020202020204" pitchFamily="34" charset="0"/>
              </a:rPr>
              <a:t>مجموعه‌اي از فايلها</a:t>
            </a:r>
            <a:endParaRPr lang="en-US" altLang="fa-IR" sz="1200">
              <a:cs typeface="Arial" panose="020B0604020202020204" pitchFamily="34" charset="0"/>
            </a:endParaRPr>
          </a:p>
        </p:txBody>
      </p:sp>
      <p:sp>
        <p:nvSpPr>
          <p:cNvPr id="42005" name="Text Box 24"/>
          <p:cNvSpPr txBox="1">
            <a:spLocks noChangeArrowheads="1"/>
          </p:cNvSpPr>
          <p:nvPr/>
        </p:nvSpPr>
        <p:spPr bwMode="auto">
          <a:xfrm>
            <a:off x="5808663" y="2260600"/>
            <a:ext cx="10795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400">
                <a:cs typeface="Arial" panose="020B0604020202020204" pitchFamily="34" charset="0"/>
              </a:rPr>
              <a:t>سيستم عامل</a:t>
            </a:r>
            <a:endParaRPr lang="en-US" altLang="fa-IR" sz="1400">
              <a:cs typeface="Arial" panose="020B0604020202020204" pitchFamily="34" charset="0"/>
            </a:endParaRPr>
          </a:p>
        </p:txBody>
      </p:sp>
      <p:sp>
        <p:nvSpPr>
          <p:cNvPr id="42006" name="Text Box 25"/>
          <p:cNvSpPr txBox="1">
            <a:spLocks noChangeArrowheads="1"/>
          </p:cNvSpPr>
          <p:nvPr/>
        </p:nvSpPr>
        <p:spPr bwMode="auto">
          <a:xfrm>
            <a:off x="3216276" y="1333501"/>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800">
                <a:cs typeface="Arial" panose="020B0604020202020204" pitchFamily="34" charset="0"/>
              </a:rPr>
              <a:t>كاربران</a:t>
            </a:r>
            <a:endParaRPr lang="en-US" altLang="fa-IR" sz="1800">
              <a:cs typeface="Arial" panose="020B0604020202020204" pitchFamily="34" charset="0"/>
            </a:endParaRPr>
          </a:p>
        </p:txBody>
      </p:sp>
      <p:sp>
        <p:nvSpPr>
          <p:cNvPr id="42007" name="Text Box 26"/>
          <p:cNvSpPr txBox="1">
            <a:spLocks noChangeArrowheads="1"/>
          </p:cNvSpPr>
          <p:nvPr/>
        </p:nvSpPr>
        <p:spPr bwMode="auto">
          <a:xfrm>
            <a:off x="1524001" y="2708276"/>
            <a:ext cx="7921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800">
                <a:cs typeface="Arial" panose="020B0604020202020204" pitchFamily="34" charset="0"/>
              </a:rPr>
              <a:t>يكجا</a:t>
            </a:r>
            <a:endParaRPr lang="en-US" altLang="fa-IR" sz="1800">
              <a:cs typeface="Arial" panose="020B0604020202020204" pitchFamily="34" charset="0"/>
            </a:endParaRPr>
          </a:p>
        </p:txBody>
      </p:sp>
      <p:sp>
        <p:nvSpPr>
          <p:cNvPr id="42008" name="Text Box 27"/>
          <p:cNvSpPr txBox="1">
            <a:spLocks noChangeArrowheads="1"/>
          </p:cNvSpPr>
          <p:nvPr/>
        </p:nvSpPr>
        <p:spPr bwMode="auto">
          <a:xfrm>
            <a:off x="1703388" y="4678363"/>
            <a:ext cx="7921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800">
                <a:cs typeface="Arial" panose="020B0604020202020204" pitchFamily="34" charset="0"/>
              </a:rPr>
              <a:t>پيوسته (برخط)</a:t>
            </a:r>
            <a:endParaRPr lang="en-US" altLang="fa-IR" sz="1800">
              <a:cs typeface="Arial" panose="020B0604020202020204" pitchFamily="34" charset="0"/>
            </a:endParaRPr>
          </a:p>
        </p:txBody>
      </p:sp>
      <p:sp>
        <p:nvSpPr>
          <p:cNvPr id="42009" name="Text Box 28"/>
          <p:cNvSpPr txBox="1">
            <a:spLocks noChangeArrowheads="1"/>
          </p:cNvSpPr>
          <p:nvPr/>
        </p:nvSpPr>
        <p:spPr bwMode="auto">
          <a:xfrm>
            <a:off x="8832850" y="5759450"/>
            <a:ext cx="13668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1800">
                <a:cs typeface="Arial" panose="020B0604020202020204" pitchFamily="34" charset="0"/>
              </a:rPr>
              <a:t>سخت‌افزار ذخيره‌سازي</a:t>
            </a:r>
            <a:endParaRPr lang="en-US" altLang="fa-IR" sz="1800">
              <a:cs typeface="Arial" panose="020B0604020202020204" pitchFamily="34" charset="0"/>
            </a:endParaRPr>
          </a:p>
        </p:txBody>
      </p:sp>
      <p:sp>
        <p:nvSpPr>
          <p:cNvPr id="42010" name="Line 29"/>
          <p:cNvSpPr>
            <a:spLocks noChangeShapeType="1"/>
          </p:cNvSpPr>
          <p:nvPr/>
        </p:nvSpPr>
        <p:spPr bwMode="auto">
          <a:xfrm flipH="1" flipV="1">
            <a:off x="8832851" y="5373689"/>
            <a:ext cx="576263"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42011" name="Text Box 31"/>
          <p:cNvSpPr txBox="1">
            <a:spLocks noChangeArrowheads="1"/>
          </p:cNvSpPr>
          <p:nvPr/>
        </p:nvSpPr>
        <p:spPr bwMode="auto">
          <a:xfrm>
            <a:off x="1703389" y="188914"/>
            <a:ext cx="8567737" cy="1220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200" b="1"/>
              <a:t>عناصر محيط پايگاه داده</a:t>
            </a:r>
            <a:r>
              <a:rPr lang="fa-IR" altLang="fa-IR" sz="3200" b="1">
                <a:cs typeface="Arial" panose="020B0604020202020204" pitchFamily="34" charset="0"/>
              </a:rPr>
              <a:t>‌</a:t>
            </a:r>
            <a:r>
              <a:rPr lang="fa-IR" altLang="fa-IR" sz="3200" b="1"/>
              <a:t>ها</a:t>
            </a:r>
          </a:p>
          <a:p>
            <a:pPr algn="r" rtl="1" eaLnBrk="1" hangingPunct="1">
              <a:spcBef>
                <a:spcPct val="50000"/>
              </a:spcBef>
            </a:pPr>
            <a:r>
              <a:rPr lang="fa-IR" altLang="fa-IR" sz="2800"/>
              <a:t>1- سخت</a:t>
            </a:r>
            <a:r>
              <a:rPr lang="fa-IR" altLang="fa-IR" sz="2800">
                <a:cs typeface="Arial" panose="020B0604020202020204" pitchFamily="34" charset="0"/>
              </a:rPr>
              <a:t>‌</a:t>
            </a:r>
            <a:r>
              <a:rPr lang="fa-IR" altLang="fa-IR" sz="2800"/>
              <a:t>افزار	2- نرم</a:t>
            </a:r>
            <a:r>
              <a:rPr lang="fa-IR" altLang="fa-IR" sz="2800">
                <a:cs typeface="Arial" panose="020B0604020202020204" pitchFamily="34" charset="0"/>
              </a:rPr>
              <a:t>‌</a:t>
            </a:r>
            <a:r>
              <a:rPr lang="fa-IR" altLang="fa-IR" sz="2800"/>
              <a:t>افزار	3- كاربر	4- داده</a:t>
            </a:r>
            <a:endParaRPr lang="en-US" altLang="fa-IR" sz="2800"/>
          </a:p>
        </p:txBody>
      </p:sp>
    </p:spTree>
    <p:extLst>
      <p:ext uri="{BB962C8B-B14F-4D97-AF65-F5344CB8AC3E}">
        <p14:creationId xmlns:p14="http://schemas.microsoft.com/office/powerpoint/2010/main" val="848705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248056" y="791121"/>
            <a:ext cx="7524254"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600" b="1" dirty="0" smtClean="0"/>
              <a:t>انواع سخت افزارهای محیط پایگاه داده ها</a:t>
            </a:r>
            <a:r>
              <a:rPr lang="fa-IR" altLang="fa-IR" sz="3600" dirty="0" smtClean="0"/>
              <a:t/>
            </a:r>
            <a:br>
              <a:rPr lang="fa-IR" altLang="fa-IR" sz="3600" dirty="0" smtClean="0"/>
            </a:br>
            <a:r>
              <a:rPr lang="fa-IR" altLang="fa-IR" sz="3600" dirty="0" smtClean="0"/>
              <a:t/>
            </a:r>
            <a:br>
              <a:rPr lang="fa-IR" altLang="fa-IR" sz="3600" dirty="0" smtClean="0"/>
            </a:br>
            <a:r>
              <a:rPr lang="fa-IR" altLang="fa-IR" sz="3600" dirty="0" smtClean="0"/>
              <a:t>1- </a:t>
            </a:r>
            <a:r>
              <a:rPr lang="fa-IR" altLang="fa-IR" sz="3600" dirty="0"/>
              <a:t>سخت</a:t>
            </a:r>
            <a:r>
              <a:rPr lang="fa-IR" altLang="fa-IR" sz="3600" dirty="0">
                <a:cs typeface="Arial" panose="020B0604020202020204" pitchFamily="34" charset="0"/>
              </a:rPr>
              <a:t>‌</a:t>
            </a:r>
            <a:r>
              <a:rPr lang="fa-IR" altLang="fa-IR" sz="3600" dirty="0"/>
              <a:t>افزار ذخيره</a:t>
            </a:r>
            <a:r>
              <a:rPr lang="fa-IR" altLang="fa-IR" sz="3600" dirty="0">
                <a:cs typeface="Arial" panose="020B0604020202020204" pitchFamily="34" charset="0"/>
              </a:rPr>
              <a:t>‌</a:t>
            </a:r>
            <a:r>
              <a:rPr lang="fa-IR" altLang="fa-IR" sz="3600" dirty="0"/>
              <a:t>سازي داده</a:t>
            </a:r>
            <a:r>
              <a:rPr lang="fa-IR" altLang="fa-IR" sz="3600" dirty="0">
                <a:cs typeface="Arial" panose="020B0604020202020204" pitchFamily="34" charset="0"/>
              </a:rPr>
              <a:t>‌</a:t>
            </a:r>
            <a:r>
              <a:rPr lang="fa-IR" altLang="fa-IR" sz="3600" dirty="0"/>
              <a:t>ها</a:t>
            </a:r>
            <a:endParaRPr lang="en-US" altLang="fa-IR" sz="3600" dirty="0"/>
          </a:p>
        </p:txBody>
      </p:sp>
      <p:sp>
        <p:nvSpPr>
          <p:cNvPr id="3" name="Text Box 6"/>
          <p:cNvSpPr txBox="1">
            <a:spLocks noChangeArrowheads="1"/>
          </p:cNvSpPr>
          <p:nvPr/>
        </p:nvSpPr>
        <p:spPr bwMode="auto">
          <a:xfrm>
            <a:off x="4384955" y="2907179"/>
            <a:ext cx="43873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600"/>
              <a:t>2- سخت</a:t>
            </a:r>
            <a:r>
              <a:rPr lang="fa-IR" altLang="fa-IR" sz="3600">
                <a:cs typeface="Arial" panose="020B0604020202020204" pitchFamily="34" charset="0"/>
              </a:rPr>
              <a:t>‌</a:t>
            </a:r>
            <a:r>
              <a:rPr lang="fa-IR" altLang="fa-IR" sz="3600"/>
              <a:t>افزار پردازشگر</a:t>
            </a:r>
            <a:endParaRPr lang="en-US" altLang="fa-IR" sz="3600"/>
          </a:p>
        </p:txBody>
      </p:sp>
      <p:sp>
        <p:nvSpPr>
          <p:cNvPr id="4" name="Text Box 7"/>
          <p:cNvSpPr txBox="1">
            <a:spLocks noChangeArrowheads="1"/>
          </p:cNvSpPr>
          <p:nvPr/>
        </p:nvSpPr>
        <p:spPr bwMode="auto">
          <a:xfrm>
            <a:off x="1665568" y="3915242"/>
            <a:ext cx="724222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600"/>
              <a:t>3- سخت</a:t>
            </a:r>
            <a:r>
              <a:rPr lang="fa-IR" altLang="fa-IR" sz="3600">
                <a:cs typeface="Arial" panose="020B0604020202020204" pitchFamily="34" charset="0"/>
              </a:rPr>
              <a:t>‌</a:t>
            </a:r>
            <a:r>
              <a:rPr lang="fa-IR" altLang="fa-IR" sz="3600"/>
              <a:t>افزار همرسانش (ارتباط)</a:t>
            </a:r>
            <a:endParaRPr lang="en-US" altLang="fa-IR" sz="3600"/>
          </a:p>
        </p:txBody>
      </p:sp>
    </p:spTree>
    <p:extLst>
      <p:ext uri="{BB962C8B-B14F-4D97-AF65-F5344CB8AC3E}">
        <p14:creationId xmlns:p14="http://schemas.microsoft.com/office/powerpoint/2010/main" val="2537759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409826" y="940149"/>
            <a:ext cx="655161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b="1" dirty="0" smtClean="0"/>
              <a:t>انواع نرم افزارهای محیط پایگاه داده</a:t>
            </a:r>
          </a:p>
          <a:p>
            <a:pPr algn="r" rtl="1" eaLnBrk="1" hangingPunct="1">
              <a:spcBef>
                <a:spcPct val="50000"/>
              </a:spcBef>
            </a:pPr>
            <a:r>
              <a:rPr lang="fa-IR" altLang="fa-IR" sz="3200" dirty="0" smtClean="0"/>
              <a:t>1- </a:t>
            </a:r>
            <a:r>
              <a:rPr lang="fa-IR" altLang="fa-IR" sz="3200" dirty="0"/>
              <a:t>سيستم مديريت پايگاه داده</a:t>
            </a:r>
            <a:r>
              <a:rPr lang="fa-IR" altLang="fa-IR" sz="3200" dirty="0">
                <a:cs typeface="Arial" panose="020B0604020202020204" pitchFamily="34" charset="0"/>
              </a:rPr>
              <a:t>‌</a:t>
            </a:r>
            <a:r>
              <a:rPr lang="fa-IR" altLang="fa-IR" sz="3200" dirty="0"/>
              <a:t>ها (</a:t>
            </a:r>
            <a:r>
              <a:rPr lang="en-US" altLang="fa-IR" sz="3200" dirty="0"/>
              <a:t>DBMS</a:t>
            </a:r>
            <a:r>
              <a:rPr lang="fa-IR" altLang="fa-IR" sz="3200" dirty="0"/>
              <a:t>)</a:t>
            </a:r>
            <a:endParaRPr lang="en-US" altLang="fa-IR" sz="3200" dirty="0"/>
          </a:p>
        </p:txBody>
      </p:sp>
      <p:sp>
        <p:nvSpPr>
          <p:cNvPr id="3" name="Text Box 6"/>
          <p:cNvSpPr txBox="1">
            <a:spLocks noChangeArrowheads="1"/>
          </p:cNvSpPr>
          <p:nvPr/>
        </p:nvSpPr>
        <p:spPr bwMode="auto">
          <a:xfrm>
            <a:off x="1820863" y="2619188"/>
            <a:ext cx="71453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2- برنامه</a:t>
            </a:r>
            <a:r>
              <a:rPr lang="fa-IR" altLang="fa-IR" sz="3200">
                <a:cs typeface="Arial" panose="020B0604020202020204" pitchFamily="34" charset="0"/>
              </a:rPr>
              <a:t>‌</a:t>
            </a:r>
            <a:r>
              <a:rPr lang="fa-IR" altLang="fa-IR" sz="3200"/>
              <a:t>هاي كاربردي قابل اجرا در محيط </a:t>
            </a:r>
            <a:r>
              <a:rPr lang="en-US" altLang="fa-IR" sz="3200"/>
              <a:t>DBMS</a:t>
            </a:r>
          </a:p>
        </p:txBody>
      </p:sp>
      <p:sp>
        <p:nvSpPr>
          <p:cNvPr id="4" name="Text Box 7"/>
          <p:cNvSpPr txBox="1">
            <a:spLocks noChangeArrowheads="1"/>
          </p:cNvSpPr>
          <p:nvPr/>
        </p:nvSpPr>
        <p:spPr bwMode="auto">
          <a:xfrm>
            <a:off x="5151438" y="3554226"/>
            <a:ext cx="3810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3- رويه</a:t>
            </a:r>
            <a:r>
              <a:rPr lang="fa-IR" altLang="fa-IR" sz="3200">
                <a:cs typeface="Arial" panose="020B0604020202020204" pitchFamily="34" charset="0"/>
              </a:rPr>
              <a:t>‌</a:t>
            </a:r>
            <a:r>
              <a:rPr lang="fa-IR" altLang="fa-IR" sz="3200"/>
              <a:t>هاي ذخيره</a:t>
            </a:r>
            <a:r>
              <a:rPr lang="fa-IR" altLang="fa-IR" sz="3200">
                <a:cs typeface="Arial" panose="020B0604020202020204" pitchFamily="34" charset="0"/>
              </a:rPr>
              <a:t>‌</a:t>
            </a:r>
            <a:r>
              <a:rPr lang="fa-IR" altLang="fa-IR" sz="3200"/>
              <a:t>شده</a:t>
            </a:r>
            <a:endParaRPr lang="en-US" altLang="fa-IR" sz="3200"/>
          </a:p>
        </p:txBody>
      </p:sp>
      <p:sp>
        <p:nvSpPr>
          <p:cNvPr id="5" name="Text Box 8"/>
          <p:cNvSpPr txBox="1">
            <a:spLocks noChangeArrowheads="1"/>
          </p:cNvSpPr>
          <p:nvPr/>
        </p:nvSpPr>
        <p:spPr bwMode="auto">
          <a:xfrm>
            <a:off x="5157788" y="4562288"/>
            <a:ext cx="3810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4- نرم</a:t>
            </a:r>
            <a:r>
              <a:rPr lang="fa-IR" altLang="fa-IR" sz="3200" dirty="0">
                <a:cs typeface="Arial" panose="020B0604020202020204" pitchFamily="34" charset="0"/>
              </a:rPr>
              <a:t>‌</a:t>
            </a:r>
            <a:r>
              <a:rPr lang="fa-IR" altLang="fa-IR" sz="3200" dirty="0"/>
              <a:t>افزار شبكه</a:t>
            </a:r>
            <a:endParaRPr lang="en-US" altLang="fa-IR" sz="3200" dirty="0"/>
          </a:p>
        </p:txBody>
      </p:sp>
    </p:spTree>
    <p:extLst>
      <p:ext uri="{BB962C8B-B14F-4D97-AF65-F5344CB8AC3E}">
        <p14:creationId xmlns:p14="http://schemas.microsoft.com/office/powerpoint/2010/main" val="1536651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25588" y="1909482"/>
            <a:ext cx="5849471" cy="1569660"/>
          </a:xfrm>
          <a:prstGeom prst="rect">
            <a:avLst/>
          </a:prstGeom>
          <a:solidFill>
            <a:srgbClr val="00B050"/>
          </a:solidFill>
        </p:spPr>
        <p:txBody>
          <a:bodyPr wrap="square" rtlCol="1">
            <a:spAutoFit/>
          </a:bodyPr>
          <a:lstStyle/>
          <a:p>
            <a:pPr algn="ctr"/>
            <a:r>
              <a:rPr lang="fa-IR" sz="3200" b="1" dirty="0" smtClean="0">
                <a:solidFill>
                  <a:srgbClr val="FFC000"/>
                </a:solidFill>
              </a:rPr>
              <a:t>جلسه دوم</a:t>
            </a:r>
          </a:p>
          <a:p>
            <a:pPr algn="ctr"/>
            <a:endParaRPr lang="fa-IR" sz="3200" b="1" dirty="0">
              <a:solidFill>
                <a:srgbClr val="FFC000"/>
              </a:solidFill>
            </a:endParaRPr>
          </a:p>
          <a:p>
            <a:pPr algn="ctr"/>
            <a:r>
              <a:rPr lang="fa-IR" sz="3200" b="1" dirty="0" smtClean="0">
                <a:solidFill>
                  <a:srgbClr val="FFC000"/>
                </a:solidFill>
              </a:rPr>
              <a:t>مدلسازی معنایی داده ها</a:t>
            </a:r>
            <a:endParaRPr lang="fa-IR" sz="3200" b="1" dirty="0">
              <a:solidFill>
                <a:srgbClr val="FFC000"/>
              </a:solidFill>
            </a:endParaRPr>
          </a:p>
        </p:txBody>
      </p:sp>
    </p:spTree>
    <p:extLst>
      <p:ext uri="{BB962C8B-B14F-4D97-AF65-F5344CB8AC3E}">
        <p14:creationId xmlns:p14="http://schemas.microsoft.com/office/powerpoint/2010/main" val="585496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2928737" y="2067729"/>
            <a:ext cx="7210627"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600" b="1"/>
              <a:t>1- مدلسازي معنايي داده‌ها</a:t>
            </a:r>
            <a:endParaRPr lang="en-US" altLang="fa-IR" sz="3600" b="1"/>
          </a:p>
          <a:p>
            <a:pPr algn="r" rtl="1" eaLnBrk="1" hangingPunct="1"/>
            <a:r>
              <a:rPr lang="fa-IR" altLang="fa-IR" sz="3600" b="1"/>
              <a:t>2- انواع روشهاي مدلسازي معنايي داده‌ها</a:t>
            </a:r>
            <a:endParaRPr lang="en-US" altLang="fa-IR" sz="3600" b="1"/>
          </a:p>
          <a:p>
            <a:pPr algn="r" rtl="1" eaLnBrk="1" hangingPunct="1"/>
            <a:r>
              <a:rPr lang="fa-IR" altLang="fa-IR" sz="3600" b="1"/>
              <a:t>3- سه مفهوم معنايي موجود در روش </a:t>
            </a:r>
            <a:r>
              <a:rPr lang="en-US" altLang="fa-IR" sz="3600" b="1"/>
              <a:t>ER</a:t>
            </a:r>
          </a:p>
          <a:p>
            <a:pPr algn="r" rtl="1" eaLnBrk="1" hangingPunct="1"/>
            <a:r>
              <a:rPr lang="fa-IR" altLang="fa-IR" sz="3600" b="1"/>
              <a:t>4- تعريف موجوديت</a:t>
            </a:r>
            <a:endParaRPr lang="en-US" altLang="fa-IR" sz="3600" b="1"/>
          </a:p>
          <a:p>
            <a:pPr algn="r" rtl="1" eaLnBrk="1" hangingPunct="1"/>
            <a:r>
              <a:rPr lang="fa-IR" altLang="fa-IR" sz="3600" b="1"/>
              <a:t>5- سه ضابطه در رابطه با تشخيص يك نوع موجوديت</a:t>
            </a:r>
            <a:endParaRPr lang="en-US" altLang="fa-IR" sz="3600" b="1"/>
          </a:p>
          <a:p>
            <a:pPr algn="r" rtl="1" eaLnBrk="1" hangingPunct="1"/>
            <a:r>
              <a:rPr lang="fa-IR" altLang="fa-IR" sz="3600" b="1"/>
              <a:t>6- موجوديت مستقل و وابسته</a:t>
            </a:r>
            <a:endParaRPr lang="en-US" altLang="fa-IR" sz="3600" b="1"/>
          </a:p>
          <a:p>
            <a:pPr algn="r" rtl="1" eaLnBrk="1" hangingPunct="1"/>
            <a:r>
              <a:rPr lang="fa-IR" altLang="fa-IR" sz="3600" b="1"/>
              <a:t>7- تعريف صفت</a:t>
            </a:r>
            <a:endParaRPr lang="en-US" altLang="fa-IR" sz="3600" b="1"/>
          </a:p>
        </p:txBody>
      </p:sp>
      <p:sp>
        <p:nvSpPr>
          <p:cNvPr id="470021" name="Rectangle 5"/>
          <p:cNvSpPr>
            <a:spLocks noChangeArrowheads="1"/>
          </p:cNvSpPr>
          <p:nvPr/>
        </p:nvSpPr>
        <p:spPr bwMode="auto">
          <a:xfrm>
            <a:off x="2566988" y="115888"/>
            <a:ext cx="6889750"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eaLnBrk="1" hangingPunct="1"/>
            <a:r>
              <a:rPr lang="fa-IR" altLang="fa-IR">
                <a:latin typeface="Tahoma" panose="020B0604030504040204" pitchFamily="34" charset="0"/>
                <a:cs typeface="B Titr" panose="00000700000000000000" pitchFamily="2" charset="-78"/>
              </a:rPr>
              <a:t>آنچه در اين جلسه مي خوانيد:</a:t>
            </a:r>
            <a:endParaRPr lang="en-US" altLang="fa-IR">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4130199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470021"/>
                                        </p:tgtEl>
                                        <p:attrNameLst>
                                          <p:attrName>style.visibility</p:attrName>
                                        </p:attrNameLst>
                                      </p:cBhvr>
                                      <p:to>
                                        <p:strVal val="visible"/>
                                      </p:to>
                                    </p:set>
                                    <p:anim calcmode="lin" valueType="num">
                                      <p:cBhvr additive="base">
                                        <p:cTn id="7" dur="500" fill="hold"/>
                                        <p:tgtEl>
                                          <p:spTgt spid="470021"/>
                                        </p:tgtEl>
                                        <p:attrNameLst>
                                          <p:attrName>ppt_x</p:attrName>
                                        </p:attrNameLst>
                                      </p:cBhvr>
                                      <p:tavLst>
                                        <p:tav tm="0">
                                          <p:val>
                                            <p:strVal val="1+#ppt_w/2"/>
                                          </p:val>
                                        </p:tav>
                                        <p:tav tm="100000">
                                          <p:val>
                                            <p:strVal val="#ppt_x"/>
                                          </p:val>
                                        </p:tav>
                                      </p:tavLst>
                                    </p:anim>
                                    <p:anim calcmode="lin" valueType="num">
                                      <p:cBhvr additive="base">
                                        <p:cTn id="8" dur="500" fill="hold"/>
                                        <p:tgtEl>
                                          <p:spTgt spid="4700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2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ChangeArrowheads="1"/>
          </p:cNvSpPr>
          <p:nvPr/>
        </p:nvSpPr>
        <p:spPr bwMode="auto">
          <a:xfrm>
            <a:off x="5509279" y="2033619"/>
            <a:ext cx="433163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600" b="1"/>
              <a:t>8- انواع صفت و تعاريف هريك</a:t>
            </a:r>
            <a:endParaRPr lang="en-US" altLang="fa-IR" sz="3600" b="1"/>
          </a:p>
          <a:p>
            <a:pPr algn="r" rtl="1" eaLnBrk="1" hangingPunct="1"/>
            <a:r>
              <a:rPr lang="fa-IR" altLang="fa-IR" sz="3600" b="1"/>
              <a:t>9- ارتباط</a:t>
            </a:r>
            <a:endParaRPr lang="en-US" altLang="fa-IR" sz="3600" b="1"/>
          </a:p>
          <a:p>
            <a:pPr algn="r" rtl="1" eaLnBrk="1" hangingPunct="1"/>
            <a:r>
              <a:rPr lang="fa-IR" altLang="fa-IR" sz="3600" b="1"/>
              <a:t>10- خصوصيات نوع ارتباط</a:t>
            </a:r>
            <a:endParaRPr lang="en-US" altLang="fa-IR" sz="3600" b="1"/>
          </a:p>
          <a:p>
            <a:pPr algn="r" rtl="1" eaLnBrk="1" hangingPunct="1"/>
            <a:r>
              <a:rPr lang="fa-IR" altLang="fa-IR" sz="3600" b="1"/>
              <a:t>11- نمودار </a:t>
            </a:r>
            <a:r>
              <a:rPr lang="en-US" altLang="fa-IR" sz="3600" b="1"/>
              <a:t>ER</a:t>
            </a:r>
          </a:p>
          <a:p>
            <a:pPr algn="r" rtl="1" eaLnBrk="1" hangingPunct="1"/>
            <a:r>
              <a:rPr lang="fa-IR" altLang="fa-IR" sz="3600" b="1"/>
              <a:t>12- نمادهاي رسم نمودار </a:t>
            </a:r>
            <a:r>
              <a:rPr lang="en-US" altLang="fa-IR" sz="3600" b="1"/>
              <a:t>ER</a:t>
            </a:r>
          </a:p>
          <a:p>
            <a:pPr algn="r" rtl="1" eaLnBrk="1" hangingPunct="1"/>
            <a:r>
              <a:rPr lang="fa-IR" altLang="fa-IR" sz="3600" b="1"/>
              <a:t>13- وضع مشاركت در ارتباط</a:t>
            </a:r>
            <a:endParaRPr lang="en-US" altLang="fa-IR" sz="3600" b="1"/>
          </a:p>
          <a:p>
            <a:pPr algn="r" rtl="1" eaLnBrk="1" hangingPunct="1"/>
            <a:r>
              <a:rPr lang="fa-IR" altLang="fa-IR" sz="3600" b="1"/>
              <a:t>14- درجه آن ارتباط </a:t>
            </a:r>
            <a:endParaRPr lang="en-US" altLang="fa-IR" sz="3600" b="1"/>
          </a:p>
          <a:p>
            <a:pPr algn="r" rtl="1" eaLnBrk="1" hangingPunct="1"/>
            <a:r>
              <a:rPr lang="fa-IR" altLang="fa-IR" sz="3600" b="1"/>
              <a:t>15- چندي يا ماهيت نوع ارتباط</a:t>
            </a:r>
            <a:endParaRPr lang="en-US" altLang="fa-IR" sz="3600" b="1"/>
          </a:p>
        </p:txBody>
      </p:sp>
      <p:sp>
        <p:nvSpPr>
          <p:cNvPr id="497669" name="Rectangle 5"/>
          <p:cNvSpPr>
            <a:spLocks noChangeArrowheads="1"/>
          </p:cNvSpPr>
          <p:nvPr/>
        </p:nvSpPr>
        <p:spPr bwMode="auto">
          <a:xfrm>
            <a:off x="2951163" y="836613"/>
            <a:ext cx="6889750"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eaLnBrk="1" hangingPunct="1"/>
            <a:r>
              <a:rPr lang="fa-IR" altLang="fa-IR">
                <a:latin typeface="Tahoma" panose="020B0604030504040204" pitchFamily="34" charset="0"/>
                <a:cs typeface="B Titr" panose="00000700000000000000" pitchFamily="2" charset="-78"/>
              </a:rPr>
              <a:t>آنچه در اين جلسه مي خوانيد:</a:t>
            </a:r>
            <a:endParaRPr lang="en-US" altLang="fa-IR">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4281823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497669"/>
                                        </p:tgtEl>
                                        <p:attrNameLst>
                                          <p:attrName>style.visibility</p:attrName>
                                        </p:attrNameLst>
                                      </p:cBhvr>
                                      <p:to>
                                        <p:strVal val="visible"/>
                                      </p:to>
                                    </p:set>
                                    <p:anim calcmode="lin" valueType="num">
                                      <p:cBhvr additive="base">
                                        <p:cTn id="7" dur="500" fill="hold"/>
                                        <p:tgtEl>
                                          <p:spTgt spid="497669"/>
                                        </p:tgtEl>
                                        <p:attrNameLst>
                                          <p:attrName>ppt_x</p:attrName>
                                        </p:attrNameLst>
                                      </p:cBhvr>
                                      <p:tavLst>
                                        <p:tav tm="0">
                                          <p:val>
                                            <p:strVal val="1+#ppt_w/2"/>
                                          </p:val>
                                        </p:tav>
                                        <p:tav tm="100000">
                                          <p:val>
                                            <p:strVal val="#ppt_x"/>
                                          </p:val>
                                        </p:tav>
                                      </p:tavLst>
                                    </p:anim>
                                    <p:anim calcmode="lin" valueType="num">
                                      <p:cBhvr additive="base">
                                        <p:cTn id="8" dur="500" fill="hold"/>
                                        <p:tgtEl>
                                          <p:spTgt spid="4976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p:cNvSpPr txBox="1">
            <a:spLocks noChangeArrowheads="1"/>
          </p:cNvSpPr>
          <p:nvPr/>
        </p:nvSpPr>
        <p:spPr bwMode="auto">
          <a:xfrm>
            <a:off x="2855913" y="1052513"/>
            <a:ext cx="71993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هدفهاي كلي: آشنايي با مدلسازي معنايي داده‌ها</a:t>
            </a:r>
            <a:endParaRPr lang="en-US" altLang="fa-IR" sz="2800"/>
          </a:p>
        </p:txBody>
      </p:sp>
      <p:sp>
        <p:nvSpPr>
          <p:cNvPr id="48131" name="Text Box 5"/>
          <p:cNvSpPr txBox="1">
            <a:spLocks noChangeArrowheads="1"/>
          </p:cNvSpPr>
          <p:nvPr/>
        </p:nvSpPr>
        <p:spPr bwMode="auto">
          <a:xfrm>
            <a:off x="2135188" y="2708276"/>
            <a:ext cx="8062912"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dirty="0"/>
              <a:t>هدفهاي رفتاري: </a:t>
            </a:r>
            <a:r>
              <a:rPr lang="fa-IR" altLang="fa-IR" sz="2800" dirty="0" smtClean="0"/>
              <a:t>دانشجویان عزیز </a:t>
            </a:r>
            <a:r>
              <a:rPr lang="fa-IR" altLang="fa-IR" sz="2800" dirty="0"/>
              <a:t>در پايان اين جلسه </a:t>
            </a:r>
            <a:r>
              <a:rPr lang="fa-IR" altLang="fa-IR" sz="2800" dirty="0" smtClean="0"/>
              <a:t>مي‌توانید</a:t>
            </a:r>
            <a:r>
              <a:rPr lang="fa-IR" altLang="fa-IR" sz="2800" dirty="0"/>
              <a:t>:</a:t>
            </a:r>
          </a:p>
          <a:p>
            <a:pPr lvl="1" algn="r" rtl="1" eaLnBrk="1" hangingPunct="1">
              <a:spcBef>
                <a:spcPct val="50000"/>
              </a:spcBef>
              <a:buFontTx/>
              <a:buChar char="•"/>
            </a:pPr>
            <a:r>
              <a:rPr lang="fa-IR" altLang="fa-IR" sz="2800" dirty="0"/>
              <a:t> مدلسازي معنايي پايگاه داده‌ها و انواع آن را بيان </a:t>
            </a:r>
            <a:r>
              <a:rPr lang="fa-IR" altLang="fa-IR" sz="2800" dirty="0" smtClean="0"/>
              <a:t>كنید</a:t>
            </a:r>
            <a:r>
              <a:rPr lang="fa-IR" altLang="fa-IR" sz="2800" dirty="0"/>
              <a:t>.</a:t>
            </a:r>
          </a:p>
          <a:p>
            <a:pPr lvl="1" algn="r" rtl="1" eaLnBrk="1" hangingPunct="1">
              <a:spcBef>
                <a:spcPct val="50000"/>
              </a:spcBef>
              <a:buFontTx/>
              <a:buChar char="•"/>
            </a:pPr>
            <a:r>
              <a:rPr lang="fa-IR" altLang="fa-IR" sz="2800" dirty="0"/>
              <a:t> روش مدلسازي </a:t>
            </a:r>
            <a:r>
              <a:rPr lang="en-US" altLang="fa-IR" sz="2800" dirty="0"/>
              <a:t>ER</a:t>
            </a:r>
            <a:r>
              <a:rPr lang="fa-IR" altLang="fa-IR" sz="2800" dirty="0"/>
              <a:t> و مفاهيم آن را تشريح </a:t>
            </a:r>
            <a:r>
              <a:rPr lang="fa-IR" altLang="fa-IR" sz="2800" dirty="0" smtClean="0"/>
              <a:t>كنید</a:t>
            </a:r>
            <a:r>
              <a:rPr lang="fa-IR" altLang="fa-IR" sz="2800" dirty="0"/>
              <a:t>.</a:t>
            </a:r>
          </a:p>
          <a:p>
            <a:pPr lvl="1" algn="r" rtl="1" eaLnBrk="1" hangingPunct="1">
              <a:spcBef>
                <a:spcPct val="50000"/>
              </a:spcBef>
              <a:buFontTx/>
              <a:buChar char="•"/>
            </a:pPr>
            <a:r>
              <a:rPr lang="fa-IR" altLang="fa-IR" sz="2800" dirty="0"/>
              <a:t> نمودار </a:t>
            </a:r>
            <a:r>
              <a:rPr lang="en-US" altLang="fa-IR" sz="2800" dirty="0"/>
              <a:t>ER</a:t>
            </a:r>
            <a:r>
              <a:rPr lang="fa-IR" altLang="fa-IR" sz="2800" dirty="0"/>
              <a:t> و نمادهاي آن را رسم </a:t>
            </a:r>
            <a:r>
              <a:rPr lang="fa-IR" altLang="fa-IR" sz="2800" dirty="0" smtClean="0"/>
              <a:t>كنید</a:t>
            </a:r>
            <a:r>
              <a:rPr lang="fa-IR" altLang="fa-IR" sz="2800" dirty="0"/>
              <a:t>.</a:t>
            </a:r>
            <a:endParaRPr lang="en-US" altLang="fa-IR" sz="2800" dirty="0"/>
          </a:p>
        </p:txBody>
      </p:sp>
    </p:spTree>
    <p:extLst>
      <p:ext uri="{BB962C8B-B14F-4D97-AF65-F5344CB8AC3E}">
        <p14:creationId xmlns:p14="http://schemas.microsoft.com/office/powerpoint/2010/main" val="191640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4872038" y="833439"/>
            <a:ext cx="23034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fa-IR" altLang="fa-IR" sz="3200" b="1"/>
              <a:t>اهداف اين درس</a:t>
            </a:r>
            <a:endParaRPr lang="en-US" altLang="fa-IR" sz="3200" b="1"/>
          </a:p>
        </p:txBody>
      </p:sp>
      <p:sp>
        <p:nvSpPr>
          <p:cNvPr id="15363" name="Text Box 5"/>
          <p:cNvSpPr txBox="1">
            <a:spLocks noChangeArrowheads="1"/>
          </p:cNvSpPr>
          <p:nvPr/>
        </p:nvSpPr>
        <p:spPr bwMode="auto">
          <a:xfrm>
            <a:off x="1774825" y="1827214"/>
            <a:ext cx="8642350" cy="419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lnSpc>
                <a:spcPct val="120000"/>
              </a:lnSpc>
            </a:pPr>
            <a:r>
              <a:rPr lang="fa-IR" altLang="fa-IR" sz="2800"/>
              <a:t>در اين درس به بخشي از مفاهيم مبنايي دانش و تكنولوژي پايگاه داده‌ها و اصول مدلسازي و طراحي آن پرداخته مي‌شود. پايگاه داده و عناصر اصلي محيط آن معرفي مي‌شود. با مدلسازي معنايي داده‌ها و محيط انتزاعي آشنا مي‌شويم. سطوح معماريهاي پايگاه داده‌ها بيان مي‌شود. سيستم مديريت پايگاه داده‌ها (</a:t>
            </a:r>
            <a:r>
              <a:rPr lang="en-US" altLang="fa-IR" sz="2800"/>
              <a:t>DBMS</a:t>
            </a:r>
            <a:r>
              <a:rPr lang="fa-IR" altLang="fa-IR" sz="2800"/>
              <a:t>) و اجزاء آن شرح داده مي‌شود. به انواع معماريهاي سيستم پايگاهي و مفاهيم اساسي مدل رابطه‌اي پرداخته مي‌شود. با زبان </a:t>
            </a:r>
            <a:r>
              <a:rPr lang="en-US" altLang="fa-IR" sz="2800"/>
              <a:t>SQL</a:t>
            </a:r>
            <a:r>
              <a:rPr lang="fa-IR" altLang="fa-IR" sz="2800"/>
              <a:t> به عنوان يك زبان رابطه‌اي و همچنين با ديدهاي رابطه‌اي آشنا مي‌شويم و در نهايت طراحي پايگاه داده‌ها به روش بالا به پايين، سنتز و طراحي فيزيكي را خواهيم ديد.</a:t>
            </a:r>
            <a:endParaRPr lang="en-US" altLang="fa-IR" sz="1800"/>
          </a:p>
        </p:txBody>
      </p:sp>
    </p:spTree>
    <p:extLst>
      <p:ext uri="{BB962C8B-B14F-4D97-AF65-F5344CB8AC3E}">
        <p14:creationId xmlns:p14="http://schemas.microsoft.com/office/powerpoint/2010/main" val="39911037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277472" y="1372066"/>
            <a:ext cx="7569294"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b="1" dirty="0" smtClean="0"/>
              <a:t>مدلسازی معنایی داده ها</a:t>
            </a:r>
          </a:p>
          <a:p>
            <a:pPr algn="ctr" rtl="1" eaLnBrk="1" hangingPunct="1">
              <a:spcBef>
                <a:spcPct val="50000"/>
              </a:spcBef>
            </a:pPr>
            <a:r>
              <a:rPr lang="fa-IR" altLang="fa-IR" dirty="0" smtClean="0"/>
              <a:t>داده</a:t>
            </a:r>
            <a:r>
              <a:rPr lang="fa-IR" altLang="fa-IR" dirty="0" smtClean="0">
                <a:cs typeface="Arial" panose="020B0604020202020204" pitchFamily="34" charset="0"/>
              </a:rPr>
              <a:t>‌</a:t>
            </a:r>
            <a:r>
              <a:rPr lang="fa-IR" altLang="fa-IR" dirty="0" smtClean="0"/>
              <a:t>هاي </a:t>
            </a:r>
            <a:r>
              <a:rPr lang="fa-IR" altLang="fa-IR" dirty="0"/>
              <a:t>ذخيره</a:t>
            </a:r>
            <a:r>
              <a:rPr lang="fa-IR" altLang="fa-IR" dirty="0">
                <a:cs typeface="Arial" panose="020B0604020202020204" pitchFamily="34" charset="0"/>
              </a:rPr>
              <a:t>‌</a:t>
            </a:r>
            <a:r>
              <a:rPr lang="fa-IR" altLang="fa-IR" dirty="0"/>
              <a:t>شدني در پايگاه داده</a:t>
            </a:r>
            <a:r>
              <a:rPr lang="fa-IR" altLang="fa-IR" dirty="0">
                <a:cs typeface="Arial" panose="020B0604020202020204" pitchFamily="34" charset="0"/>
              </a:rPr>
              <a:t>‌</a:t>
            </a:r>
            <a:r>
              <a:rPr lang="fa-IR" altLang="fa-IR" dirty="0"/>
              <a:t>ها ابتدا بايد در بالاترين سطح انتزاع مدلسازي معنايي شوند.</a:t>
            </a:r>
            <a:endParaRPr lang="en-US" altLang="fa-IR" dirty="0"/>
          </a:p>
        </p:txBody>
      </p:sp>
    </p:spTree>
    <p:extLst>
      <p:ext uri="{BB962C8B-B14F-4D97-AF65-F5344CB8AC3E}">
        <p14:creationId xmlns:p14="http://schemas.microsoft.com/office/powerpoint/2010/main" val="652428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357343" y="1142800"/>
            <a:ext cx="6481763"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b="1" dirty="0" smtClean="0"/>
              <a:t>انواع روش های مدلسازی</a:t>
            </a:r>
          </a:p>
          <a:p>
            <a:pPr algn="r" rtl="1" eaLnBrk="1" hangingPunct="1">
              <a:spcBef>
                <a:spcPct val="50000"/>
              </a:spcBef>
            </a:pPr>
            <a:r>
              <a:rPr lang="fa-IR" altLang="fa-IR" dirty="0" smtClean="0"/>
              <a:t>روش </a:t>
            </a:r>
            <a:r>
              <a:rPr lang="fa-IR" altLang="fa-IR" dirty="0"/>
              <a:t>موجوديت- ارتباط (</a:t>
            </a:r>
            <a:r>
              <a:rPr lang="en-US" altLang="fa-IR" dirty="0"/>
              <a:t>ER</a:t>
            </a:r>
            <a:r>
              <a:rPr lang="fa-IR" altLang="fa-IR" dirty="0"/>
              <a:t>)</a:t>
            </a:r>
            <a:endParaRPr lang="en-US" altLang="fa-IR" dirty="0"/>
          </a:p>
        </p:txBody>
      </p:sp>
      <p:sp>
        <p:nvSpPr>
          <p:cNvPr id="3" name="Text Box 6"/>
          <p:cNvSpPr txBox="1">
            <a:spLocks noChangeArrowheads="1"/>
          </p:cNvSpPr>
          <p:nvPr/>
        </p:nvSpPr>
        <p:spPr bwMode="auto">
          <a:xfrm>
            <a:off x="2634783" y="3008966"/>
            <a:ext cx="63801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a:t>روش زبان عمومي مدلسازي (</a:t>
            </a:r>
            <a:r>
              <a:rPr lang="en-US" altLang="fa-IR"/>
              <a:t>UML</a:t>
            </a:r>
            <a:r>
              <a:rPr lang="fa-IR" altLang="fa-IR"/>
              <a:t>)</a:t>
            </a:r>
            <a:endParaRPr lang="en-US" altLang="fa-IR"/>
          </a:p>
        </p:txBody>
      </p:sp>
      <p:sp>
        <p:nvSpPr>
          <p:cNvPr id="4" name="Text Box 7"/>
          <p:cNvSpPr txBox="1">
            <a:spLocks noChangeArrowheads="1"/>
          </p:cNvSpPr>
          <p:nvPr/>
        </p:nvSpPr>
        <p:spPr bwMode="auto">
          <a:xfrm>
            <a:off x="1947395" y="3945591"/>
            <a:ext cx="70691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a:t>روش تكنيك مدلسازي شيئي (</a:t>
            </a:r>
            <a:r>
              <a:rPr lang="en-US" altLang="fa-IR"/>
              <a:t>OMT</a:t>
            </a:r>
            <a:r>
              <a:rPr lang="fa-IR" altLang="fa-IR"/>
              <a:t>)</a:t>
            </a:r>
            <a:endParaRPr lang="en-US" altLang="fa-IR"/>
          </a:p>
        </p:txBody>
      </p:sp>
    </p:spTree>
    <p:extLst>
      <p:ext uri="{BB962C8B-B14F-4D97-AF65-F5344CB8AC3E}">
        <p14:creationId xmlns:p14="http://schemas.microsoft.com/office/powerpoint/2010/main" val="2520278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3563938" y="2060575"/>
            <a:ext cx="18716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dirty="0"/>
              <a:t>نوع موجوديت</a:t>
            </a:r>
            <a:endParaRPr lang="en-US" altLang="fa-IR" sz="2800" dirty="0"/>
          </a:p>
        </p:txBody>
      </p:sp>
      <p:sp>
        <p:nvSpPr>
          <p:cNvPr id="3" name="Text Box 6"/>
          <p:cNvSpPr txBox="1">
            <a:spLocks noChangeArrowheads="1"/>
          </p:cNvSpPr>
          <p:nvPr/>
        </p:nvSpPr>
        <p:spPr bwMode="auto">
          <a:xfrm>
            <a:off x="6011863" y="4062413"/>
            <a:ext cx="8620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صفت</a:t>
            </a:r>
            <a:endParaRPr lang="en-US" altLang="fa-IR" sz="2800"/>
          </a:p>
        </p:txBody>
      </p:sp>
      <p:sp>
        <p:nvSpPr>
          <p:cNvPr id="4" name="Text Box 7"/>
          <p:cNvSpPr txBox="1">
            <a:spLocks noChangeArrowheads="1"/>
          </p:cNvSpPr>
          <p:nvPr/>
        </p:nvSpPr>
        <p:spPr bwMode="auto">
          <a:xfrm>
            <a:off x="1979613" y="4076700"/>
            <a:ext cx="1152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ارتباط</a:t>
            </a:r>
            <a:endParaRPr lang="en-US" altLang="fa-IR" sz="2800"/>
          </a:p>
        </p:txBody>
      </p:sp>
      <p:sp>
        <p:nvSpPr>
          <p:cNvPr id="5" name="AutoShape 8"/>
          <p:cNvSpPr>
            <a:spLocks noChangeArrowheads="1"/>
          </p:cNvSpPr>
          <p:nvPr/>
        </p:nvSpPr>
        <p:spPr bwMode="auto">
          <a:xfrm>
            <a:off x="3203575" y="2636838"/>
            <a:ext cx="2736850" cy="1582737"/>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6" name="TextBox 5"/>
          <p:cNvSpPr txBox="1"/>
          <p:nvPr/>
        </p:nvSpPr>
        <p:spPr>
          <a:xfrm>
            <a:off x="1861789" y="658906"/>
            <a:ext cx="6636753" cy="523220"/>
          </a:xfrm>
          <a:prstGeom prst="rect">
            <a:avLst/>
          </a:prstGeom>
          <a:noFill/>
        </p:spPr>
        <p:txBody>
          <a:bodyPr wrap="none" rtlCol="1">
            <a:spAutoFit/>
          </a:bodyPr>
          <a:lstStyle/>
          <a:p>
            <a:r>
              <a:rPr lang="fa-IR" sz="2800" dirty="0" smtClean="0"/>
              <a:t>سه مفهوم معنایی در مدلسازی به روش </a:t>
            </a:r>
            <a:r>
              <a:rPr lang="en-US" sz="2800" dirty="0" smtClean="0"/>
              <a:t>ER</a:t>
            </a:r>
            <a:endParaRPr lang="fa-IR" sz="2800" dirty="0"/>
          </a:p>
        </p:txBody>
      </p:sp>
    </p:spTree>
    <p:extLst>
      <p:ext uri="{BB962C8B-B14F-4D97-AF65-F5344CB8AC3E}">
        <p14:creationId xmlns:p14="http://schemas.microsoft.com/office/powerpoint/2010/main" val="4246298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710391" y="1804521"/>
            <a:ext cx="76327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تعریف موجودیت</a:t>
            </a:r>
          </a:p>
          <a:p>
            <a:pPr algn="ctr" rtl="1" eaLnBrk="1" hangingPunct="1">
              <a:spcBef>
                <a:spcPct val="50000"/>
              </a:spcBef>
            </a:pPr>
            <a:r>
              <a:rPr lang="fa-IR" altLang="fa-IR" dirty="0" smtClean="0"/>
              <a:t>مفهوم </a:t>
            </a:r>
            <a:r>
              <a:rPr lang="fa-IR" altLang="fa-IR" dirty="0"/>
              <a:t>كلي شيئ، چيز، پديده و به طور كلي هر آنچه كه مي</a:t>
            </a:r>
            <a:r>
              <a:rPr lang="fa-IR" altLang="fa-IR" dirty="0">
                <a:cs typeface="Arial" panose="020B0604020202020204" pitchFamily="34" charset="0"/>
              </a:rPr>
              <a:t>‌</a:t>
            </a:r>
            <a:r>
              <a:rPr lang="fa-IR" altLang="fa-IR" dirty="0"/>
              <a:t>خواهيم در موردش اطلاع داشته باشيم و شناخت خود را در موردش افزايش دهيم.</a:t>
            </a:r>
            <a:endParaRPr lang="en-US" altLang="fa-IR" dirty="0"/>
          </a:p>
        </p:txBody>
      </p:sp>
    </p:spTree>
    <p:extLst>
      <p:ext uri="{BB962C8B-B14F-4D97-AF65-F5344CB8AC3E}">
        <p14:creationId xmlns:p14="http://schemas.microsoft.com/office/powerpoint/2010/main" val="1217264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628900" y="2349500"/>
            <a:ext cx="59039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dirty="0"/>
              <a:t>1- معمولا نمونه</a:t>
            </a:r>
            <a:r>
              <a:rPr lang="fa-IR" altLang="fa-IR" sz="2800" dirty="0">
                <a:cs typeface="Arial" panose="020B0604020202020204" pitchFamily="34" charset="0"/>
              </a:rPr>
              <a:t>‌</a:t>
            </a:r>
            <a:r>
              <a:rPr lang="fa-IR" altLang="fa-IR" sz="2800" dirty="0"/>
              <a:t>هايي متمايز از يكديگر دارند.</a:t>
            </a:r>
            <a:endParaRPr lang="en-US" altLang="fa-IR" sz="2800" dirty="0"/>
          </a:p>
        </p:txBody>
      </p:sp>
      <p:sp>
        <p:nvSpPr>
          <p:cNvPr id="3" name="Text Box 6"/>
          <p:cNvSpPr txBox="1">
            <a:spLocks noChangeArrowheads="1"/>
          </p:cNvSpPr>
          <p:nvPr/>
        </p:nvSpPr>
        <p:spPr bwMode="auto">
          <a:xfrm>
            <a:off x="539750" y="3059113"/>
            <a:ext cx="79914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2- معمولا بيش از يك صفت دارد و كاربر به مجموعه</a:t>
            </a:r>
            <a:r>
              <a:rPr lang="fa-IR" altLang="fa-IR" sz="2800">
                <a:cs typeface="Arial" panose="020B0604020202020204" pitchFamily="34" charset="0"/>
              </a:rPr>
              <a:t>‌</a:t>
            </a:r>
            <a:r>
              <a:rPr lang="fa-IR" altLang="fa-IR" sz="2800"/>
              <a:t>اي از اطلاعات در     مورد آن نياز دارد.</a:t>
            </a:r>
            <a:endParaRPr lang="en-US" altLang="fa-IR" sz="2800"/>
          </a:p>
        </p:txBody>
      </p:sp>
      <p:sp>
        <p:nvSpPr>
          <p:cNvPr id="4" name="Text Box 7"/>
          <p:cNvSpPr txBox="1">
            <a:spLocks noChangeArrowheads="1"/>
          </p:cNvSpPr>
          <p:nvPr/>
        </p:nvSpPr>
        <p:spPr bwMode="auto">
          <a:xfrm>
            <a:off x="323850" y="4133850"/>
            <a:ext cx="8243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dirty="0"/>
              <a:t>3- معمولا حالت كنشگري (فاعليت) يا حالت كنشپذيري (مفعوليت) دارد.</a:t>
            </a:r>
            <a:endParaRPr lang="en-US" altLang="fa-IR" sz="2800" dirty="0"/>
          </a:p>
        </p:txBody>
      </p:sp>
      <p:sp>
        <p:nvSpPr>
          <p:cNvPr id="5" name="TextBox 4"/>
          <p:cNvSpPr txBox="1"/>
          <p:nvPr/>
        </p:nvSpPr>
        <p:spPr>
          <a:xfrm>
            <a:off x="1670753" y="1255216"/>
            <a:ext cx="7271542" cy="461665"/>
          </a:xfrm>
          <a:prstGeom prst="rect">
            <a:avLst/>
          </a:prstGeom>
          <a:noFill/>
        </p:spPr>
        <p:txBody>
          <a:bodyPr wrap="none" rtlCol="1">
            <a:spAutoFit/>
          </a:bodyPr>
          <a:lstStyle/>
          <a:p>
            <a:r>
              <a:rPr lang="fa-IR" sz="2400" b="1" dirty="0" smtClean="0"/>
              <a:t>سه ضابطه در رابطه با تشخیص یک نوع موجودیت</a:t>
            </a:r>
            <a:endParaRPr lang="fa-IR" sz="2400" b="1" dirty="0"/>
          </a:p>
        </p:txBody>
      </p:sp>
    </p:spTree>
    <p:extLst>
      <p:ext uri="{BB962C8B-B14F-4D97-AF65-F5344CB8AC3E}">
        <p14:creationId xmlns:p14="http://schemas.microsoft.com/office/powerpoint/2010/main" val="4261820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646612" y="1046350"/>
            <a:ext cx="78486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lnSpc>
                <a:spcPct val="120000"/>
              </a:lnSpc>
              <a:spcBef>
                <a:spcPct val="50000"/>
              </a:spcBef>
            </a:pPr>
            <a:r>
              <a:rPr lang="fa-IR" altLang="fa-IR" dirty="0" smtClean="0"/>
              <a:t>موجودیت مستقل و وابسته</a:t>
            </a:r>
          </a:p>
          <a:p>
            <a:pPr algn="ctr" rtl="1" eaLnBrk="1" hangingPunct="1">
              <a:lnSpc>
                <a:spcPct val="120000"/>
              </a:lnSpc>
              <a:spcBef>
                <a:spcPct val="50000"/>
              </a:spcBef>
            </a:pPr>
            <a:r>
              <a:rPr lang="fa-IR" altLang="fa-IR" dirty="0" smtClean="0"/>
              <a:t>موجوديت </a:t>
            </a:r>
            <a:r>
              <a:rPr lang="fa-IR" altLang="fa-IR" dirty="0"/>
              <a:t>مستقل (قوي)، موجوديتي است كه مستقل از هر موجوديت ديگر و به خودي خود، در يك محيط مشخص مطرح باشد.</a:t>
            </a:r>
          </a:p>
          <a:p>
            <a:pPr algn="ctr" rtl="1" eaLnBrk="1" hangingPunct="1">
              <a:lnSpc>
                <a:spcPct val="120000"/>
              </a:lnSpc>
              <a:spcBef>
                <a:spcPct val="50000"/>
              </a:spcBef>
            </a:pPr>
            <a:r>
              <a:rPr lang="fa-IR" altLang="fa-IR" dirty="0"/>
              <a:t>موجوديت وابسته (ضعيف)، موجوديتي است كه وجودش وابسته به يك نوع موجوديت ديگر است.</a:t>
            </a:r>
            <a:endParaRPr lang="en-US" altLang="fa-IR" dirty="0"/>
          </a:p>
        </p:txBody>
      </p:sp>
    </p:spTree>
    <p:extLst>
      <p:ext uri="{BB962C8B-B14F-4D97-AF65-F5344CB8AC3E}">
        <p14:creationId xmlns:p14="http://schemas.microsoft.com/office/powerpoint/2010/main" val="2985917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062318" y="1555377"/>
            <a:ext cx="796841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تعریف صفت</a:t>
            </a:r>
          </a:p>
          <a:p>
            <a:pPr algn="ctr" rtl="1" eaLnBrk="1" hangingPunct="1">
              <a:spcBef>
                <a:spcPct val="50000"/>
              </a:spcBef>
            </a:pPr>
            <a:r>
              <a:rPr lang="fa-IR" altLang="fa-IR" dirty="0" smtClean="0"/>
              <a:t>خصيصه </a:t>
            </a:r>
            <a:r>
              <a:rPr lang="fa-IR" altLang="fa-IR" dirty="0"/>
              <a:t>يا ويژگي يك نوع موجوديت است و هر نوع موجوديت مجموعه</a:t>
            </a:r>
            <a:r>
              <a:rPr lang="fa-IR" altLang="fa-IR" dirty="0">
                <a:cs typeface="Arial" panose="020B0604020202020204" pitchFamily="34" charset="0"/>
              </a:rPr>
              <a:t>‌</a:t>
            </a:r>
            <a:r>
              <a:rPr lang="fa-IR" altLang="fa-IR" dirty="0"/>
              <a:t>اي از صفات دارد. هر صفت يك نام، يك نوع و يك معناي مشخص دارد.</a:t>
            </a:r>
            <a:endParaRPr lang="en-US" altLang="fa-IR" dirty="0"/>
          </a:p>
        </p:txBody>
      </p:sp>
    </p:spTree>
    <p:extLst>
      <p:ext uri="{BB962C8B-B14F-4D97-AF65-F5344CB8AC3E}">
        <p14:creationId xmlns:p14="http://schemas.microsoft.com/office/powerpoint/2010/main" val="33291612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092950" y="3141663"/>
            <a:ext cx="14398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dirty="0"/>
              <a:t>انواع صفت</a:t>
            </a:r>
            <a:endParaRPr lang="en-US" altLang="fa-IR" sz="2800" dirty="0"/>
          </a:p>
        </p:txBody>
      </p:sp>
      <p:sp>
        <p:nvSpPr>
          <p:cNvPr id="3" name="Text Box 5"/>
          <p:cNvSpPr txBox="1">
            <a:spLocks noChangeArrowheads="1"/>
          </p:cNvSpPr>
          <p:nvPr/>
        </p:nvSpPr>
        <p:spPr bwMode="auto">
          <a:xfrm>
            <a:off x="4211638" y="1541463"/>
            <a:ext cx="20145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ساده يا مركب</a:t>
            </a:r>
            <a:endParaRPr lang="en-US" altLang="fa-IR" sz="2800"/>
          </a:p>
        </p:txBody>
      </p:sp>
      <p:sp>
        <p:nvSpPr>
          <p:cNvPr id="4" name="Text Box 6"/>
          <p:cNvSpPr txBox="1">
            <a:spLocks noChangeArrowheads="1"/>
          </p:cNvSpPr>
          <p:nvPr/>
        </p:nvSpPr>
        <p:spPr bwMode="auto">
          <a:xfrm>
            <a:off x="3132138" y="2405063"/>
            <a:ext cx="33099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تك</a:t>
            </a:r>
            <a:r>
              <a:rPr lang="fa-IR" altLang="fa-IR" sz="2800">
                <a:cs typeface="Arial" panose="020B0604020202020204" pitchFamily="34" charset="0"/>
              </a:rPr>
              <a:t>‌</a:t>
            </a:r>
            <a:r>
              <a:rPr lang="fa-IR" altLang="fa-IR" sz="2800"/>
              <a:t>مقداري يا چندمقداري</a:t>
            </a:r>
            <a:endParaRPr lang="en-US" altLang="fa-IR" sz="2800"/>
          </a:p>
        </p:txBody>
      </p:sp>
      <p:sp>
        <p:nvSpPr>
          <p:cNvPr id="5" name="Text Box 7"/>
          <p:cNvSpPr txBox="1">
            <a:spLocks noChangeArrowheads="1"/>
          </p:cNvSpPr>
          <p:nvPr/>
        </p:nvSpPr>
        <p:spPr bwMode="auto">
          <a:xfrm>
            <a:off x="2700338" y="3197225"/>
            <a:ext cx="38147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شناسه يا ناشناسه موجوديت</a:t>
            </a:r>
            <a:endParaRPr lang="en-US" altLang="fa-IR" sz="2800"/>
          </a:p>
        </p:txBody>
      </p:sp>
      <p:sp>
        <p:nvSpPr>
          <p:cNvPr id="6" name="Text Box 8"/>
          <p:cNvSpPr txBox="1">
            <a:spLocks noChangeArrowheads="1"/>
          </p:cNvSpPr>
          <p:nvPr/>
        </p:nvSpPr>
        <p:spPr bwMode="auto">
          <a:xfrm>
            <a:off x="2846388" y="4062413"/>
            <a:ext cx="36703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هيچ</a:t>
            </a:r>
            <a:r>
              <a:rPr lang="fa-IR" altLang="fa-IR" sz="2800">
                <a:cs typeface="Arial" panose="020B0604020202020204" pitchFamily="34" charset="0"/>
              </a:rPr>
              <a:t>‌</a:t>
            </a:r>
            <a:r>
              <a:rPr lang="fa-IR" altLang="fa-IR" sz="2800"/>
              <a:t>مقدارپذير يا ناپذير</a:t>
            </a:r>
            <a:endParaRPr lang="en-US" altLang="fa-IR" sz="2800"/>
          </a:p>
        </p:txBody>
      </p:sp>
      <p:sp>
        <p:nvSpPr>
          <p:cNvPr id="7" name="Text Box 9"/>
          <p:cNvSpPr txBox="1">
            <a:spLocks noChangeArrowheads="1"/>
          </p:cNvSpPr>
          <p:nvPr/>
        </p:nvSpPr>
        <p:spPr bwMode="auto">
          <a:xfrm>
            <a:off x="2627313" y="4941888"/>
            <a:ext cx="38147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ذخيره</a:t>
            </a:r>
            <a:r>
              <a:rPr lang="fa-IR" altLang="fa-IR" sz="2800">
                <a:cs typeface="Arial" panose="020B0604020202020204" pitchFamily="34" charset="0"/>
              </a:rPr>
              <a:t>‌</a:t>
            </a:r>
            <a:r>
              <a:rPr lang="fa-IR" altLang="fa-IR" sz="2800"/>
              <a:t>شده يا مشتق</a:t>
            </a:r>
            <a:endParaRPr lang="en-US" altLang="fa-IR" sz="2800"/>
          </a:p>
        </p:txBody>
      </p:sp>
      <p:sp>
        <p:nvSpPr>
          <p:cNvPr id="8" name="AutoShape 14"/>
          <p:cNvSpPr>
            <a:spLocks/>
          </p:cNvSpPr>
          <p:nvPr/>
        </p:nvSpPr>
        <p:spPr bwMode="auto">
          <a:xfrm>
            <a:off x="6659563" y="1484313"/>
            <a:ext cx="288925" cy="4032250"/>
          </a:xfrm>
          <a:prstGeom prst="rightBrace">
            <a:avLst>
              <a:gd name="adj1" fmla="val 1163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Tree>
    <p:extLst>
      <p:ext uri="{BB962C8B-B14F-4D97-AF65-F5344CB8AC3E}">
        <p14:creationId xmlns:p14="http://schemas.microsoft.com/office/powerpoint/2010/main" val="26522747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700119" y="1617569"/>
            <a:ext cx="76295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مقدار صفت ساده از لحاظ معنايي تجزيه</a:t>
            </a:r>
            <a:r>
              <a:rPr lang="fa-IR" altLang="fa-IR" dirty="0">
                <a:cs typeface="Arial" panose="020B0604020202020204" pitchFamily="34" charset="0"/>
              </a:rPr>
              <a:t>‌</a:t>
            </a:r>
            <a:r>
              <a:rPr lang="fa-IR" altLang="fa-IR" dirty="0"/>
              <a:t>نشدني يا اتوميك است.</a:t>
            </a:r>
            <a:endParaRPr lang="en-US" altLang="fa-IR" dirty="0"/>
          </a:p>
        </p:txBody>
      </p:sp>
      <p:sp>
        <p:nvSpPr>
          <p:cNvPr id="3" name="Text Box 5"/>
          <p:cNvSpPr txBox="1">
            <a:spLocks noChangeArrowheads="1"/>
          </p:cNvSpPr>
          <p:nvPr/>
        </p:nvSpPr>
        <p:spPr bwMode="auto">
          <a:xfrm>
            <a:off x="2213629" y="3631453"/>
            <a:ext cx="6840537"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صفت مركب از چند صفت ساده تشكيل شده است.</a:t>
            </a:r>
            <a:endParaRPr lang="en-US" altLang="fa-IR" dirty="0"/>
          </a:p>
        </p:txBody>
      </p:sp>
    </p:spTree>
    <p:extLst>
      <p:ext uri="{BB962C8B-B14F-4D97-AF65-F5344CB8AC3E}">
        <p14:creationId xmlns:p14="http://schemas.microsoft.com/office/powerpoint/2010/main" val="19384914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696197" y="1345266"/>
            <a:ext cx="77057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صفت تك</a:t>
            </a:r>
            <a:r>
              <a:rPr lang="fa-IR" altLang="fa-IR" dirty="0">
                <a:cs typeface="Arial" panose="020B0604020202020204" pitchFamily="34" charset="0"/>
              </a:rPr>
              <a:t>‌</a:t>
            </a:r>
            <a:r>
              <a:rPr lang="fa-IR" altLang="fa-IR" dirty="0"/>
              <a:t>مقداري، صفتي است كه براي يك نمونه از يك نوع موجوديت حداكثر يك مقدار از دامنه مقادير را مي</a:t>
            </a:r>
            <a:r>
              <a:rPr lang="fa-IR" altLang="fa-IR" dirty="0">
                <a:cs typeface="Arial" panose="020B0604020202020204" pitchFamily="34" charset="0"/>
              </a:rPr>
              <a:t>‌</a:t>
            </a:r>
            <a:r>
              <a:rPr lang="fa-IR" altLang="fa-IR" dirty="0"/>
              <a:t>گيرد</a:t>
            </a:r>
            <a:endParaRPr lang="en-US" altLang="fa-IR" dirty="0"/>
          </a:p>
        </p:txBody>
      </p:sp>
      <p:sp>
        <p:nvSpPr>
          <p:cNvPr id="3" name="Text Box 5"/>
          <p:cNvSpPr txBox="1">
            <a:spLocks noChangeArrowheads="1"/>
          </p:cNvSpPr>
          <p:nvPr/>
        </p:nvSpPr>
        <p:spPr bwMode="auto">
          <a:xfrm>
            <a:off x="1983535" y="3501091"/>
            <a:ext cx="72009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a:t>صفت چندمقداري بيش از يك مقدار از دامنه مقادير مي</a:t>
            </a:r>
            <a:r>
              <a:rPr lang="fa-IR" altLang="fa-IR">
                <a:cs typeface="Arial" panose="020B0604020202020204" pitchFamily="34" charset="0"/>
              </a:rPr>
              <a:t>‌</a:t>
            </a:r>
            <a:r>
              <a:rPr lang="fa-IR" altLang="fa-IR"/>
              <a:t>گيرد.</a:t>
            </a:r>
            <a:endParaRPr lang="en-US" altLang="fa-IR"/>
          </a:p>
        </p:txBody>
      </p:sp>
    </p:spTree>
    <p:extLst>
      <p:ext uri="{BB962C8B-B14F-4D97-AF65-F5344CB8AC3E}">
        <p14:creationId xmlns:p14="http://schemas.microsoft.com/office/powerpoint/2010/main" val="1946489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2857262" y="2259003"/>
            <a:ext cx="7050327"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600" b="1"/>
              <a:t>1- سيستم‌ ذخيره و بازيابي اطلاعات در معناي عام</a:t>
            </a:r>
            <a:endParaRPr lang="en-US" altLang="fa-IR" sz="3600" b="1"/>
          </a:p>
          <a:p>
            <a:pPr algn="r" rtl="1" eaLnBrk="1" hangingPunct="1"/>
            <a:r>
              <a:rPr lang="fa-IR" altLang="fa-IR" sz="3600" b="1"/>
              <a:t>2- رده‌هاي تكنولوژيكي سيستم مديريت پايگاه داده‌ها</a:t>
            </a:r>
            <a:endParaRPr lang="en-US" altLang="fa-IR" sz="3600" b="1"/>
          </a:p>
          <a:p>
            <a:pPr algn="r" rtl="1" eaLnBrk="1" hangingPunct="1"/>
            <a:r>
              <a:rPr lang="fa-IR" altLang="fa-IR" sz="3600" b="1"/>
              <a:t>3- داده</a:t>
            </a:r>
            <a:endParaRPr lang="en-US" altLang="fa-IR" sz="3600" b="1"/>
          </a:p>
          <a:p>
            <a:pPr algn="r" rtl="1" eaLnBrk="1" hangingPunct="1"/>
            <a:r>
              <a:rPr lang="fa-IR" altLang="fa-IR" sz="3600" b="1"/>
              <a:t>4- تعريف اطلاع</a:t>
            </a:r>
            <a:endParaRPr lang="en-US" altLang="fa-IR" sz="3600" b="1"/>
          </a:p>
          <a:p>
            <a:pPr algn="r" rtl="1" eaLnBrk="1" hangingPunct="1"/>
            <a:r>
              <a:rPr lang="fa-IR" altLang="fa-IR" sz="3600" b="1"/>
              <a:t>5- تعريف دانش</a:t>
            </a:r>
            <a:endParaRPr lang="en-US" altLang="fa-IR" sz="3600" b="1"/>
          </a:p>
          <a:p>
            <a:pPr algn="r" rtl="1" eaLnBrk="1" hangingPunct="1"/>
            <a:r>
              <a:rPr lang="fa-IR" altLang="fa-IR" sz="3600" b="1"/>
              <a:t>6- تعريف پايگاه داده‌ها</a:t>
            </a:r>
            <a:endParaRPr lang="en-US" altLang="fa-IR" sz="3600" b="1"/>
          </a:p>
        </p:txBody>
      </p:sp>
      <p:sp>
        <p:nvSpPr>
          <p:cNvPr id="468997" name="Rectangle 5"/>
          <p:cNvSpPr>
            <a:spLocks noChangeArrowheads="1"/>
          </p:cNvSpPr>
          <p:nvPr/>
        </p:nvSpPr>
        <p:spPr bwMode="auto">
          <a:xfrm>
            <a:off x="2951163" y="785813"/>
            <a:ext cx="6889750"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eaLnBrk="1" hangingPunct="1"/>
            <a:r>
              <a:rPr lang="fa-IR" altLang="fa-IR">
                <a:latin typeface="Tahoma" panose="020B0604030504040204" pitchFamily="34" charset="0"/>
                <a:cs typeface="B Titr" panose="00000700000000000000" pitchFamily="2" charset="-78"/>
              </a:rPr>
              <a:t>آنچه در اين جلسه مي خوانيد:</a:t>
            </a:r>
            <a:endParaRPr lang="en-US" altLang="fa-IR">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4268834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468997"/>
                                        </p:tgtEl>
                                        <p:attrNameLst>
                                          <p:attrName>style.visibility</p:attrName>
                                        </p:attrNameLst>
                                      </p:cBhvr>
                                      <p:to>
                                        <p:strVal val="visible"/>
                                      </p:to>
                                    </p:set>
                                    <p:anim calcmode="lin" valueType="num">
                                      <p:cBhvr additive="base">
                                        <p:cTn id="7" dur="500" fill="hold"/>
                                        <p:tgtEl>
                                          <p:spTgt spid="468997"/>
                                        </p:tgtEl>
                                        <p:attrNameLst>
                                          <p:attrName>ppt_x</p:attrName>
                                        </p:attrNameLst>
                                      </p:cBhvr>
                                      <p:tavLst>
                                        <p:tav tm="0">
                                          <p:val>
                                            <p:strVal val="1+#ppt_w/2"/>
                                          </p:val>
                                        </p:tav>
                                        <p:tav tm="100000">
                                          <p:val>
                                            <p:strVal val="#ppt_x"/>
                                          </p:val>
                                        </p:tav>
                                      </p:tavLst>
                                    </p:anim>
                                    <p:anim calcmode="lin" valueType="num">
                                      <p:cBhvr additive="base">
                                        <p:cTn id="8" dur="500" fill="hold"/>
                                        <p:tgtEl>
                                          <p:spTgt spid="4689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837330" y="1427070"/>
            <a:ext cx="549275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2800" b="1" dirty="0"/>
              <a:t>صفت شناسه موجوديت كه گاه به آن </a:t>
            </a:r>
          </a:p>
          <a:p>
            <a:pPr algn="ctr" rtl="1" eaLnBrk="1" hangingPunct="1">
              <a:spcBef>
                <a:spcPct val="50000"/>
              </a:spcBef>
            </a:pPr>
            <a:r>
              <a:rPr lang="fa-IR" altLang="fa-IR" sz="2800" b="1" dirty="0"/>
              <a:t>كليد هم گفته مي</a:t>
            </a:r>
            <a:r>
              <a:rPr lang="fa-IR" altLang="fa-IR" sz="2800" b="1" dirty="0">
                <a:cs typeface="Arial" panose="020B0604020202020204" pitchFamily="34" charset="0"/>
              </a:rPr>
              <a:t>‌</a:t>
            </a:r>
            <a:r>
              <a:rPr lang="fa-IR" altLang="fa-IR" sz="2800" b="1" dirty="0"/>
              <a:t>شود، دو ويژگي دارد:</a:t>
            </a:r>
            <a:endParaRPr lang="en-US" altLang="fa-IR" sz="2800" b="1" dirty="0"/>
          </a:p>
        </p:txBody>
      </p:sp>
      <p:sp>
        <p:nvSpPr>
          <p:cNvPr id="3" name="Text Box 5"/>
          <p:cNvSpPr txBox="1">
            <a:spLocks noChangeArrowheads="1"/>
          </p:cNvSpPr>
          <p:nvPr/>
        </p:nvSpPr>
        <p:spPr bwMode="auto">
          <a:xfrm>
            <a:off x="2868314" y="3068545"/>
            <a:ext cx="538715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1- يكتايي مقدار دارد.</a:t>
            </a:r>
            <a:endParaRPr lang="en-US" altLang="fa-IR" sz="2800"/>
          </a:p>
        </p:txBody>
      </p:sp>
      <p:sp>
        <p:nvSpPr>
          <p:cNvPr id="4" name="Text Box 6"/>
          <p:cNvSpPr txBox="1">
            <a:spLocks noChangeArrowheads="1"/>
          </p:cNvSpPr>
          <p:nvPr/>
        </p:nvSpPr>
        <p:spPr bwMode="auto">
          <a:xfrm>
            <a:off x="2868314" y="4076608"/>
            <a:ext cx="538715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2- حتي الامكان طول مقاديرش كوتاه است.</a:t>
            </a:r>
            <a:endParaRPr lang="en-US" altLang="fa-IR" sz="2800"/>
          </a:p>
        </p:txBody>
      </p:sp>
    </p:spTree>
    <p:extLst>
      <p:ext uri="{BB962C8B-B14F-4D97-AF65-F5344CB8AC3E}">
        <p14:creationId xmlns:p14="http://schemas.microsoft.com/office/powerpoint/2010/main" val="855875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675000" y="1584979"/>
            <a:ext cx="68421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صفت هيچ </a:t>
            </a:r>
            <a:r>
              <a:rPr lang="fa-IR" altLang="fa-IR" dirty="0"/>
              <a:t>مقدار يعني مقدار ناشناخته، مقدار غيرقابل اعمال، مقدار تعريف</a:t>
            </a:r>
            <a:r>
              <a:rPr lang="fa-IR" altLang="fa-IR" dirty="0">
                <a:cs typeface="Arial" panose="020B0604020202020204" pitchFamily="34" charset="0"/>
              </a:rPr>
              <a:t>‌</a:t>
            </a:r>
            <a:r>
              <a:rPr lang="fa-IR" altLang="fa-IR" dirty="0"/>
              <a:t>نشده.</a:t>
            </a:r>
            <a:endParaRPr lang="en-US" altLang="fa-IR" dirty="0"/>
          </a:p>
        </p:txBody>
      </p:sp>
      <p:sp>
        <p:nvSpPr>
          <p:cNvPr id="3" name="Text Box 6"/>
          <p:cNvSpPr txBox="1">
            <a:spLocks noChangeArrowheads="1"/>
          </p:cNvSpPr>
          <p:nvPr/>
        </p:nvSpPr>
        <p:spPr bwMode="auto">
          <a:xfrm>
            <a:off x="1819556" y="3493154"/>
            <a:ext cx="734377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اگر مقدار يك صفت در يك يا بيش از يك نمونه از يك نوع موجوديت، برابر با هيچ</a:t>
            </a:r>
            <a:r>
              <a:rPr lang="fa-IR" altLang="fa-IR" dirty="0">
                <a:cs typeface="Arial" panose="020B0604020202020204" pitchFamily="34" charset="0"/>
              </a:rPr>
              <a:t>‌</a:t>
            </a:r>
            <a:r>
              <a:rPr lang="fa-IR" altLang="fa-IR" dirty="0"/>
              <a:t>مقادر باشد، آن صفت هيچ</a:t>
            </a:r>
            <a:r>
              <a:rPr lang="fa-IR" altLang="fa-IR" dirty="0">
                <a:cs typeface="Arial" panose="020B0604020202020204" pitchFamily="34" charset="0"/>
              </a:rPr>
              <a:t>‌</a:t>
            </a:r>
            <a:r>
              <a:rPr lang="fa-IR" altLang="fa-IR" dirty="0"/>
              <a:t>مقدارپذير است.</a:t>
            </a:r>
            <a:endParaRPr lang="en-US" altLang="fa-IR" dirty="0"/>
          </a:p>
        </p:txBody>
      </p:sp>
    </p:spTree>
    <p:extLst>
      <p:ext uri="{BB962C8B-B14F-4D97-AF65-F5344CB8AC3E}">
        <p14:creationId xmlns:p14="http://schemas.microsoft.com/office/powerpoint/2010/main" val="15511234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355477" y="1535392"/>
            <a:ext cx="6335713"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صفت ذخيره</a:t>
            </a:r>
            <a:r>
              <a:rPr lang="fa-IR" altLang="fa-IR" dirty="0">
                <a:cs typeface="Arial" panose="020B0604020202020204" pitchFamily="34" charset="0"/>
              </a:rPr>
              <a:t>‌</a:t>
            </a:r>
            <a:r>
              <a:rPr lang="fa-IR" altLang="fa-IR" dirty="0"/>
              <a:t>شده صفتي است كه مقاديرش در پايگاه داده</a:t>
            </a:r>
            <a:r>
              <a:rPr lang="fa-IR" altLang="fa-IR" dirty="0">
                <a:cs typeface="Arial" panose="020B0604020202020204" pitchFamily="34" charset="0"/>
              </a:rPr>
              <a:t>‌</a:t>
            </a:r>
            <a:r>
              <a:rPr lang="fa-IR" altLang="fa-IR" dirty="0"/>
              <a:t>ها ذخيره شده باشد.</a:t>
            </a:r>
            <a:endParaRPr lang="en-US" altLang="fa-IR" dirty="0"/>
          </a:p>
        </p:txBody>
      </p:sp>
      <p:sp>
        <p:nvSpPr>
          <p:cNvPr id="3" name="Text Box 6"/>
          <p:cNvSpPr txBox="1">
            <a:spLocks noChangeArrowheads="1"/>
          </p:cNvSpPr>
          <p:nvPr/>
        </p:nvSpPr>
        <p:spPr bwMode="auto">
          <a:xfrm>
            <a:off x="1561727" y="3575330"/>
            <a:ext cx="8148638"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a:t>صفت مشتق، صفتي است كه مقاديرش در پايگاه داده</a:t>
            </a:r>
            <a:r>
              <a:rPr lang="fa-IR" altLang="fa-IR">
                <a:cs typeface="Arial" panose="020B0604020202020204" pitchFamily="34" charset="0"/>
              </a:rPr>
              <a:t>‌</a:t>
            </a:r>
            <a:r>
              <a:rPr lang="fa-IR" altLang="fa-IR"/>
              <a:t>ها ذخيره نشده باشد، بلكه حاصل يك پردازش روي فقره</a:t>
            </a:r>
            <a:r>
              <a:rPr lang="fa-IR" altLang="fa-IR">
                <a:cs typeface="Arial" panose="020B0604020202020204" pitchFamily="34" charset="0"/>
              </a:rPr>
              <a:t>‌</a:t>
            </a:r>
            <a:r>
              <a:rPr lang="fa-IR" altLang="fa-IR"/>
              <a:t>هايي از داده</a:t>
            </a:r>
            <a:r>
              <a:rPr lang="fa-IR" altLang="fa-IR">
                <a:cs typeface="Arial" panose="020B0604020202020204" pitchFamily="34" charset="0"/>
              </a:rPr>
              <a:t>‌</a:t>
            </a:r>
            <a:r>
              <a:rPr lang="fa-IR" altLang="fa-IR"/>
              <a:t>هاي ذخيره شده باشد.</a:t>
            </a:r>
            <a:endParaRPr lang="en-US" altLang="fa-IR"/>
          </a:p>
        </p:txBody>
      </p:sp>
    </p:spTree>
    <p:extLst>
      <p:ext uri="{BB962C8B-B14F-4D97-AF65-F5344CB8AC3E}">
        <p14:creationId xmlns:p14="http://schemas.microsoft.com/office/powerpoint/2010/main" val="27765711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002025" y="1501589"/>
            <a:ext cx="727233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مفهوم ارتباط</a:t>
            </a:r>
          </a:p>
          <a:p>
            <a:pPr algn="ctr" rtl="1" eaLnBrk="1" hangingPunct="1">
              <a:spcBef>
                <a:spcPct val="50000"/>
              </a:spcBef>
            </a:pPr>
            <a:r>
              <a:rPr lang="fa-IR" altLang="fa-IR" dirty="0" smtClean="0"/>
              <a:t>تعريف- </a:t>
            </a:r>
            <a:r>
              <a:rPr lang="fa-IR" altLang="fa-IR" dirty="0"/>
              <a:t>اندركنش (تعامل) بين دو يا بيش از دو نوع موجوديت است و ماهيتا نوعي بستگي بين انواع موجوديتهاست</a:t>
            </a:r>
            <a:endParaRPr lang="en-US" altLang="fa-IR" dirty="0"/>
          </a:p>
        </p:txBody>
      </p:sp>
    </p:spTree>
    <p:extLst>
      <p:ext uri="{BB962C8B-B14F-4D97-AF65-F5344CB8AC3E}">
        <p14:creationId xmlns:p14="http://schemas.microsoft.com/office/powerpoint/2010/main" val="9801974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627313" y="2006600"/>
            <a:ext cx="54006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dirty="0"/>
              <a:t>1- هر ارتباط يك نام دارد</a:t>
            </a:r>
            <a:endParaRPr lang="en-US" altLang="fa-IR" dirty="0"/>
          </a:p>
        </p:txBody>
      </p:sp>
      <p:sp>
        <p:nvSpPr>
          <p:cNvPr id="3" name="Text Box 6"/>
          <p:cNvSpPr txBox="1">
            <a:spLocks noChangeArrowheads="1"/>
          </p:cNvSpPr>
          <p:nvPr/>
        </p:nvSpPr>
        <p:spPr bwMode="auto">
          <a:xfrm>
            <a:off x="400050" y="2981325"/>
            <a:ext cx="762793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a:t>2- هر ارتباط يك معناي مشخص دارد و اين معنا با معناي هر ارتباط ديگر متفاوت است.</a:t>
            </a:r>
            <a:endParaRPr lang="en-US" altLang="fa-IR"/>
          </a:p>
        </p:txBody>
      </p:sp>
      <p:sp>
        <p:nvSpPr>
          <p:cNvPr id="4" name="Text Box 7"/>
          <p:cNvSpPr txBox="1">
            <a:spLocks noChangeArrowheads="1"/>
          </p:cNvSpPr>
          <p:nvPr/>
        </p:nvSpPr>
        <p:spPr bwMode="auto">
          <a:xfrm>
            <a:off x="2268538" y="4456113"/>
            <a:ext cx="56880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a:t>3- هر ارتباط نمونه</a:t>
            </a:r>
            <a:r>
              <a:rPr lang="fa-IR" altLang="fa-IR">
                <a:cs typeface="Arial" panose="020B0604020202020204" pitchFamily="34" charset="0"/>
              </a:rPr>
              <a:t>‌</a:t>
            </a:r>
            <a:r>
              <a:rPr lang="fa-IR" altLang="fa-IR"/>
              <a:t>هايي دارد.</a:t>
            </a:r>
            <a:endParaRPr lang="en-US" altLang="fa-IR"/>
          </a:p>
        </p:txBody>
      </p:sp>
      <p:sp>
        <p:nvSpPr>
          <p:cNvPr id="5" name="TextBox 4"/>
          <p:cNvSpPr txBox="1"/>
          <p:nvPr/>
        </p:nvSpPr>
        <p:spPr>
          <a:xfrm>
            <a:off x="3123318" y="1008529"/>
            <a:ext cx="3264035" cy="461665"/>
          </a:xfrm>
          <a:prstGeom prst="rect">
            <a:avLst/>
          </a:prstGeom>
          <a:noFill/>
        </p:spPr>
        <p:txBody>
          <a:bodyPr wrap="none" rtlCol="1">
            <a:spAutoFit/>
          </a:bodyPr>
          <a:lstStyle/>
          <a:p>
            <a:r>
              <a:rPr lang="fa-IR" sz="2400" b="1" dirty="0" smtClean="0"/>
              <a:t>خصوصیات نوع ارتباط</a:t>
            </a:r>
            <a:endParaRPr lang="fa-IR" sz="2400" b="1" dirty="0"/>
          </a:p>
        </p:txBody>
      </p:sp>
    </p:spTree>
    <p:extLst>
      <p:ext uri="{BB962C8B-B14F-4D97-AF65-F5344CB8AC3E}">
        <p14:creationId xmlns:p14="http://schemas.microsoft.com/office/powerpoint/2010/main" val="18012130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632417" y="1330979"/>
            <a:ext cx="820896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نمودارهای </a:t>
            </a:r>
            <a:r>
              <a:rPr lang="en-US" altLang="fa-IR" sz="3600" dirty="0" smtClean="0"/>
              <a:t>ER</a:t>
            </a:r>
            <a:endParaRPr lang="fa-IR" altLang="fa-IR" dirty="0" smtClean="0"/>
          </a:p>
          <a:p>
            <a:pPr algn="ctr" rtl="1" eaLnBrk="1" hangingPunct="1">
              <a:spcBef>
                <a:spcPct val="50000"/>
              </a:spcBef>
            </a:pPr>
            <a:r>
              <a:rPr lang="fa-IR" altLang="fa-IR" dirty="0" smtClean="0"/>
              <a:t>نموداري </a:t>
            </a:r>
            <a:r>
              <a:rPr lang="fa-IR" altLang="fa-IR" dirty="0"/>
              <a:t>است كه سه مفهوم اساسي مدل </a:t>
            </a:r>
            <a:r>
              <a:rPr lang="en-US" altLang="fa-IR" sz="3600" dirty="0"/>
              <a:t>ER</a:t>
            </a:r>
            <a:r>
              <a:rPr lang="fa-IR" altLang="fa-IR" dirty="0"/>
              <a:t>، يعني نوع موجوديت، صفت و ارتباط نمايش داده مي</a:t>
            </a:r>
            <a:r>
              <a:rPr lang="fa-IR" altLang="fa-IR" dirty="0">
                <a:cs typeface="Arial" panose="020B0604020202020204" pitchFamily="34" charset="0"/>
              </a:rPr>
              <a:t>‌</a:t>
            </a:r>
            <a:r>
              <a:rPr lang="fa-IR" altLang="fa-IR" dirty="0"/>
              <a:t>شوند</a:t>
            </a:r>
            <a:endParaRPr lang="en-US" altLang="fa-IR" dirty="0"/>
          </a:p>
        </p:txBody>
      </p:sp>
    </p:spTree>
    <p:extLst>
      <p:ext uri="{BB962C8B-B14F-4D97-AF65-F5344CB8AC3E}">
        <p14:creationId xmlns:p14="http://schemas.microsoft.com/office/powerpoint/2010/main" val="15176838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124075" y="1484313"/>
            <a:ext cx="2087563"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 name="Rectangle 7"/>
          <p:cNvSpPr>
            <a:spLocks noChangeArrowheads="1"/>
          </p:cNvSpPr>
          <p:nvPr/>
        </p:nvSpPr>
        <p:spPr bwMode="auto">
          <a:xfrm>
            <a:off x="2266950" y="2278063"/>
            <a:ext cx="1871663" cy="3619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 name="AutoShape 8"/>
          <p:cNvSpPr>
            <a:spLocks noChangeArrowheads="1"/>
          </p:cNvSpPr>
          <p:nvPr/>
        </p:nvSpPr>
        <p:spPr bwMode="auto">
          <a:xfrm>
            <a:off x="2268538" y="2924175"/>
            <a:ext cx="1655762" cy="719138"/>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5" name="AutoShape 10"/>
          <p:cNvSpPr>
            <a:spLocks noChangeArrowheads="1"/>
          </p:cNvSpPr>
          <p:nvPr/>
        </p:nvSpPr>
        <p:spPr bwMode="auto">
          <a:xfrm>
            <a:off x="2411413" y="4148138"/>
            <a:ext cx="1223962" cy="503237"/>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6" name="Rectangle 11"/>
          <p:cNvSpPr>
            <a:spLocks noChangeArrowheads="1"/>
          </p:cNvSpPr>
          <p:nvPr/>
        </p:nvSpPr>
        <p:spPr bwMode="auto">
          <a:xfrm>
            <a:off x="685800" y="5013325"/>
            <a:ext cx="1654175"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7" name="AutoShape 12"/>
          <p:cNvSpPr>
            <a:spLocks noChangeArrowheads="1"/>
          </p:cNvSpPr>
          <p:nvPr/>
        </p:nvSpPr>
        <p:spPr bwMode="auto">
          <a:xfrm>
            <a:off x="3132138" y="4868863"/>
            <a:ext cx="1655762" cy="719137"/>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 name="Line 13"/>
          <p:cNvSpPr>
            <a:spLocks noChangeShapeType="1"/>
          </p:cNvSpPr>
          <p:nvPr/>
        </p:nvSpPr>
        <p:spPr bwMode="auto">
          <a:xfrm flipH="1" flipV="1">
            <a:off x="2339975" y="5229225"/>
            <a:ext cx="7905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 name="Text Box 14"/>
          <p:cNvSpPr txBox="1">
            <a:spLocks noChangeArrowheads="1"/>
          </p:cNvSpPr>
          <p:nvPr/>
        </p:nvSpPr>
        <p:spPr bwMode="auto">
          <a:xfrm>
            <a:off x="5867400" y="1531938"/>
            <a:ext cx="2305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dirty="0"/>
              <a:t>نوع موجوديت</a:t>
            </a:r>
            <a:endParaRPr lang="en-US" altLang="fa-IR" sz="2400" b="1" dirty="0"/>
          </a:p>
        </p:txBody>
      </p:sp>
      <p:sp>
        <p:nvSpPr>
          <p:cNvPr id="10" name="Text Box 15"/>
          <p:cNvSpPr txBox="1">
            <a:spLocks noChangeArrowheads="1"/>
          </p:cNvSpPr>
          <p:nvPr/>
        </p:nvSpPr>
        <p:spPr bwMode="auto">
          <a:xfrm>
            <a:off x="5291138" y="2270125"/>
            <a:ext cx="295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نوع موجوديت ضعيف</a:t>
            </a:r>
            <a:endParaRPr lang="en-US" altLang="fa-IR" sz="2400" b="1"/>
          </a:p>
        </p:txBody>
      </p:sp>
      <p:sp>
        <p:nvSpPr>
          <p:cNvPr id="11" name="Text Box 16"/>
          <p:cNvSpPr txBox="1">
            <a:spLocks noChangeArrowheads="1"/>
          </p:cNvSpPr>
          <p:nvPr/>
        </p:nvSpPr>
        <p:spPr bwMode="auto">
          <a:xfrm>
            <a:off x="6877050" y="3133725"/>
            <a:ext cx="1368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نوع ارتباط</a:t>
            </a:r>
            <a:endParaRPr lang="en-US" altLang="fa-IR" sz="2400" b="1"/>
          </a:p>
        </p:txBody>
      </p:sp>
      <p:sp>
        <p:nvSpPr>
          <p:cNvPr id="12" name="Text Box 17"/>
          <p:cNvSpPr txBox="1">
            <a:spLocks noChangeArrowheads="1"/>
          </p:cNvSpPr>
          <p:nvPr/>
        </p:nvSpPr>
        <p:spPr bwMode="auto">
          <a:xfrm>
            <a:off x="5076825" y="4076700"/>
            <a:ext cx="3240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نوع ارتباط با موجوديت ضعيف</a:t>
            </a:r>
            <a:endParaRPr lang="en-US" altLang="fa-IR" sz="2400" b="1"/>
          </a:p>
        </p:txBody>
      </p:sp>
      <p:sp>
        <p:nvSpPr>
          <p:cNvPr id="13" name="Text Box 18"/>
          <p:cNvSpPr txBox="1">
            <a:spLocks noChangeArrowheads="1"/>
          </p:cNvSpPr>
          <p:nvPr/>
        </p:nvSpPr>
        <p:spPr bwMode="auto">
          <a:xfrm>
            <a:off x="4356100" y="5086350"/>
            <a:ext cx="4176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مشاركت نوع موجوديت در نوع ارتباط</a:t>
            </a:r>
            <a:endParaRPr lang="en-US" altLang="fa-IR" sz="2400" b="1"/>
          </a:p>
        </p:txBody>
      </p:sp>
      <p:sp>
        <p:nvSpPr>
          <p:cNvPr id="14" name="TextBox 13"/>
          <p:cNvSpPr txBox="1"/>
          <p:nvPr/>
        </p:nvSpPr>
        <p:spPr>
          <a:xfrm>
            <a:off x="1788460" y="699247"/>
            <a:ext cx="5680036" cy="461665"/>
          </a:xfrm>
          <a:prstGeom prst="rect">
            <a:avLst/>
          </a:prstGeom>
          <a:noFill/>
        </p:spPr>
        <p:txBody>
          <a:bodyPr wrap="square" rtlCol="1">
            <a:spAutoFit/>
          </a:bodyPr>
          <a:lstStyle/>
          <a:p>
            <a:r>
              <a:rPr lang="fa-IR" sz="2400" b="1" dirty="0" smtClean="0"/>
              <a:t>نمادهای موجود در  </a:t>
            </a:r>
            <a:r>
              <a:rPr lang="en-US" sz="2400" b="1" dirty="0" smtClean="0"/>
              <a:t>ER</a:t>
            </a:r>
            <a:endParaRPr lang="fa-IR" sz="2400" b="1" dirty="0"/>
          </a:p>
        </p:txBody>
      </p:sp>
    </p:spTree>
    <p:extLst>
      <p:ext uri="{BB962C8B-B14F-4D97-AF65-F5344CB8AC3E}">
        <p14:creationId xmlns:p14="http://schemas.microsoft.com/office/powerpoint/2010/main" val="2633643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539750" y="1557338"/>
            <a:ext cx="1800225" cy="504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 name="AutoShape 5"/>
          <p:cNvSpPr>
            <a:spLocks noChangeArrowheads="1"/>
          </p:cNvSpPr>
          <p:nvPr/>
        </p:nvSpPr>
        <p:spPr bwMode="auto">
          <a:xfrm>
            <a:off x="3708400" y="1412875"/>
            <a:ext cx="1655763" cy="719138"/>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 name="Line 8"/>
          <p:cNvSpPr>
            <a:spLocks noChangeShapeType="1"/>
          </p:cNvSpPr>
          <p:nvPr/>
        </p:nvSpPr>
        <p:spPr bwMode="auto">
          <a:xfrm flipH="1">
            <a:off x="2339975" y="1844675"/>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5" name="Oval 9"/>
          <p:cNvSpPr>
            <a:spLocks noChangeArrowheads="1"/>
          </p:cNvSpPr>
          <p:nvPr/>
        </p:nvSpPr>
        <p:spPr bwMode="auto">
          <a:xfrm>
            <a:off x="2916238" y="2274888"/>
            <a:ext cx="12954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6" name="Oval 10"/>
          <p:cNvSpPr>
            <a:spLocks noChangeArrowheads="1"/>
          </p:cNvSpPr>
          <p:nvPr/>
        </p:nvSpPr>
        <p:spPr bwMode="auto">
          <a:xfrm>
            <a:off x="2916238" y="3140075"/>
            <a:ext cx="1439862" cy="5064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7" name="Oval 11"/>
          <p:cNvSpPr>
            <a:spLocks noChangeArrowheads="1"/>
          </p:cNvSpPr>
          <p:nvPr/>
        </p:nvSpPr>
        <p:spPr bwMode="auto">
          <a:xfrm>
            <a:off x="2987675" y="3932238"/>
            <a:ext cx="1368425"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 name="Oval 12"/>
          <p:cNvSpPr>
            <a:spLocks noChangeArrowheads="1"/>
          </p:cNvSpPr>
          <p:nvPr/>
        </p:nvSpPr>
        <p:spPr bwMode="auto">
          <a:xfrm>
            <a:off x="2987675" y="4724400"/>
            <a:ext cx="1296988"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 name="Oval 13"/>
          <p:cNvSpPr>
            <a:spLocks noChangeArrowheads="1"/>
          </p:cNvSpPr>
          <p:nvPr/>
        </p:nvSpPr>
        <p:spPr bwMode="auto">
          <a:xfrm>
            <a:off x="1692275" y="4724400"/>
            <a:ext cx="12954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10" name="Oval 14"/>
          <p:cNvSpPr>
            <a:spLocks noChangeArrowheads="1"/>
          </p:cNvSpPr>
          <p:nvPr/>
        </p:nvSpPr>
        <p:spPr bwMode="auto">
          <a:xfrm>
            <a:off x="2986088" y="5588000"/>
            <a:ext cx="1368425" cy="57785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11" name="Oval 15"/>
          <p:cNvSpPr>
            <a:spLocks noChangeArrowheads="1"/>
          </p:cNvSpPr>
          <p:nvPr/>
        </p:nvSpPr>
        <p:spPr bwMode="auto">
          <a:xfrm>
            <a:off x="3130550" y="5661025"/>
            <a:ext cx="10795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12" name="Text Box 16"/>
          <p:cNvSpPr txBox="1">
            <a:spLocks noChangeArrowheads="1"/>
          </p:cNvSpPr>
          <p:nvPr/>
        </p:nvSpPr>
        <p:spPr bwMode="auto">
          <a:xfrm>
            <a:off x="5580063" y="1601788"/>
            <a:ext cx="2160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dirty="0"/>
              <a:t>مشاركت الزامي</a:t>
            </a:r>
            <a:endParaRPr lang="en-US" altLang="fa-IR" sz="2400" b="1" dirty="0"/>
          </a:p>
        </p:txBody>
      </p:sp>
      <p:sp>
        <p:nvSpPr>
          <p:cNvPr id="13" name="Text Box 17"/>
          <p:cNvSpPr txBox="1">
            <a:spLocks noChangeArrowheads="1"/>
          </p:cNvSpPr>
          <p:nvPr/>
        </p:nvSpPr>
        <p:spPr bwMode="auto">
          <a:xfrm>
            <a:off x="6300788" y="2341563"/>
            <a:ext cx="1368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صفت</a:t>
            </a:r>
            <a:endParaRPr lang="en-US" altLang="fa-IR" sz="2400" b="1"/>
          </a:p>
        </p:txBody>
      </p:sp>
      <p:sp>
        <p:nvSpPr>
          <p:cNvPr id="14" name="Text Box 18"/>
          <p:cNvSpPr txBox="1">
            <a:spLocks noChangeArrowheads="1"/>
          </p:cNvSpPr>
          <p:nvPr/>
        </p:nvSpPr>
        <p:spPr bwMode="auto">
          <a:xfrm>
            <a:off x="5795963" y="3140075"/>
            <a:ext cx="19446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صفت شناسه اول</a:t>
            </a:r>
            <a:endParaRPr lang="en-US" altLang="fa-IR" sz="2400" b="1"/>
          </a:p>
        </p:txBody>
      </p:sp>
      <p:sp>
        <p:nvSpPr>
          <p:cNvPr id="15" name="Text Box 19"/>
          <p:cNvSpPr txBox="1">
            <a:spLocks noChangeArrowheads="1"/>
          </p:cNvSpPr>
          <p:nvPr/>
        </p:nvSpPr>
        <p:spPr bwMode="auto">
          <a:xfrm>
            <a:off x="5867400" y="4148138"/>
            <a:ext cx="1873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صفت شناسه دوم</a:t>
            </a:r>
            <a:endParaRPr lang="en-US" altLang="fa-IR" sz="2400" b="1"/>
          </a:p>
        </p:txBody>
      </p:sp>
      <p:sp>
        <p:nvSpPr>
          <p:cNvPr id="16" name="Text Box 20"/>
          <p:cNvSpPr txBox="1">
            <a:spLocks noChangeArrowheads="1"/>
          </p:cNvSpPr>
          <p:nvPr/>
        </p:nvSpPr>
        <p:spPr bwMode="auto">
          <a:xfrm>
            <a:off x="4572000" y="4914900"/>
            <a:ext cx="31670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صفت شناسه مركب</a:t>
            </a:r>
            <a:endParaRPr lang="en-US" altLang="fa-IR" sz="2400" b="1"/>
          </a:p>
        </p:txBody>
      </p:sp>
      <p:sp>
        <p:nvSpPr>
          <p:cNvPr id="17" name="Text Box 21"/>
          <p:cNvSpPr txBox="1">
            <a:spLocks noChangeArrowheads="1"/>
          </p:cNvSpPr>
          <p:nvPr/>
        </p:nvSpPr>
        <p:spPr bwMode="auto">
          <a:xfrm>
            <a:off x="4932363" y="5659438"/>
            <a:ext cx="2808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400" b="1"/>
              <a:t>صفت چندمقداري</a:t>
            </a:r>
            <a:endParaRPr lang="en-US" altLang="fa-IR" sz="2400" b="1"/>
          </a:p>
        </p:txBody>
      </p:sp>
      <p:sp>
        <p:nvSpPr>
          <p:cNvPr id="18" name="Line 25"/>
          <p:cNvSpPr>
            <a:spLocks noChangeShapeType="1"/>
          </p:cNvSpPr>
          <p:nvPr/>
        </p:nvSpPr>
        <p:spPr bwMode="auto">
          <a:xfrm flipH="1">
            <a:off x="1476375" y="2492375"/>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9" name="Line 26"/>
          <p:cNvSpPr>
            <a:spLocks noChangeShapeType="1"/>
          </p:cNvSpPr>
          <p:nvPr/>
        </p:nvSpPr>
        <p:spPr bwMode="auto">
          <a:xfrm flipH="1">
            <a:off x="1547813" y="3355975"/>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0" name="Line 27"/>
          <p:cNvSpPr>
            <a:spLocks noChangeShapeType="1"/>
          </p:cNvSpPr>
          <p:nvPr/>
        </p:nvSpPr>
        <p:spPr bwMode="auto">
          <a:xfrm flipH="1">
            <a:off x="1476375" y="4148138"/>
            <a:ext cx="1511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1" name="Line 28"/>
          <p:cNvSpPr>
            <a:spLocks noChangeShapeType="1"/>
          </p:cNvSpPr>
          <p:nvPr/>
        </p:nvSpPr>
        <p:spPr bwMode="auto">
          <a:xfrm flipH="1">
            <a:off x="612775" y="49403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2" name="Line 29"/>
          <p:cNvSpPr>
            <a:spLocks noChangeShapeType="1"/>
          </p:cNvSpPr>
          <p:nvPr/>
        </p:nvSpPr>
        <p:spPr bwMode="auto">
          <a:xfrm flipH="1">
            <a:off x="1403350" y="5229225"/>
            <a:ext cx="32400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3" name="Line 30"/>
          <p:cNvSpPr>
            <a:spLocks noChangeShapeType="1"/>
          </p:cNvSpPr>
          <p:nvPr/>
        </p:nvSpPr>
        <p:spPr bwMode="auto">
          <a:xfrm flipH="1">
            <a:off x="1979613" y="508476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4" name="Line 31"/>
          <p:cNvSpPr>
            <a:spLocks noChangeShapeType="1"/>
          </p:cNvSpPr>
          <p:nvPr/>
        </p:nvSpPr>
        <p:spPr bwMode="auto">
          <a:xfrm flipH="1">
            <a:off x="3203575" y="50847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5" name="Line 32"/>
          <p:cNvSpPr>
            <a:spLocks noChangeShapeType="1"/>
          </p:cNvSpPr>
          <p:nvPr/>
        </p:nvSpPr>
        <p:spPr bwMode="auto">
          <a:xfrm flipH="1">
            <a:off x="1331913" y="5876925"/>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6" name="TextBox 25"/>
          <p:cNvSpPr txBox="1"/>
          <p:nvPr/>
        </p:nvSpPr>
        <p:spPr>
          <a:xfrm>
            <a:off x="1788460" y="699247"/>
            <a:ext cx="5680036" cy="461665"/>
          </a:xfrm>
          <a:prstGeom prst="rect">
            <a:avLst/>
          </a:prstGeom>
          <a:noFill/>
        </p:spPr>
        <p:txBody>
          <a:bodyPr wrap="square" rtlCol="1">
            <a:spAutoFit/>
          </a:bodyPr>
          <a:lstStyle/>
          <a:p>
            <a:r>
              <a:rPr lang="fa-IR" sz="2400" b="1" dirty="0" smtClean="0"/>
              <a:t>نمادهای موجود در  </a:t>
            </a:r>
            <a:r>
              <a:rPr lang="en-US" sz="2400" b="1" dirty="0" smtClean="0"/>
              <a:t>ER</a:t>
            </a:r>
            <a:endParaRPr lang="fa-IR" sz="2400" b="1" dirty="0"/>
          </a:p>
        </p:txBody>
      </p:sp>
    </p:spTree>
    <p:extLst>
      <p:ext uri="{BB962C8B-B14F-4D97-AF65-F5344CB8AC3E}">
        <p14:creationId xmlns:p14="http://schemas.microsoft.com/office/powerpoint/2010/main" val="12663716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
          <p:cNvSpPr>
            <a:spLocks noChangeArrowheads="1"/>
          </p:cNvSpPr>
          <p:nvPr/>
        </p:nvSpPr>
        <p:spPr bwMode="auto">
          <a:xfrm>
            <a:off x="2228850" y="2205038"/>
            <a:ext cx="1657350" cy="7191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3" name="Oval 5"/>
          <p:cNvSpPr>
            <a:spLocks noChangeArrowheads="1"/>
          </p:cNvSpPr>
          <p:nvPr/>
        </p:nvSpPr>
        <p:spPr bwMode="auto">
          <a:xfrm>
            <a:off x="2012950" y="1700213"/>
            <a:ext cx="649288" cy="2159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4" name="Oval 6"/>
          <p:cNvSpPr>
            <a:spLocks noChangeArrowheads="1"/>
          </p:cNvSpPr>
          <p:nvPr/>
        </p:nvSpPr>
        <p:spPr bwMode="auto">
          <a:xfrm>
            <a:off x="2876550" y="1484313"/>
            <a:ext cx="649288" cy="2159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5" name="Oval 7"/>
          <p:cNvSpPr>
            <a:spLocks noChangeArrowheads="1"/>
          </p:cNvSpPr>
          <p:nvPr/>
        </p:nvSpPr>
        <p:spPr bwMode="auto">
          <a:xfrm>
            <a:off x="3668713" y="1771650"/>
            <a:ext cx="576262" cy="2143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6" name="Oval 8"/>
          <p:cNvSpPr>
            <a:spLocks noChangeArrowheads="1"/>
          </p:cNvSpPr>
          <p:nvPr/>
        </p:nvSpPr>
        <p:spPr bwMode="auto">
          <a:xfrm>
            <a:off x="2300288" y="3041650"/>
            <a:ext cx="1657350" cy="719138"/>
          </a:xfrm>
          <a:prstGeom prst="ellipse">
            <a:avLst/>
          </a:prstGeom>
          <a:solidFill>
            <a:schemeClr val="accent1"/>
          </a:solidFill>
          <a:ln w="9525">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7" name="Rectangle 9"/>
          <p:cNvSpPr>
            <a:spLocks noChangeArrowheads="1"/>
          </p:cNvSpPr>
          <p:nvPr/>
        </p:nvSpPr>
        <p:spPr bwMode="auto">
          <a:xfrm>
            <a:off x="500063" y="4121150"/>
            <a:ext cx="1368425"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cs typeface="Arial" panose="020B0604020202020204" pitchFamily="34" charset="0"/>
              </a:rPr>
              <a:t>E1</a:t>
            </a:r>
          </a:p>
        </p:txBody>
      </p:sp>
      <p:sp>
        <p:nvSpPr>
          <p:cNvPr id="8" name="AutoShape 10"/>
          <p:cNvSpPr>
            <a:spLocks noChangeArrowheads="1"/>
          </p:cNvSpPr>
          <p:nvPr/>
        </p:nvSpPr>
        <p:spPr bwMode="auto">
          <a:xfrm>
            <a:off x="2589213" y="3976688"/>
            <a:ext cx="1296987" cy="5746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cs typeface="Arial" panose="020B0604020202020204" pitchFamily="34" charset="0"/>
              </a:rPr>
              <a:t>R</a:t>
            </a:r>
          </a:p>
        </p:txBody>
      </p:sp>
      <p:sp>
        <p:nvSpPr>
          <p:cNvPr id="9" name="Line 11"/>
          <p:cNvSpPr>
            <a:spLocks noChangeShapeType="1"/>
          </p:cNvSpPr>
          <p:nvPr/>
        </p:nvSpPr>
        <p:spPr bwMode="auto">
          <a:xfrm flipH="1">
            <a:off x="1868488" y="4265613"/>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 name="Rectangle 12"/>
          <p:cNvSpPr>
            <a:spLocks noChangeArrowheads="1"/>
          </p:cNvSpPr>
          <p:nvPr/>
        </p:nvSpPr>
        <p:spPr bwMode="auto">
          <a:xfrm>
            <a:off x="4316413" y="4121150"/>
            <a:ext cx="13684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cs typeface="Arial" panose="020B0604020202020204" pitchFamily="34" charset="0"/>
              </a:rPr>
              <a:t>E2</a:t>
            </a:r>
          </a:p>
        </p:txBody>
      </p:sp>
      <p:sp>
        <p:nvSpPr>
          <p:cNvPr id="11" name="Rectangle 13"/>
          <p:cNvSpPr>
            <a:spLocks noChangeArrowheads="1"/>
          </p:cNvSpPr>
          <p:nvPr/>
        </p:nvSpPr>
        <p:spPr bwMode="auto">
          <a:xfrm>
            <a:off x="3956050" y="5418138"/>
            <a:ext cx="13684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cs typeface="Arial" panose="020B0604020202020204" pitchFamily="34" charset="0"/>
              </a:rPr>
              <a:t>E2</a:t>
            </a:r>
          </a:p>
        </p:txBody>
      </p:sp>
      <p:sp>
        <p:nvSpPr>
          <p:cNvPr id="12" name="Rectangle 14"/>
          <p:cNvSpPr>
            <a:spLocks noChangeArrowheads="1"/>
          </p:cNvSpPr>
          <p:nvPr/>
        </p:nvSpPr>
        <p:spPr bwMode="auto">
          <a:xfrm>
            <a:off x="1004888" y="5418138"/>
            <a:ext cx="13684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cs typeface="Arial" panose="020B0604020202020204" pitchFamily="34" charset="0"/>
              </a:rPr>
              <a:t>E1</a:t>
            </a:r>
          </a:p>
        </p:txBody>
      </p:sp>
      <p:sp>
        <p:nvSpPr>
          <p:cNvPr id="13" name="Line 15"/>
          <p:cNvSpPr>
            <a:spLocks noChangeShapeType="1"/>
          </p:cNvSpPr>
          <p:nvPr/>
        </p:nvSpPr>
        <p:spPr bwMode="auto">
          <a:xfrm>
            <a:off x="2371725" y="1916113"/>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4" name="Line 16"/>
          <p:cNvSpPr>
            <a:spLocks noChangeShapeType="1"/>
          </p:cNvSpPr>
          <p:nvPr/>
        </p:nvSpPr>
        <p:spPr bwMode="auto">
          <a:xfrm>
            <a:off x="3163888" y="170021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5" name="Line 17"/>
          <p:cNvSpPr>
            <a:spLocks noChangeShapeType="1"/>
          </p:cNvSpPr>
          <p:nvPr/>
        </p:nvSpPr>
        <p:spPr bwMode="auto">
          <a:xfrm flipH="1">
            <a:off x="3524250" y="1989138"/>
            <a:ext cx="360363"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6" name="Line 18"/>
          <p:cNvSpPr>
            <a:spLocks noChangeShapeType="1"/>
          </p:cNvSpPr>
          <p:nvPr/>
        </p:nvSpPr>
        <p:spPr bwMode="auto">
          <a:xfrm flipH="1">
            <a:off x="860425" y="2563813"/>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7" name="Line 20"/>
          <p:cNvSpPr>
            <a:spLocks noChangeShapeType="1"/>
          </p:cNvSpPr>
          <p:nvPr/>
        </p:nvSpPr>
        <p:spPr bwMode="auto">
          <a:xfrm flipH="1">
            <a:off x="2371725" y="5634038"/>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8" name="Line 22"/>
          <p:cNvSpPr>
            <a:spLocks noChangeShapeType="1"/>
          </p:cNvSpPr>
          <p:nvPr/>
        </p:nvSpPr>
        <p:spPr bwMode="auto">
          <a:xfrm flipH="1">
            <a:off x="1220788" y="3400425"/>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9" name="Freeform 24"/>
          <p:cNvSpPr>
            <a:spLocks/>
          </p:cNvSpPr>
          <p:nvPr/>
        </p:nvSpPr>
        <p:spPr bwMode="auto">
          <a:xfrm rot="3858241">
            <a:off x="2894807" y="5398294"/>
            <a:ext cx="503237" cy="396875"/>
          </a:xfrm>
          <a:custGeom>
            <a:avLst/>
            <a:gdLst>
              <a:gd name="T0" fmla="*/ 503237 w 317"/>
              <a:gd name="T1" fmla="*/ 396875 h 250"/>
              <a:gd name="T2" fmla="*/ 360362 w 317"/>
              <a:gd name="T3" fmla="*/ 36513 h 250"/>
              <a:gd name="T4" fmla="*/ 0 w 317"/>
              <a:gd name="T5" fmla="*/ 18097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20" name="Text Box 25"/>
          <p:cNvSpPr txBox="1">
            <a:spLocks noChangeArrowheads="1"/>
          </p:cNvSpPr>
          <p:nvPr/>
        </p:nvSpPr>
        <p:spPr bwMode="auto">
          <a:xfrm>
            <a:off x="6459538" y="2216150"/>
            <a:ext cx="1404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dirty="0"/>
              <a:t>صفت مركب</a:t>
            </a:r>
            <a:endParaRPr lang="en-US" altLang="fa-IR" sz="2400" b="1" dirty="0"/>
          </a:p>
        </p:txBody>
      </p:sp>
      <p:sp>
        <p:nvSpPr>
          <p:cNvPr id="21" name="Text Box 26"/>
          <p:cNvSpPr txBox="1">
            <a:spLocks noChangeArrowheads="1"/>
          </p:cNvSpPr>
          <p:nvPr/>
        </p:nvSpPr>
        <p:spPr bwMode="auto">
          <a:xfrm>
            <a:off x="6594475" y="3124200"/>
            <a:ext cx="12906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صفت مشتق</a:t>
            </a:r>
            <a:endParaRPr lang="en-US" altLang="fa-IR" sz="2400" b="1"/>
          </a:p>
        </p:txBody>
      </p:sp>
      <p:sp>
        <p:nvSpPr>
          <p:cNvPr id="22" name="Text Box 27"/>
          <p:cNvSpPr txBox="1">
            <a:spLocks noChangeArrowheads="1"/>
          </p:cNvSpPr>
          <p:nvPr/>
        </p:nvSpPr>
        <p:spPr bwMode="auto">
          <a:xfrm>
            <a:off x="6491288" y="3989388"/>
            <a:ext cx="13541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چندي ارتباط</a:t>
            </a:r>
            <a:endParaRPr lang="en-US" altLang="fa-IR" sz="2400" b="1"/>
          </a:p>
        </p:txBody>
      </p:sp>
      <p:sp>
        <p:nvSpPr>
          <p:cNvPr id="23" name="Text Box 28"/>
          <p:cNvSpPr txBox="1">
            <a:spLocks noChangeArrowheads="1"/>
          </p:cNvSpPr>
          <p:nvPr/>
        </p:nvSpPr>
        <p:spPr bwMode="auto">
          <a:xfrm>
            <a:off x="5422900" y="5492750"/>
            <a:ext cx="242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ارتباط ”گونه</a:t>
            </a:r>
            <a:r>
              <a:rPr lang="fa-IR" altLang="fa-IR" sz="2400" b="1">
                <a:cs typeface="Arial" panose="020B0604020202020204" pitchFamily="34" charset="0"/>
              </a:rPr>
              <a:t>‌</a:t>
            </a:r>
            <a:r>
              <a:rPr lang="fa-IR" altLang="fa-IR" sz="2400" b="1"/>
              <a:t>اي است از“</a:t>
            </a:r>
            <a:endParaRPr lang="en-US" altLang="fa-IR" sz="2400" b="1"/>
          </a:p>
        </p:txBody>
      </p:sp>
      <p:sp>
        <p:nvSpPr>
          <p:cNvPr id="24" name="Text Box 29"/>
          <p:cNvSpPr txBox="1">
            <a:spLocks noChangeArrowheads="1"/>
          </p:cNvSpPr>
          <p:nvPr/>
        </p:nvSpPr>
        <p:spPr bwMode="auto">
          <a:xfrm>
            <a:off x="2084388" y="39766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a:cs typeface="Arial" panose="020B0604020202020204" pitchFamily="34" charset="0"/>
              </a:rPr>
              <a:t>1</a:t>
            </a:r>
          </a:p>
        </p:txBody>
      </p:sp>
      <p:sp>
        <p:nvSpPr>
          <p:cNvPr id="25" name="Text Box 31"/>
          <p:cNvSpPr txBox="1">
            <a:spLocks noChangeArrowheads="1"/>
          </p:cNvSpPr>
          <p:nvPr/>
        </p:nvSpPr>
        <p:spPr bwMode="auto">
          <a:xfrm>
            <a:off x="3884613" y="39052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a:cs typeface="Arial" panose="020B0604020202020204" pitchFamily="34" charset="0"/>
              </a:rPr>
              <a:t>N</a:t>
            </a:r>
          </a:p>
        </p:txBody>
      </p:sp>
      <p:sp>
        <p:nvSpPr>
          <p:cNvPr id="26" name="Text Box 32"/>
          <p:cNvSpPr txBox="1">
            <a:spLocks noChangeArrowheads="1"/>
          </p:cNvSpPr>
          <p:nvPr/>
        </p:nvSpPr>
        <p:spPr bwMode="auto">
          <a:xfrm>
            <a:off x="2084388" y="46259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a:cs typeface="Arial" panose="020B0604020202020204" pitchFamily="34" charset="0"/>
              </a:rPr>
              <a:t>N</a:t>
            </a:r>
          </a:p>
        </p:txBody>
      </p:sp>
      <p:sp>
        <p:nvSpPr>
          <p:cNvPr id="27" name="Text Box 33"/>
          <p:cNvSpPr txBox="1">
            <a:spLocks noChangeArrowheads="1"/>
          </p:cNvSpPr>
          <p:nvPr/>
        </p:nvSpPr>
        <p:spPr bwMode="auto">
          <a:xfrm>
            <a:off x="2084388" y="43307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a:cs typeface="Arial" panose="020B0604020202020204" pitchFamily="34" charset="0"/>
              </a:rPr>
              <a:t>1</a:t>
            </a:r>
          </a:p>
        </p:txBody>
      </p:sp>
      <p:sp>
        <p:nvSpPr>
          <p:cNvPr id="28" name="Text Box 34"/>
          <p:cNvSpPr txBox="1">
            <a:spLocks noChangeArrowheads="1"/>
          </p:cNvSpPr>
          <p:nvPr/>
        </p:nvSpPr>
        <p:spPr bwMode="auto">
          <a:xfrm>
            <a:off x="3870325" y="462597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a:cs typeface="Arial" panose="020B0604020202020204" pitchFamily="34" charset="0"/>
              </a:rPr>
              <a:t>M</a:t>
            </a:r>
          </a:p>
        </p:txBody>
      </p:sp>
      <p:sp>
        <p:nvSpPr>
          <p:cNvPr id="29" name="Text Box 35"/>
          <p:cNvSpPr txBox="1">
            <a:spLocks noChangeArrowheads="1"/>
          </p:cNvSpPr>
          <p:nvPr/>
        </p:nvSpPr>
        <p:spPr bwMode="auto">
          <a:xfrm>
            <a:off x="5761038" y="4033838"/>
            <a:ext cx="77628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en-US" altLang="fa-IR" sz="1800" b="1"/>
              <a:t>1</a:t>
            </a:r>
            <a:r>
              <a:rPr lang="fa-IR" altLang="fa-IR" sz="1800" b="1"/>
              <a:t> به </a:t>
            </a:r>
            <a:r>
              <a:rPr lang="en-US" altLang="fa-IR" sz="1800" b="1"/>
              <a:t>N</a:t>
            </a:r>
          </a:p>
          <a:p>
            <a:pPr algn="r" rtl="1" eaLnBrk="1" hangingPunct="1"/>
            <a:r>
              <a:rPr lang="en-US" altLang="fa-IR" sz="1800" b="1"/>
              <a:t>1</a:t>
            </a:r>
            <a:r>
              <a:rPr lang="fa-IR" altLang="fa-IR" sz="1800" b="1"/>
              <a:t> به </a:t>
            </a:r>
            <a:r>
              <a:rPr lang="en-US" altLang="fa-IR" sz="1800" b="1"/>
              <a:t>1</a:t>
            </a:r>
          </a:p>
          <a:p>
            <a:pPr algn="r" rtl="1" eaLnBrk="1" hangingPunct="1"/>
            <a:r>
              <a:rPr lang="en-US" altLang="fa-IR" sz="1800" b="1"/>
              <a:t>M</a:t>
            </a:r>
            <a:r>
              <a:rPr lang="fa-IR" altLang="fa-IR" sz="1800" b="1"/>
              <a:t> به </a:t>
            </a:r>
            <a:r>
              <a:rPr lang="en-US" altLang="fa-IR" sz="1800" b="1"/>
              <a:t>N</a:t>
            </a:r>
          </a:p>
        </p:txBody>
      </p:sp>
      <p:sp>
        <p:nvSpPr>
          <p:cNvPr id="30" name="Line 11"/>
          <p:cNvSpPr>
            <a:spLocks noChangeShapeType="1"/>
          </p:cNvSpPr>
          <p:nvPr/>
        </p:nvSpPr>
        <p:spPr bwMode="auto">
          <a:xfrm flipH="1" flipV="1">
            <a:off x="3910108" y="4253753"/>
            <a:ext cx="360268" cy="182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31" name="TextBox 30"/>
          <p:cNvSpPr txBox="1"/>
          <p:nvPr/>
        </p:nvSpPr>
        <p:spPr>
          <a:xfrm>
            <a:off x="1788460" y="699247"/>
            <a:ext cx="5680036" cy="461665"/>
          </a:xfrm>
          <a:prstGeom prst="rect">
            <a:avLst/>
          </a:prstGeom>
          <a:noFill/>
        </p:spPr>
        <p:txBody>
          <a:bodyPr wrap="square" rtlCol="1">
            <a:spAutoFit/>
          </a:bodyPr>
          <a:lstStyle/>
          <a:p>
            <a:r>
              <a:rPr lang="fa-IR" sz="2400" b="1" dirty="0" smtClean="0"/>
              <a:t>نمادهای موجود در  </a:t>
            </a:r>
            <a:r>
              <a:rPr lang="en-US" sz="2400" b="1" dirty="0" smtClean="0"/>
              <a:t>ER</a:t>
            </a:r>
            <a:endParaRPr lang="fa-IR" sz="2400" b="1" dirty="0"/>
          </a:p>
        </p:txBody>
      </p:sp>
    </p:spTree>
    <p:extLst>
      <p:ext uri="{BB962C8B-B14F-4D97-AF65-F5344CB8AC3E}">
        <p14:creationId xmlns:p14="http://schemas.microsoft.com/office/powerpoint/2010/main" val="21670055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043860" y="1289143"/>
            <a:ext cx="6119812"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2800" dirty="0"/>
              <a:t>مشاركت يك نوع موجوديت در يك نوع ارتباط را الزامي گويند، اگر تمام نمونه</a:t>
            </a:r>
            <a:r>
              <a:rPr lang="fa-IR" altLang="fa-IR" sz="2800" dirty="0">
                <a:cs typeface="Arial" panose="020B0604020202020204" pitchFamily="34" charset="0"/>
              </a:rPr>
              <a:t>‌</a:t>
            </a:r>
            <a:r>
              <a:rPr lang="fa-IR" altLang="fa-IR" sz="2800" dirty="0"/>
              <a:t>هاي آن نوع موجوديت در آن نوع ارتباط شركت كنند. در غير اين صورت مشاركت غيرالزامي است.</a:t>
            </a:r>
            <a:endParaRPr lang="en-US" altLang="fa-IR" sz="2800" dirty="0"/>
          </a:p>
        </p:txBody>
      </p:sp>
      <p:sp>
        <p:nvSpPr>
          <p:cNvPr id="3" name="Rectangle 7"/>
          <p:cNvSpPr>
            <a:spLocks noChangeArrowheads="1"/>
          </p:cNvSpPr>
          <p:nvPr/>
        </p:nvSpPr>
        <p:spPr bwMode="auto">
          <a:xfrm>
            <a:off x="2620122" y="3295742"/>
            <a:ext cx="1368425" cy="5064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dirty="0">
                <a:cs typeface="Arial" panose="020B0604020202020204" pitchFamily="34" charset="0"/>
              </a:rPr>
              <a:t>دانشجو</a:t>
            </a:r>
            <a:endParaRPr lang="en-US" altLang="fa-IR" sz="1800" dirty="0">
              <a:cs typeface="Arial" panose="020B0604020202020204" pitchFamily="34" charset="0"/>
            </a:endParaRPr>
          </a:p>
        </p:txBody>
      </p:sp>
      <p:sp>
        <p:nvSpPr>
          <p:cNvPr id="4" name="AutoShape 8"/>
          <p:cNvSpPr>
            <a:spLocks noChangeArrowheads="1"/>
          </p:cNvSpPr>
          <p:nvPr/>
        </p:nvSpPr>
        <p:spPr bwMode="auto">
          <a:xfrm>
            <a:off x="4709272" y="3224305"/>
            <a:ext cx="1296988" cy="57467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انتخاب</a:t>
            </a:r>
            <a:endParaRPr lang="en-US" altLang="fa-IR" sz="1800">
              <a:cs typeface="Arial" panose="020B0604020202020204" pitchFamily="34" charset="0"/>
            </a:endParaRPr>
          </a:p>
        </p:txBody>
      </p:sp>
      <p:sp>
        <p:nvSpPr>
          <p:cNvPr id="5" name="Rectangle 10"/>
          <p:cNvSpPr>
            <a:spLocks noChangeArrowheads="1"/>
          </p:cNvSpPr>
          <p:nvPr/>
        </p:nvSpPr>
        <p:spPr bwMode="auto">
          <a:xfrm>
            <a:off x="6582522" y="3295742"/>
            <a:ext cx="13684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dirty="0">
                <a:cs typeface="Arial" panose="020B0604020202020204" pitchFamily="34" charset="0"/>
              </a:rPr>
              <a:t>درس</a:t>
            </a:r>
            <a:endParaRPr lang="en-US" altLang="fa-IR" sz="1800" dirty="0">
              <a:cs typeface="Arial" panose="020B0604020202020204" pitchFamily="34" charset="0"/>
            </a:endParaRPr>
          </a:p>
        </p:txBody>
      </p:sp>
      <p:sp>
        <p:nvSpPr>
          <p:cNvPr id="6" name="Line 18"/>
          <p:cNvSpPr>
            <a:spLocks noChangeShapeType="1"/>
          </p:cNvSpPr>
          <p:nvPr/>
        </p:nvSpPr>
        <p:spPr bwMode="auto">
          <a:xfrm>
            <a:off x="6006260" y="352256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 name="Line 19"/>
          <p:cNvSpPr>
            <a:spLocks noChangeShapeType="1"/>
          </p:cNvSpPr>
          <p:nvPr/>
        </p:nvSpPr>
        <p:spPr bwMode="auto">
          <a:xfrm flipH="1">
            <a:off x="3988547" y="3505478"/>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 name="Text Box 20"/>
          <p:cNvSpPr txBox="1">
            <a:spLocks noChangeArrowheads="1"/>
          </p:cNvSpPr>
          <p:nvPr/>
        </p:nvSpPr>
        <p:spPr bwMode="auto">
          <a:xfrm>
            <a:off x="4059985" y="4216493"/>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2400"/>
              <a:t>نمايش مشاركت الزامي</a:t>
            </a:r>
            <a:endParaRPr lang="en-US" altLang="fa-IR" sz="2400"/>
          </a:p>
        </p:txBody>
      </p:sp>
    </p:spTree>
    <p:extLst>
      <p:ext uri="{BB962C8B-B14F-4D97-AF65-F5344CB8AC3E}">
        <p14:creationId xmlns:p14="http://schemas.microsoft.com/office/powerpoint/2010/main" val="1829208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2865437" y="2187566"/>
            <a:ext cx="7189789"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600" b="1"/>
              <a:t>7- مراحل كلي كار در مشي فايلينگ</a:t>
            </a:r>
            <a:endParaRPr lang="en-US" altLang="fa-IR" sz="3600" b="1"/>
          </a:p>
          <a:p>
            <a:pPr algn="r" rtl="1" eaLnBrk="1" hangingPunct="1"/>
            <a:r>
              <a:rPr lang="fa-IR" altLang="fa-IR" sz="3600" b="1"/>
              <a:t>8- معايب مشي فايلينگ</a:t>
            </a:r>
            <a:endParaRPr lang="en-US" altLang="fa-IR" sz="3600" b="1"/>
          </a:p>
          <a:p>
            <a:pPr algn="r" rtl="1" eaLnBrk="1" hangingPunct="1"/>
            <a:r>
              <a:rPr lang="fa-IR" altLang="fa-IR" sz="3600" b="1"/>
              <a:t>9- مراحل كلي كار در مشي پايگاهي</a:t>
            </a:r>
            <a:endParaRPr lang="en-US" altLang="fa-IR" sz="3600" b="1"/>
          </a:p>
          <a:p>
            <a:pPr algn="r" rtl="1" eaLnBrk="1" hangingPunct="1"/>
            <a:r>
              <a:rPr lang="fa-IR" altLang="fa-IR" sz="3600" b="1"/>
              <a:t>10- عناصر محيط پايگاه داده‌ها</a:t>
            </a:r>
            <a:endParaRPr lang="en-US" altLang="fa-IR" sz="3600" b="1"/>
          </a:p>
          <a:p>
            <a:pPr algn="r" rtl="1" eaLnBrk="1" hangingPunct="1"/>
            <a:r>
              <a:rPr lang="fa-IR" altLang="fa-IR" sz="3600" b="1"/>
              <a:t>11- انواع سخت‌افزارهاي محيط پايگاه داده</a:t>
            </a:r>
            <a:endParaRPr lang="en-US" altLang="fa-IR" sz="3600" b="1"/>
          </a:p>
          <a:p>
            <a:pPr algn="r" rtl="1" eaLnBrk="1" hangingPunct="1"/>
            <a:r>
              <a:rPr lang="fa-IR" altLang="fa-IR" sz="3600" b="1"/>
              <a:t>12- انواع نرم‌افزارهاي موجود در محيط پايگاه داده‌ها</a:t>
            </a:r>
          </a:p>
        </p:txBody>
      </p:sp>
      <p:sp>
        <p:nvSpPr>
          <p:cNvPr id="495621" name="Rectangle 5"/>
          <p:cNvSpPr>
            <a:spLocks noChangeArrowheads="1"/>
          </p:cNvSpPr>
          <p:nvPr/>
        </p:nvSpPr>
        <p:spPr bwMode="auto">
          <a:xfrm>
            <a:off x="2951163" y="785813"/>
            <a:ext cx="6889750"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eaLnBrk="1" hangingPunct="1"/>
            <a:r>
              <a:rPr lang="fa-IR" altLang="fa-IR">
                <a:latin typeface="Tahoma" panose="020B0604030504040204" pitchFamily="34" charset="0"/>
                <a:cs typeface="B Titr" panose="00000700000000000000" pitchFamily="2" charset="-78"/>
              </a:rPr>
              <a:t>آنچه در اين جلسه مي خوانيد:</a:t>
            </a:r>
            <a:endParaRPr lang="en-US" altLang="fa-IR">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860523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495621"/>
                                        </p:tgtEl>
                                        <p:attrNameLst>
                                          <p:attrName>style.visibility</p:attrName>
                                        </p:attrNameLst>
                                      </p:cBhvr>
                                      <p:to>
                                        <p:strVal val="visible"/>
                                      </p:to>
                                    </p:set>
                                    <p:anim calcmode="lin" valueType="num">
                                      <p:cBhvr additive="base">
                                        <p:cTn id="7" dur="500" fill="hold"/>
                                        <p:tgtEl>
                                          <p:spTgt spid="495621"/>
                                        </p:tgtEl>
                                        <p:attrNameLst>
                                          <p:attrName>ppt_x</p:attrName>
                                        </p:attrNameLst>
                                      </p:cBhvr>
                                      <p:tavLst>
                                        <p:tav tm="0">
                                          <p:val>
                                            <p:strVal val="1+#ppt_w/2"/>
                                          </p:val>
                                        </p:tav>
                                        <p:tav tm="100000">
                                          <p:val>
                                            <p:strVal val="#ppt_x"/>
                                          </p:val>
                                        </p:tav>
                                      </p:tavLst>
                                    </p:anim>
                                    <p:anim calcmode="lin" valueType="num">
                                      <p:cBhvr additive="base">
                                        <p:cTn id="8" dur="500" fill="hold"/>
                                        <p:tgtEl>
                                          <p:spTgt spid="4956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21"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68350" y="1471613"/>
            <a:ext cx="72596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dirty="0">
                <a:latin typeface="Tahoma" panose="020B0604030504040204" pitchFamily="34" charset="0"/>
              </a:rPr>
              <a:t>تعداد شركت</a:t>
            </a:r>
            <a:r>
              <a:rPr lang="fa-IR" altLang="fa-IR" sz="2800" dirty="0">
                <a:latin typeface="Tahoma" panose="020B0604030504040204" pitchFamily="34" charset="0"/>
                <a:cs typeface="Arial" panose="020B0604020202020204" pitchFamily="34" charset="0"/>
              </a:rPr>
              <a:t>‌</a:t>
            </a:r>
            <a:r>
              <a:rPr lang="fa-IR" altLang="fa-IR" sz="2800" dirty="0">
                <a:latin typeface="Tahoma" panose="020B0604030504040204" pitchFamily="34" charset="0"/>
              </a:rPr>
              <a:t>كنندگان در يك ارتباط را درجه آن ارتباط مي</a:t>
            </a:r>
            <a:r>
              <a:rPr lang="fa-IR" altLang="fa-IR" sz="2800" dirty="0">
                <a:latin typeface="Tahoma" panose="020B0604030504040204" pitchFamily="34" charset="0"/>
                <a:cs typeface="Arial" panose="020B0604020202020204" pitchFamily="34" charset="0"/>
              </a:rPr>
              <a:t>‌</a:t>
            </a:r>
            <a:r>
              <a:rPr lang="fa-IR" altLang="fa-IR" sz="2800" dirty="0">
                <a:latin typeface="Tahoma" panose="020B0604030504040204" pitchFamily="34" charset="0"/>
              </a:rPr>
              <a:t>گويند.</a:t>
            </a:r>
            <a:endParaRPr lang="en-US" altLang="fa-IR" sz="2800" dirty="0">
              <a:latin typeface="Tahoma" panose="020B0604030504040204" pitchFamily="34" charset="0"/>
            </a:endParaRPr>
          </a:p>
        </p:txBody>
      </p:sp>
      <p:sp>
        <p:nvSpPr>
          <p:cNvPr id="3" name="Rectangle 5"/>
          <p:cNvSpPr>
            <a:spLocks noChangeArrowheads="1"/>
          </p:cNvSpPr>
          <p:nvPr/>
        </p:nvSpPr>
        <p:spPr bwMode="auto">
          <a:xfrm>
            <a:off x="5940425" y="2089150"/>
            <a:ext cx="1079500"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استاد</a:t>
            </a:r>
            <a:endParaRPr lang="en-US" altLang="fa-IR" sz="1800">
              <a:cs typeface="Arial" panose="020B0604020202020204" pitchFamily="34" charset="0"/>
            </a:endParaRPr>
          </a:p>
        </p:txBody>
      </p:sp>
      <p:sp>
        <p:nvSpPr>
          <p:cNvPr id="4" name="Rectangle 6"/>
          <p:cNvSpPr>
            <a:spLocks noChangeArrowheads="1"/>
          </p:cNvSpPr>
          <p:nvPr/>
        </p:nvSpPr>
        <p:spPr bwMode="auto">
          <a:xfrm>
            <a:off x="4067175" y="2089150"/>
            <a:ext cx="1079500"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درس</a:t>
            </a:r>
            <a:endParaRPr lang="en-US" altLang="fa-IR" sz="1800">
              <a:cs typeface="Arial" panose="020B0604020202020204" pitchFamily="34" charset="0"/>
            </a:endParaRPr>
          </a:p>
        </p:txBody>
      </p:sp>
      <p:sp>
        <p:nvSpPr>
          <p:cNvPr id="5" name="Rectangle 7"/>
          <p:cNvSpPr>
            <a:spLocks noChangeArrowheads="1"/>
          </p:cNvSpPr>
          <p:nvPr/>
        </p:nvSpPr>
        <p:spPr bwMode="auto">
          <a:xfrm>
            <a:off x="2051050" y="2089150"/>
            <a:ext cx="1079500"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دانشجو</a:t>
            </a:r>
            <a:endParaRPr lang="en-US" altLang="fa-IR" sz="1800">
              <a:cs typeface="Arial" panose="020B0604020202020204" pitchFamily="34" charset="0"/>
            </a:endParaRPr>
          </a:p>
        </p:txBody>
      </p:sp>
      <p:sp>
        <p:nvSpPr>
          <p:cNvPr id="6" name="Oval 8"/>
          <p:cNvSpPr>
            <a:spLocks noChangeArrowheads="1"/>
          </p:cNvSpPr>
          <p:nvPr/>
        </p:nvSpPr>
        <p:spPr bwMode="auto">
          <a:xfrm>
            <a:off x="1187450" y="3457575"/>
            <a:ext cx="11525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ترم</a:t>
            </a:r>
            <a:endParaRPr lang="en-US" altLang="fa-IR" sz="1800">
              <a:cs typeface="Arial" panose="020B0604020202020204" pitchFamily="34" charset="0"/>
            </a:endParaRPr>
          </a:p>
        </p:txBody>
      </p:sp>
      <p:sp>
        <p:nvSpPr>
          <p:cNvPr id="7" name="Oval 9"/>
          <p:cNvSpPr>
            <a:spLocks noChangeArrowheads="1"/>
          </p:cNvSpPr>
          <p:nvPr/>
        </p:nvSpPr>
        <p:spPr bwMode="auto">
          <a:xfrm>
            <a:off x="6659563" y="3386138"/>
            <a:ext cx="11525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نمره</a:t>
            </a:r>
            <a:endParaRPr lang="en-US" altLang="fa-IR" sz="1800">
              <a:cs typeface="Arial" panose="020B0604020202020204" pitchFamily="34" charset="0"/>
            </a:endParaRPr>
          </a:p>
        </p:txBody>
      </p:sp>
      <p:sp>
        <p:nvSpPr>
          <p:cNvPr id="8" name="Oval 10"/>
          <p:cNvSpPr>
            <a:spLocks noChangeArrowheads="1"/>
          </p:cNvSpPr>
          <p:nvPr/>
        </p:nvSpPr>
        <p:spPr bwMode="auto">
          <a:xfrm>
            <a:off x="3995738" y="4927600"/>
            <a:ext cx="11525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سال آموزشي</a:t>
            </a:r>
            <a:endParaRPr lang="en-US" altLang="fa-IR" sz="1800">
              <a:cs typeface="Arial" panose="020B0604020202020204" pitchFamily="34" charset="0"/>
            </a:endParaRPr>
          </a:p>
        </p:txBody>
      </p:sp>
      <p:sp>
        <p:nvSpPr>
          <p:cNvPr id="9" name="AutoShape 11"/>
          <p:cNvSpPr>
            <a:spLocks noChangeArrowheads="1"/>
          </p:cNvSpPr>
          <p:nvPr/>
        </p:nvSpPr>
        <p:spPr bwMode="auto">
          <a:xfrm>
            <a:off x="3492500" y="3313113"/>
            <a:ext cx="2089150" cy="1081087"/>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انتخاب</a:t>
            </a:r>
            <a:endParaRPr lang="en-US" altLang="fa-IR" sz="1800">
              <a:cs typeface="Arial" panose="020B0604020202020204" pitchFamily="34" charset="0"/>
            </a:endParaRPr>
          </a:p>
        </p:txBody>
      </p:sp>
      <p:sp>
        <p:nvSpPr>
          <p:cNvPr id="10" name="Line 13"/>
          <p:cNvSpPr>
            <a:spLocks noChangeShapeType="1"/>
          </p:cNvSpPr>
          <p:nvPr/>
        </p:nvSpPr>
        <p:spPr bwMode="auto">
          <a:xfrm flipV="1">
            <a:off x="4500563" y="2593975"/>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1" name="Line 14"/>
          <p:cNvSpPr>
            <a:spLocks noChangeShapeType="1"/>
          </p:cNvSpPr>
          <p:nvPr/>
        </p:nvSpPr>
        <p:spPr bwMode="auto">
          <a:xfrm>
            <a:off x="2843213" y="2593975"/>
            <a:ext cx="1296987"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2" name="Line 15"/>
          <p:cNvSpPr>
            <a:spLocks noChangeShapeType="1"/>
          </p:cNvSpPr>
          <p:nvPr/>
        </p:nvSpPr>
        <p:spPr bwMode="auto">
          <a:xfrm flipH="1">
            <a:off x="5003800" y="2593975"/>
            <a:ext cx="1368425"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3" name="Line 16"/>
          <p:cNvSpPr>
            <a:spLocks noChangeShapeType="1"/>
          </p:cNvSpPr>
          <p:nvPr/>
        </p:nvSpPr>
        <p:spPr bwMode="auto">
          <a:xfrm flipH="1">
            <a:off x="2339975" y="3817938"/>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4" name="Line 17"/>
          <p:cNvSpPr>
            <a:spLocks noChangeShapeType="1"/>
          </p:cNvSpPr>
          <p:nvPr/>
        </p:nvSpPr>
        <p:spPr bwMode="auto">
          <a:xfrm>
            <a:off x="5580063" y="3817938"/>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5" name="Line 18"/>
          <p:cNvSpPr>
            <a:spLocks noChangeShapeType="1"/>
          </p:cNvSpPr>
          <p:nvPr/>
        </p:nvSpPr>
        <p:spPr bwMode="auto">
          <a:xfrm>
            <a:off x="4572000" y="4394200"/>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6" name="Text Box 19"/>
          <p:cNvSpPr txBox="1">
            <a:spLocks noChangeArrowheads="1"/>
          </p:cNvSpPr>
          <p:nvPr/>
        </p:nvSpPr>
        <p:spPr bwMode="auto">
          <a:xfrm>
            <a:off x="3132138" y="5646738"/>
            <a:ext cx="28019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ارتباط بين سه موجوديت</a:t>
            </a:r>
            <a:endParaRPr lang="en-US" altLang="fa-IR" sz="2800"/>
          </a:p>
        </p:txBody>
      </p:sp>
    </p:spTree>
    <p:extLst>
      <p:ext uri="{BB962C8B-B14F-4D97-AF65-F5344CB8AC3E}">
        <p14:creationId xmlns:p14="http://schemas.microsoft.com/office/powerpoint/2010/main" val="781430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842495" y="1296521"/>
            <a:ext cx="842486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fa-IR" altLang="fa-IR" sz="2800" dirty="0"/>
              <a:t>چندي يا ماهيت نوع ارتباط عبارتست از چگونگي تناظر بين دو مجموعه نمونه</a:t>
            </a:r>
            <a:r>
              <a:rPr lang="fa-IR" altLang="fa-IR" sz="2800" dirty="0">
                <a:cs typeface="Arial" panose="020B0604020202020204" pitchFamily="34" charset="0"/>
              </a:rPr>
              <a:t>‌</a:t>
            </a:r>
            <a:r>
              <a:rPr lang="fa-IR" altLang="fa-IR" sz="2800" dirty="0"/>
              <a:t>هاي آن دو نوع موجوديت.</a:t>
            </a:r>
            <a:endParaRPr lang="en-US" altLang="fa-IR" sz="2800" dirty="0"/>
          </a:p>
        </p:txBody>
      </p:sp>
      <p:sp>
        <p:nvSpPr>
          <p:cNvPr id="3" name="Text Box 8"/>
          <p:cNvSpPr txBox="1">
            <a:spLocks noChangeArrowheads="1"/>
          </p:cNvSpPr>
          <p:nvPr/>
        </p:nvSpPr>
        <p:spPr bwMode="auto">
          <a:xfrm>
            <a:off x="6892458" y="3595221"/>
            <a:ext cx="2232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انواع چندي ارتباط:</a:t>
            </a:r>
            <a:endParaRPr lang="en-US" altLang="fa-IR" sz="2800"/>
          </a:p>
        </p:txBody>
      </p:sp>
      <p:sp>
        <p:nvSpPr>
          <p:cNvPr id="4" name="Text Box 9"/>
          <p:cNvSpPr txBox="1">
            <a:spLocks noChangeArrowheads="1"/>
          </p:cNvSpPr>
          <p:nvPr/>
        </p:nvSpPr>
        <p:spPr bwMode="auto">
          <a:xfrm>
            <a:off x="3292008" y="2817346"/>
            <a:ext cx="26844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يك به يك    </a:t>
            </a:r>
            <a:r>
              <a:rPr lang="en-US" altLang="fa-IR" sz="2800"/>
              <a:t>1:1</a:t>
            </a:r>
          </a:p>
        </p:txBody>
      </p:sp>
      <p:sp>
        <p:nvSpPr>
          <p:cNvPr id="5" name="Text Box 10"/>
          <p:cNvSpPr txBox="1">
            <a:spLocks noChangeArrowheads="1"/>
          </p:cNvSpPr>
          <p:nvPr/>
        </p:nvSpPr>
        <p:spPr bwMode="auto">
          <a:xfrm>
            <a:off x="3795245" y="3609509"/>
            <a:ext cx="22320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يك به چند   </a:t>
            </a:r>
            <a:r>
              <a:rPr lang="en-US" altLang="fa-IR" sz="2800"/>
              <a:t>1:N</a:t>
            </a:r>
          </a:p>
        </p:txBody>
      </p:sp>
      <p:sp>
        <p:nvSpPr>
          <p:cNvPr id="6" name="Text Box 11"/>
          <p:cNvSpPr txBox="1">
            <a:spLocks noChangeArrowheads="1"/>
          </p:cNvSpPr>
          <p:nvPr/>
        </p:nvSpPr>
        <p:spPr bwMode="auto">
          <a:xfrm>
            <a:off x="3292008" y="4401671"/>
            <a:ext cx="26844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چند به چند   </a:t>
            </a:r>
            <a:r>
              <a:rPr lang="en-US" altLang="fa-IR" sz="2800"/>
              <a:t>N:M</a:t>
            </a:r>
          </a:p>
        </p:txBody>
      </p:sp>
      <p:sp>
        <p:nvSpPr>
          <p:cNvPr id="7" name="AutoShape 32"/>
          <p:cNvSpPr>
            <a:spLocks/>
          </p:cNvSpPr>
          <p:nvPr/>
        </p:nvSpPr>
        <p:spPr bwMode="auto">
          <a:xfrm>
            <a:off x="6243170" y="2601446"/>
            <a:ext cx="215900" cy="2449513"/>
          </a:xfrm>
          <a:prstGeom prst="rightBrace">
            <a:avLst>
              <a:gd name="adj1" fmla="val 9454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Tree>
    <p:extLst>
      <p:ext uri="{BB962C8B-B14F-4D97-AF65-F5344CB8AC3E}">
        <p14:creationId xmlns:p14="http://schemas.microsoft.com/office/powerpoint/2010/main" val="39428370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4"/>
          <p:cNvSpPr txBox="1">
            <a:spLocks noChangeArrowheads="1"/>
          </p:cNvSpPr>
          <p:nvPr/>
        </p:nvSpPr>
        <p:spPr bwMode="auto">
          <a:xfrm>
            <a:off x="7608888" y="981076"/>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endParaRPr lang="fa-IR" altLang="fa-IR" sz="1800">
              <a:cs typeface="Arial" panose="020B0604020202020204" pitchFamily="34" charset="0"/>
            </a:endParaRPr>
          </a:p>
        </p:txBody>
      </p:sp>
      <p:sp>
        <p:nvSpPr>
          <p:cNvPr id="71683" name="Rectangle 5"/>
          <p:cNvSpPr>
            <a:spLocks noChangeArrowheads="1"/>
          </p:cNvSpPr>
          <p:nvPr/>
        </p:nvSpPr>
        <p:spPr bwMode="auto">
          <a:xfrm>
            <a:off x="8040688" y="3213100"/>
            <a:ext cx="1079500"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درس</a:t>
            </a:r>
            <a:endParaRPr lang="en-US" altLang="fa-IR" sz="1800">
              <a:cs typeface="Arial" panose="020B0604020202020204" pitchFamily="34" charset="0"/>
            </a:endParaRPr>
          </a:p>
        </p:txBody>
      </p:sp>
      <p:sp>
        <p:nvSpPr>
          <p:cNvPr id="71684" name="Rectangle 6"/>
          <p:cNvSpPr>
            <a:spLocks noChangeArrowheads="1"/>
          </p:cNvSpPr>
          <p:nvPr/>
        </p:nvSpPr>
        <p:spPr bwMode="auto">
          <a:xfrm>
            <a:off x="2640013" y="3284539"/>
            <a:ext cx="1079500" cy="503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دانشجو</a:t>
            </a:r>
            <a:endParaRPr lang="en-US" altLang="fa-IR" sz="1800">
              <a:cs typeface="Arial" panose="020B0604020202020204" pitchFamily="34" charset="0"/>
            </a:endParaRPr>
          </a:p>
        </p:txBody>
      </p:sp>
      <p:sp>
        <p:nvSpPr>
          <p:cNvPr id="71685" name="Oval 7"/>
          <p:cNvSpPr>
            <a:spLocks noChangeArrowheads="1"/>
          </p:cNvSpPr>
          <p:nvPr/>
        </p:nvSpPr>
        <p:spPr bwMode="auto">
          <a:xfrm>
            <a:off x="3432176" y="1557339"/>
            <a:ext cx="11525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ترم</a:t>
            </a:r>
            <a:endParaRPr lang="en-US" altLang="fa-IR" sz="1800">
              <a:cs typeface="Arial" panose="020B0604020202020204" pitchFamily="34" charset="0"/>
            </a:endParaRPr>
          </a:p>
        </p:txBody>
      </p:sp>
      <p:sp>
        <p:nvSpPr>
          <p:cNvPr id="71686" name="Oval 8"/>
          <p:cNvSpPr>
            <a:spLocks noChangeArrowheads="1"/>
          </p:cNvSpPr>
          <p:nvPr/>
        </p:nvSpPr>
        <p:spPr bwMode="auto">
          <a:xfrm>
            <a:off x="7535864" y="1628776"/>
            <a:ext cx="11525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نمره</a:t>
            </a:r>
            <a:endParaRPr lang="en-US" altLang="fa-IR" sz="1800">
              <a:cs typeface="Arial" panose="020B0604020202020204" pitchFamily="34" charset="0"/>
            </a:endParaRPr>
          </a:p>
        </p:txBody>
      </p:sp>
      <p:sp>
        <p:nvSpPr>
          <p:cNvPr id="71687" name="AutoShape 9"/>
          <p:cNvSpPr>
            <a:spLocks noChangeArrowheads="1"/>
          </p:cNvSpPr>
          <p:nvPr/>
        </p:nvSpPr>
        <p:spPr bwMode="auto">
          <a:xfrm>
            <a:off x="4873625" y="2997200"/>
            <a:ext cx="2089150" cy="1081088"/>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انتخاب</a:t>
            </a:r>
            <a:endParaRPr lang="en-US" altLang="fa-IR" sz="1800">
              <a:cs typeface="Arial" panose="020B0604020202020204" pitchFamily="34" charset="0"/>
            </a:endParaRPr>
          </a:p>
        </p:txBody>
      </p:sp>
      <p:sp>
        <p:nvSpPr>
          <p:cNvPr id="71688" name="Line 10"/>
          <p:cNvSpPr>
            <a:spLocks noChangeShapeType="1"/>
          </p:cNvSpPr>
          <p:nvPr/>
        </p:nvSpPr>
        <p:spPr bwMode="auto">
          <a:xfrm flipV="1">
            <a:off x="5951538" y="2278064"/>
            <a:ext cx="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89" name="Line 11"/>
          <p:cNvSpPr>
            <a:spLocks noChangeShapeType="1"/>
          </p:cNvSpPr>
          <p:nvPr/>
        </p:nvSpPr>
        <p:spPr bwMode="auto">
          <a:xfrm>
            <a:off x="4224338" y="2278064"/>
            <a:ext cx="1727200"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90" name="Line 12"/>
          <p:cNvSpPr>
            <a:spLocks noChangeShapeType="1"/>
          </p:cNvSpPr>
          <p:nvPr/>
        </p:nvSpPr>
        <p:spPr bwMode="auto">
          <a:xfrm flipH="1">
            <a:off x="5951538" y="2278064"/>
            <a:ext cx="1801812"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91" name="Line 13"/>
          <p:cNvSpPr>
            <a:spLocks noChangeShapeType="1"/>
          </p:cNvSpPr>
          <p:nvPr/>
        </p:nvSpPr>
        <p:spPr bwMode="auto">
          <a:xfrm flipH="1">
            <a:off x="3721101" y="3502025"/>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92" name="Line 14"/>
          <p:cNvSpPr>
            <a:spLocks noChangeShapeType="1"/>
          </p:cNvSpPr>
          <p:nvPr/>
        </p:nvSpPr>
        <p:spPr bwMode="auto">
          <a:xfrm>
            <a:off x="6961188" y="3502025"/>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93" name="Line 15"/>
          <p:cNvSpPr>
            <a:spLocks noChangeShapeType="1"/>
          </p:cNvSpPr>
          <p:nvPr/>
        </p:nvSpPr>
        <p:spPr bwMode="auto">
          <a:xfrm>
            <a:off x="3216275" y="3789364"/>
            <a:ext cx="1798638"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94" name="Text Box 16"/>
          <p:cNvSpPr txBox="1">
            <a:spLocks noChangeArrowheads="1"/>
          </p:cNvSpPr>
          <p:nvPr/>
        </p:nvSpPr>
        <p:spPr bwMode="auto">
          <a:xfrm>
            <a:off x="4132263" y="3016251"/>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800">
                <a:cs typeface="Arial" panose="020B0604020202020204" pitchFamily="34" charset="0"/>
              </a:rPr>
              <a:t>N</a:t>
            </a:r>
          </a:p>
        </p:txBody>
      </p:sp>
      <p:sp>
        <p:nvSpPr>
          <p:cNvPr id="71695" name="Text Box 17"/>
          <p:cNvSpPr txBox="1">
            <a:spLocks noChangeArrowheads="1"/>
          </p:cNvSpPr>
          <p:nvPr/>
        </p:nvSpPr>
        <p:spPr bwMode="auto">
          <a:xfrm>
            <a:off x="7319963" y="314166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800">
                <a:cs typeface="Arial" panose="020B0604020202020204" pitchFamily="34" charset="0"/>
              </a:rPr>
              <a:t>M</a:t>
            </a:r>
          </a:p>
        </p:txBody>
      </p:sp>
      <p:sp>
        <p:nvSpPr>
          <p:cNvPr id="71696" name="AutoShape 18"/>
          <p:cNvSpPr>
            <a:spLocks noChangeArrowheads="1"/>
          </p:cNvSpPr>
          <p:nvPr/>
        </p:nvSpPr>
        <p:spPr bwMode="auto">
          <a:xfrm>
            <a:off x="4943475" y="5013325"/>
            <a:ext cx="2089150" cy="1081088"/>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حذف</a:t>
            </a:r>
            <a:endParaRPr lang="en-US" altLang="fa-IR" sz="1800">
              <a:cs typeface="Arial" panose="020B0604020202020204" pitchFamily="34" charset="0"/>
            </a:endParaRPr>
          </a:p>
        </p:txBody>
      </p:sp>
      <p:sp>
        <p:nvSpPr>
          <p:cNvPr id="71697" name="Line 19"/>
          <p:cNvSpPr>
            <a:spLocks noChangeShapeType="1"/>
          </p:cNvSpPr>
          <p:nvPr/>
        </p:nvSpPr>
        <p:spPr bwMode="auto">
          <a:xfrm flipH="1">
            <a:off x="7032625" y="3717926"/>
            <a:ext cx="151130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1698" name="Oval 20"/>
          <p:cNvSpPr>
            <a:spLocks noChangeArrowheads="1"/>
          </p:cNvSpPr>
          <p:nvPr/>
        </p:nvSpPr>
        <p:spPr bwMode="auto">
          <a:xfrm>
            <a:off x="5376864" y="1557339"/>
            <a:ext cx="1152525" cy="7207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cs typeface="Arial" panose="020B0604020202020204" pitchFamily="34" charset="0"/>
              </a:rPr>
              <a:t>سال آموزشي</a:t>
            </a:r>
            <a:endParaRPr lang="en-US" altLang="fa-IR" sz="1800">
              <a:cs typeface="Arial" panose="020B0604020202020204" pitchFamily="34" charset="0"/>
            </a:endParaRPr>
          </a:p>
        </p:txBody>
      </p:sp>
      <p:sp>
        <p:nvSpPr>
          <p:cNvPr id="71699" name="Text Box 21"/>
          <p:cNvSpPr txBox="1">
            <a:spLocks noChangeArrowheads="1"/>
          </p:cNvSpPr>
          <p:nvPr/>
        </p:nvSpPr>
        <p:spPr bwMode="auto">
          <a:xfrm>
            <a:off x="4079875" y="44307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800">
                <a:cs typeface="Arial" panose="020B0604020202020204" pitchFamily="34" charset="0"/>
              </a:rPr>
              <a:t>N</a:t>
            </a:r>
          </a:p>
        </p:txBody>
      </p:sp>
      <p:sp>
        <p:nvSpPr>
          <p:cNvPr id="71700" name="Text Box 22"/>
          <p:cNvSpPr txBox="1">
            <a:spLocks noChangeArrowheads="1"/>
          </p:cNvSpPr>
          <p:nvPr/>
        </p:nvSpPr>
        <p:spPr bwMode="auto">
          <a:xfrm>
            <a:off x="7319963" y="44370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r>
              <a:rPr lang="en-US" altLang="fa-IR" sz="1800">
                <a:cs typeface="Arial" panose="020B0604020202020204" pitchFamily="34" charset="0"/>
              </a:rPr>
              <a:t>1</a:t>
            </a:r>
          </a:p>
        </p:txBody>
      </p:sp>
      <p:sp>
        <p:nvSpPr>
          <p:cNvPr id="71701" name="Text Box 23"/>
          <p:cNvSpPr txBox="1">
            <a:spLocks noChangeArrowheads="1"/>
          </p:cNvSpPr>
          <p:nvPr/>
        </p:nvSpPr>
        <p:spPr bwMode="auto">
          <a:xfrm>
            <a:off x="3646489" y="549275"/>
            <a:ext cx="38893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600" b="1"/>
              <a:t>نمايش چندي ارتباط</a:t>
            </a:r>
            <a:endParaRPr lang="en-US" altLang="fa-IR" sz="3600" b="1"/>
          </a:p>
        </p:txBody>
      </p:sp>
    </p:spTree>
    <p:extLst>
      <p:ext uri="{BB962C8B-B14F-4D97-AF65-F5344CB8AC3E}">
        <p14:creationId xmlns:p14="http://schemas.microsoft.com/office/powerpoint/2010/main" val="36457406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25588" y="1909482"/>
            <a:ext cx="5849471" cy="1569660"/>
          </a:xfrm>
          <a:prstGeom prst="rect">
            <a:avLst/>
          </a:prstGeom>
          <a:solidFill>
            <a:srgbClr val="00B050"/>
          </a:solidFill>
        </p:spPr>
        <p:txBody>
          <a:bodyPr wrap="square" rtlCol="1">
            <a:spAutoFit/>
          </a:bodyPr>
          <a:lstStyle/>
          <a:p>
            <a:pPr algn="ctr"/>
            <a:r>
              <a:rPr lang="fa-IR" sz="3200" b="1" dirty="0" smtClean="0">
                <a:solidFill>
                  <a:srgbClr val="FFC000"/>
                </a:solidFill>
              </a:rPr>
              <a:t>جلسه سوم</a:t>
            </a:r>
          </a:p>
          <a:p>
            <a:pPr algn="ctr"/>
            <a:endParaRPr lang="fa-IR" sz="3200" b="1" dirty="0">
              <a:solidFill>
                <a:srgbClr val="FFC000"/>
              </a:solidFill>
            </a:endParaRPr>
          </a:p>
          <a:p>
            <a:pPr algn="ctr"/>
            <a:r>
              <a:rPr lang="fa-IR" sz="3200" b="1" dirty="0" smtClean="0">
                <a:solidFill>
                  <a:srgbClr val="FFC000"/>
                </a:solidFill>
              </a:rPr>
              <a:t>محدودیت های روش </a:t>
            </a:r>
            <a:r>
              <a:rPr lang="en-US" sz="3200" b="1" dirty="0" smtClean="0">
                <a:solidFill>
                  <a:srgbClr val="FFC000"/>
                </a:solidFill>
              </a:rPr>
              <a:t>ER</a:t>
            </a:r>
            <a:endParaRPr lang="fa-IR" sz="3200" b="1" dirty="0">
              <a:solidFill>
                <a:srgbClr val="FFC000"/>
              </a:solidFill>
            </a:endParaRPr>
          </a:p>
        </p:txBody>
      </p:sp>
    </p:spTree>
    <p:extLst>
      <p:ext uri="{BB962C8B-B14F-4D97-AF65-F5344CB8AC3E}">
        <p14:creationId xmlns:p14="http://schemas.microsoft.com/office/powerpoint/2010/main" val="2602502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ChangeArrowheads="1"/>
          </p:cNvSpPr>
          <p:nvPr/>
        </p:nvSpPr>
        <p:spPr bwMode="auto">
          <a:xfrm>
            <a:off x="3486096" y="1822321"/>
            <a:ext cx="6210354"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200" b="1"/>
              <a:t>1- مشكلات روش </a:t>
            </a:r>
            <a:r>
              <a:rPr lang="en-US" altLang="fa-IR" sz="3200" b="1"/>
              <a:t>ER </a:t>
            </a:r>
            <a:r>
              <a:rPr lang="fa-IR" altLang="fa-IR" sz="3200" b="1"/>
              <a:t>(سه نوع دام)</a:t>
            </a:r>
            <a:endParaRPr lang="en-US" altLang="fa-IR" sz="3200" b="1"/>
          </a:p>
          <a:p>
            <a:pPr algn="r" rtl="1" eaLnBrk="1" hangingPunct="1"/>
            <a:r>
              <a:rPr lang="fa-IR" altLang="fa-IR" sz="3200" b="1"/>
              <a:t>2- تجزيه و تركيب</a:t>
            </a:r>
            <a:endParaRPr lang="en-US" altLang="fa-IR" sz="3200" b="1"/>
          </a:p>
          <a:p>
            <a:pPr algn="r" rtl="1" eaLnBrk="1" hangingPunct="1"/>
            <a:r>
              <a:rPr lang="fa-IR" altLang="fa-IR" sz="3200" b="1"/>
              <a:t>3- تخصيص و تعميم</a:t>
            </a:r>
            <a:endParaRPr lang="en-US" altLang="fa-IR" sz="3200" b="1"/>
          </a:p>
          <a:p>
            <a:pPr algn="r" rtl="1" eaLnBrk="1" hangingPunct="1"/>
            <a:r>
              <a:rPr lang="fa-IR" altLang="fa-IR" sz="3200" b="1"/>
              <a:t>4- تجمع</a:t>
            </a:r>
            <a:endParaRPr lang="en-US" altLang="fa-IR" sz="3200" b="1"/>
          </a:p>
          <a:p>
            <a:pPr algn="r" rtl="1" eaLnBrk="1" hangingPunct="1"/>
            <a:r>
              <a:rPr lang="fa-IR" altLang="fa-IR" sz="3200" b="1"/>
              <a:t>5- وراثت صفت</a:t>
            </a:r>
            <a:endParaRPr lang="en-US" altLang="fa-IR" sz="3200" b="1"/>
          </a:p>
          <a:p>
            <a:pPr algn="r" rtl="1" eaLnBrk="1" hangingPunct="1"/>
            <a:r>
              <a:rPr lang="fa-IR" altLang="fa-IR" sz="3200" b="1"/>
              <a:t>6- دسته‌بندي</a:t>
            </a:r>
            <a:endParaRPr lang="en-US" altLang="fa-IR" sz="3200" b="1"/>
          </a:p>
          <a:p>
            <a:pPr algn="r" rtl="1" eaLnBrk="1" hangingPunct="1"/>
            <a:r>
              <a:rPr lang="fa-IR" altLang="fa-IR" sz="3200" b="1"/>
              <a:t>7- مراحل مدلسازي معنايي داده‌ها</a:t>
            </a:r>
            <a:endParaRPr lang="en-US" altLang="fa-IR" sz="3200" b="1"/>
          </a:p>
          <a:p>
            <a:pPr algn="r" rtl="1" eaLnBrk="1" hangingPunct="1"/>
            <a:r>
              <a:rPr lang="fa-IR" altLang="fa-IR" sz="3200" b="1"/>
              <a:t>8- روش مدلسازي </a:t>
            </a:r>
            <a:r>
              <a:rPr lang="en-US" altLang="fa-IR" sz="3200" b="1"/>
              <a:t>UML</a:t>
            </a:r>
          </a:p>
          <a:p>
            <a:pPr algn="r" rtl="1" eaLnBrk="1" hangingPunct="1"/>
            <a:r>
              <a:rPr lang="fa-IR" altLang="fa-IR" sz="3200" b="1"/>
              <a:t>9- نمادها</a:t>
            </a:r>
            <a:endParaRPr lang="en-US" altLang="fa-IR" sz="3200" b="1"/>
          </a:p>
          <a:p>
            <a:pPr algn="r" rtl="1" eaLnBrk="1" hangingPunct="1"/>
            <a:r>
              <a:rPr lang="fa-IR" altLang="fa-IR" sz="3200" b="1"/>
              <a:t>10- خصوصيات کلي روش مدلسازي معنايي داده ها</a:t>
            </a:r>
          </a:p>
        </p:txBody>
      </p:sp>
      <p:sp>
        <p:nvSpPr>
          <p:cNvPr id="471045" name="Rectangle 5"/>
          <p:cNvSpPr>
            <a:spLocks noChangeArrowheads="1"/>
          </p:cNvSpPr>
          <p:nvPr/>
        </p:nvSpPr>
        <p:spPr bwMode="auto">
          <a:xfrm>
            <a:off x="2566988" y="115888"/>
            <a:ext cx="6889750" cy="842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eaLnBrk="1" hangingPunct="1"/>
            <a:r>
              <a:rPr lang="fa-IR" altLang="fa-IR">
                <a:latin typeface="Tahoma" panose="020B0604030504040204" pitchFamily="34" charset="0"/>
                <a:cs typeface="B Titr" panose="00000700000000000000" pitchFamily="2" charset="-78"/>
              </a:rPr>
              <a:t>آنچه در اين جلسه مي خوانيد:</a:t>
            </a:r>
            <a:endParaRPr lang="en-US" altLang="fa-IR">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5808786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471045"/>
                                        </p:tgtEl>
                                        <p:attrNameLst>
                                          <p:attrName>style.visibility</p:attrName>
                                        </p:attrNameLst>
                                      </p:cBhvr>
                                      <p:to>
                                        <p:strVal val="visible"/>
                                      </p:to>
                                    </p:set>
                                    <p:anim calcmode="lin" valueType="num">
                                      <p:cBhvr additive="base">
                                        <p:cTn id="7" dur="500" fill="hold"/>
                                        <p:tgtEl>
                                          <p:spTgt spid="471045"/>
                                        </p:tgtEl>
                                        <p:attrNameLst>
                                          <p:attrName>ppt_x</p:attrName>
                                        </p:attrNameLst>
                                      </p:cBhvr>
                                      <p:tavLst>
                                        <p:tav tm="0">
                                          <p:val>
                                            <p:strVal val="1+#ppt_w/2"/>
                                          </p:val>
                                        </p:tav>
                                        <p:tav tm="100000">
                                          <p:val>
                                            <p:strVal val="#ppt_x"/>
                                          </p:val>
                                        </p:tav>
                                      </p:tavLst>
                                    </p:anim>
                                    <p:anim calcmode="lin" valueType="num">
                                      <p:cBhvr additive="base">
                                        <p:cTn id="8" dur="500" fill="hold"/>
                                        <p:tgtEl>
                                          <p:spTgt spid="4710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4"/>
          <p:cNvSpPr txBox="1">
            <a:spLocks noChangeArrowheads="1"/>
          </p:cNvSpPr>
          <p:nvPr/>
        </p:nvSpPr>
        <p:spPr bwMode="auto">
          <a:xfrm>
            <a:off x="2855913" y="1125538"/>
            <a:ext cx="71993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هدفهاي كلي: مشكلات و محدوديتهاي روش </a:t>
            </a:r>
            <a:r>
              <a:rPr lang="en-US" altLang="fa-IR" sz="2800"/>
              <a:t>ER</a:t>
            </a:r>
          </a:p>
        </p:txBody>
      </p:sp>
      <p:sp>
        <p:nvSpPr>
          <p:cNvPr id="74755" name="Text Box 5"/>
          <p:cNvSpPr txBox="1">
            <a:spLocks noChangeArrowheads="1"/>
          </p:cNvSpPr>
          <p:nvPr/>
        </p:nvSpPr>
        <p:spPr bwMode="auto">
          <a:xfrm>
            <a:off x="1703389" y="2708276"/>
            <a:ext cx="8713787"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هدفهاي رفتاري: دانشجو در پايان اين جلسه مي‌تواند:</a:t>
            </a:r>
          </a:p>
          <a:p>
            <a:pPr lvl="1" algn="r" rtl="1" eaLnBrk="1" hangingPunct="1">
              <a:spcBef>
                <a:spcPct val="50000"/>
              </a:spcBef>
              <a:buFontTx/>
              <a:buChar char="•"/>
            </a:pPr>
            <a:r>
              <a:rPr lang="fa-IR" altLang="fa-IR" sz="2800"/>
              <a:t> مشكلات روش </a:t>
            </a:r>
            <a:r>
              <a:rPr lang="en-US" altLang="fa-IR" sz="2800"/>
              <a:t>ER</a:t>
            </a:r>
            <a:r>
              <a:rPr lang="fa-IR" altLang="fa-IR" sz="2800"/>
              <a:t> (انواع دامها) را تشريح كند.</a:t>
            </a:r>
          </a:p>
          <a:p>
            <a:pPr lvl="1" algn="r" rtl="1" eaLnBrk="1" hangingPunct="1">
              <a:spcBef>
                <a:spcPct val="50000"/>
              </a:spcBef>
              <a:buFontTx/>
              <a:buChar char="•"/>
            </a:pPr>
            <a:r>
              <a:rPr lang="fa-IR" altLang="fa-IR" sz="2800"/>
              <a:t> محدوديتهاي روش </a:t>
            </a:r>
            <a:r>
              <a:rPr lang="en-US" altLang="fa-IR" sz="2800"/>
              <a:t>ER</a:t>
            </a:r>
            <a:r>
              <a:rPr lang="fa-IR" altLang="fa-IR" sz="2800"/>
              <a:t> را كه در روش </a:t>
            </a:r>
            <a:r>
              <a:rPr lang="en-US" altLang="fa-IR" sz="2800"/>
              <a:t>EER</a:t>
            </a:r>
            <a:r>
              <a:rPr lang="fa-IR" altLang="fa-IR" sz="2800"/>
              <a:t> برطرف شدند، بيان كند.</a:t>
            </a:r>
          </a:p>
          <a:p>
            <a:pPr lvl="1" algn="r" rtl="1" eaLnBrk="1" hangingPunct="1">
              <a:spcBef>
                <a:spcPct val="50000"/>
              </a:spcBef>
              <a:buFontTx/>
              <a:buChar char="•"/>
            </a:pPr>
            <a:r>
              <a:rPr lang="fa-IR" altLang="fa-IR" sz="2800"/>
              <a:t> مراحل مدلسازي معنايي داده‌ها را توصيف كند.</a:t>
            </a:r>
          </a:p>
          <a:p>
            <a:pPr lvl="1" algn="r" rtl="1" eaLnBrk="1" hangingPunct="1">
              <a:spcBef>
                <a:spcPct val="50000"/>
              </a:spcBef>
              <a:buFontTx/>
              <a:buChar char="•"/>
            </a:pPr>
            <a:r>
              <a:rPr lang="fa-IR" altLang="fa-IR" sz="2800"/>
              <a:t> مدلسازي </a:t>
            </a:r>
            <a:r>
              <a:rPr lang="en-US" altLang="fa-IR" sz="2800"/>
              <a:t>UML</a:t>
            </a:r>
            <a:r>
              <a:rPr lang="fa-IR" altLang="fa-IR" sz="2800"/>
              <a:t> و نمادهاي به كار رفته در آن را شرح دهد.</a:t>
            </a:r>
          </a:p>
          <a:p>
            <a:pPr lvl="1" algn="r" rtl="1" eaLnBrk="1" hangingPunct="1">
              <a:spcBef>
                <a:spcPct val="50000"/>
              </a:spcBef>
              <a:buFontTx/>
              <a:buChar char="•"/>
            </a:pPr>
            <a:r>
              <a:rPr lang="fa-IR" altLang="fa-IR" sz="2800"/>
              <a:t> خصوصيات كلي مدلسازي معنايي داده‌ها را بيان كند.</a:t>
            </a:r>
            <a:endParaRPr lang="en-US" altLang="fa-IR" sz="2800"/>
          </a:p>
        </p:txBody>
      </p:sp>
    </p:spTree>
    <p:extLst>
      <p:ext uri="{BB962C8B-B14F-4D97-AF65-F5344CB8AC3E}">
        <p14:creationId xmlns:p14="http://schemas.microsoft.com/office/powerpoint/2010/main" val="347189727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300910" y="2273021"/>
            <a:ext cx="8675687"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a:t>هنگامي ايجاد مي</a:t>
            </a:r>
            <a:r>
              <a:rPr lang="fa-IR" altLang="fa-IR" sz="3600">
                <a:cs typeface="Arial" panose="020B0604020202020204" pitchFamily="34" charset="0"/>
              </a:rPr>
              <a:t>‌</a:t>
            </a:r>
            <a:r>
              <a:rPr lang="fa-IR" altLang="fa-IR" sz="3600"/>
              <a:t>شود كه با داشتن مثلا سه ارتباط دو موجوديتي، وجود يك ارتباط سه موجوديتي را نتيجه بگيريم در وضعي كه اين استنتاج درست نباشد</a:t>
            </a:r>
            <a:endParaRPr lang="en-US" altLang="fa-IR" sz="3600"/>
          </a:p>
        </p:txBody>
      </p:sp>
      <p:sp>
        <p:nvSpPr>
          <p:cNvPr id="3" name="Rectangle 8"/>
          <p:cNvSpPr>
            <a:spLocks noChangeArrowheads="1"/>
          </p:cNvSpPr>
          <p:nvPr/>
        </p:nvSpPr>
        <p:spPr bwMode="auto">
          <a:xfrm>
            <a:off x="4737847" y="1336396"/>
            <a:ext cx="2139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3600" dirty="0"/>
              <a:t>1- دام حلقه‌اي</a:t>
            </a:r>
            <a:endParaRPr lang="en-US" altLang="fa-IR" sz="3600" dirty="0"/>
          </a:p>
        </p:txBody>
      </p:sp>
    </p:spTree>
    <p:extLst>
      <p:ext uri="{BB962C8B-B14F-4D97-AF65-F5344CB8AC3E}">
        <p14:creationId xmlns:p14="http://schemas.microsoft.com/office/powerpoint/2010/main" val="19199487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766888" y="2312801"/>
            <a:ext cx="8170862"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fa-IR" altLang="fa-IR"/>
              <a:t>اين نوع دام وقتي ايجاد مي‌شود كه بين يك نوع موجوديت </a:t>
            </a:r>
            <a:r>
              <a:rPr lang="en-US" altLang="fa-IR"/>
              <a:t>E</a:t>
            </a:r>
            <a:r>
              <a:rPr lang="fa-IR" altLang="fa-IR"/>
              <a:t> و هريك از ديگر انواع موجوديت </a:t>
            </a:r>
            <a:r>
              <a:rPr lang="en-US" altLang="fa-IR"/>
              <a:t>F</a:t>
            </a:r>
            <a:r>
              <a:rPr lang="fa-IR" altLang="fa-IR"/>
              <a:t>، </a:t>
            </a:r>
            <a:r>
              <a:rPr lang="en-US" altLang="fa-IR"/>
              <a:t>G</a:t>
            </a:r>
            <a:r>
              <a:rPr lang="fa-IR" altLang="fa-IR"/>
              <a:t> و ... ارتباط </a:t>
            </a:r>
            <a:r>
              <a:rPr lang="en-US" altLang="fa-IR"/>
              <a:t>1:N</a:t>
            </a:r>
            <a:r>
              <a:rPr lang="fa-IR" altLang="fa-IR"/>
              <a:t> با مشاركت الزامي وجود داشته باشد، ولي ارتباط بين مثلا </a:t>
            </a:r>
            <a:r>
              <a:rPr lang="en-US" altLang="fa-IR"/>
              <a:t>F</a:t>
            </a:r>
            <a:r>
              <a:rPr lang="fa-IR" altLang="fa-IR"/>
              <a:t> و </a:t>
            </a:r>
            <a:r>
              <a:rPr lang="en-US" altLang="fa-IR"/>
              <a:t>G</a:t>
            </a:r>
            <a:r>
              <a:rPr lang="fa-IR" altLang="fa-IR"/>
              <a:t>، در مدلسازي ديده نشده باشد.</a:t>
            </a:r>
            <a:endParaRPr lang="en-US" altLang="fa-IR"/>
          </a:p>
        </p:txBody>
      </p:sp>
      <p:sp>
        <p:nvSpPr>
          <p:cNvPr id="3" name="Rectangle 6"/>
          <p:cNvSpPr>
            <a:spLocks noChangeArrowheads="1"/>
          </p:cNvSpPr>
          <p:nvPr/>
        </p:nvSpPr>
        <p:spPr bwMode="auto">
          <a:xfrm>
            <a:off x="3783013" y="1272988"/>
            <a:ext cx="39989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fa-IR" altLang="fa-IR" dirty="0"/>
              <a:t>2- دام چندشاخه (چتري)</a:t>
            </a:r>
            <a:endParaRPr lang="en-US" altLang="fa-IR" dirty="0"/>
          </a:p>
        </p:txBody>
      </p:sp>
    </p:spTree>
    <p:extLst>
      <p:ext uri="{BB962C8B-B14F-4D97-AF65-F5344CB8AC3E}">
        <p14:creationId xmlns:p14="http://schemas.microsoft.com/office/powerpoint/2010/main" val="26266578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645864" y="1972982"/>
            <a:ext cx="8353425" cy="301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200"/>
              <a:t>هنگامي ايجاد مي</a:t>
            </a:r>
            <a:r>
              <a:rPr lang="fa-IR" altLang="fa-IR" sz="3200">
                <a:cs typeface="Arial" panose="020B0604020202020204" pitchFamily="34" charset="0"/>
              </a:rPr>
              <a:t>‌</a:t>
            </a:r>
            <a:r>
              <a:rPr lang="fa-IR" altLang="fa-IR" sz="3200"/>
              <a:t>شود كه بين دو نوع موجوديت </a:t>
            </a:r>
            <a:r>
              <a:rPr lang="en-US" altLang="fa-IR" sz="3200"/>
              <a:t>E</a:t>
            </a:r>
            <a:r>
              <a:rPr lang="fa-IR" altLang="fa-IR" sz="3200"/>
              <a:t> و </a:t>
            </a:r>
            <a:r>
              <a:rPr lang="en-US" altLang="fa-IR" sz="3200"/>
              <a:t>F</a:t>
            </a:r>
            <a:r>
              <a:rPr lang="fa-IR" altLang="fa-IR" sz="3200"/>
              <a:t>، يك ارتباط باچندي </a:t>
            </a:r>
            <a:r>
              <a:rPr lang="en-US" altLang="fa-IR" sz="3200"/>
              <a:t>1:N</a:t>
            </a:r>
            <a:r>
              <a:rPr lang="fa-IR" altLang="fa-IR" sz="3200"/>
              <a:t> و مشاركت الزامي وجود داشته باشد، ولي </a:t>
            </a:r>
            <a:r>
              <a:rPr lang="en-US" altLang="fa-IR" sz="3200"/>
              <a:t>F</a:t>
            </a:r>
            <a:r>
              <a:rPr lang="fa-IR" altLang="fa-IR" sz="3200"/>
              <a:t> خود با نوع موجوديت </a:t>
            </a:r>
            <a:r>
              <a:rPr lang="en-US" altLang="fa-IR" sz="3200"/>
              <a:t>G</a:t>
            </a:r>
            <a:r>
              <a:rPr lang="fa-IR" altLang="fa-IR" sz="3200"/>
              <a:t>، ارتباط </a:t>
            </a:r>
            <a:r>
              <a:rPr lang="en-US" altLang="fa-IR" sz="3200"/>
              <a:t>1:N</a:t>
            </a:r>
            <a:r>
              <a:rPr lang="fa-IR" altLang="fa-IR" sz="3200"/>
              <a:t> با مشاركت غيرالزامي داشته باشد. به دليل غير الزامي بودن ارتباط بين </a:t>
            </a:r>
            <a:r>
              <a:rPr lang="en-US" altLang="fa-IR" sz="3200"/>
              <a:t>F</a:t>
            </a:r>
            <a:r>
              <a:rPr lang="fa-IR" altLang="fa-IR" sz="3200"/>
              <a:t> و </a:t>
            </a:r>
            <a:r>
              <a:rPr lang="en-US" altLang="fa-IR" sz="3200"/>
              <a:t>G</a:t>
            </a:r>
            <a:r>
              <a:rPr lang="fa-IR" altLang="fa-IR" sz="3200"/>
              <a:t>، نمي‌توان همه اطلاعات دوموجوديتي در مورد ارتباط بين نمونه‌هاي دو نوع موجوديت </a:t>
            </a:r>
            <a:r>
              <a:rPr lang="en-US" altLang="fa-IR" sz="3200"/>
              <a:t>E</a:t>
            </a:r>
            <a:r>
              <a:rPr lang="fa-IR" altLang="fa-IR" sz="3200"/>
              <a:t> و </a:t>
            </a:r>
            <a:r>
              <a:rPr lang="en-US" altLang="fa-IR" sz="3200"/>
              <a:t>G</a:t>
            </a:r>
            <a:r>
              <a:rPr lang="fa-IR" altLang="fa-IR" sz="3200"/>
              <a:t> را بدست آورد</a:t>
            </a:r>
            <a:endParaRPr lang="en-US" altLang="fa-IR" sz="3200"/>
          </a:p>
        </p:txBody>
      </p:sp>
      <p:sp>
        <p:nvSpPr>
          <p:cNvPr id="3" name="Rectangle 6"/>
          <p:cNvSpPr>
            <a:spLocks noChangeArrowheads="1"/>
          </p:cNvSpPr>
          <p:nvPr/>
        </p:nvSpPr>
        <p:spPr bwMode="auto">
          <a:xfrm>
            <a:off x="4814514" y="1187170"/>
            <a:ext cx="208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fa-IR" altLang="fa-IR" sz="3600" dirty="0"/>
              <a:t>3- دام شكاف</a:t>
            </a:r>
            <a:endParaRPr lang="en-US" altLang="fa-IR" sz="3600" dirty="0"/>
          </a:p>
        </p:txBody>
      </p:sp>
    </p:spTree>
    <p:extLst>
      <p:ext uri="{BB962C8B-B14F-4D97-AF65-F5344CB8AC3E}">
        <p14:creationId xmlns:p14="http://schemas.microsoft.com/office/powerpoint/2010/main" val="35639834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5552889" y="2557650"/>
            <a:ext cx="39608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dirty="0"/>
              <a:t>محدوديتهاي روش </a:t>
            </a:r>
            <a:r>
              <a:rPr lang="en-US" altLang="fa-IR" sz="2800" dirty="0"/>
              <a:t>ER</a:t>
            </a:r>
            <a:r>
              <a:rPr lang="fa-IR" altLang="fa-IR" sz="3200" dirty="0"/>
              <a:t> كه در روش </a:t>
            </a:r>
            <a:r>
              <a:rPr lang="en-US" altLang="fa-IR" sz="2800" dirty="0"/>
              <a:t>EER</a:t>
            </a:r>
            <a:r>
              <a:rPr lang="fa-IR" altLang="fa-IR" sz="3200" dirty="0"/>
              <a:t> برطرف گرديدند:</a:t>
            </a:r>
            <a:endParaRPr lang="en-US" altLang="fa-IR" sz="3200" dirty="0"/>
          </a:p>
        </p:txBody>
      </p:sp>
      <p:sp>
        <p:nvSpPr>
          <p:cNvPr id="3" name="Text Box 5"/>
          <p:cNvSpPr txBox="1">
            <a:spLocks noChangeArrowheads="1"/>
          </p:cNvSpPr>
          <p:nvPr/>
        </p:nvSpPr>
        <p:spPr bwMode="auto">
          <a:xfrm>
            <a:off x="2673164" y="1333687"/>
            <a:ext cx="22320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تجزيه</a:t>
            </a:r>
            <a:endParaRPr lang="en-US" altLang="fa-IR" sz="3200"/>
          </a:p>
        </p:txBody>
      </p:sp>
      <p:sp>
        <p:nvSpPr>
          <p:cNvPr id="4" name="Text Box 6"/>
          <p:cNvSpPr txBox="1">
            <a:spLocks noChangeArrowheads="1"/>
          </p:cNvSpPr>
          <p:nvPr/>
        </p:nvSpPr>
        <p:spPr bwMode="auto">
          <a:xfrm>
            <a:off x="2673164" y="3252975"/>
            <a:ext cx="22320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تعميم</a:t>
            </a:r>
            <a:endParaRPr lang="en-US" altLang="fa-IR" sz="3200"/>
          </a:p>
        </p:txBody>
      </p:sp>
      <p:sp>
        <p:nvSpPr>
          <p:cNvPr id="5" name="Text Box 7"/>
          <p:cNvSpPr txBox="1">
            <a:spLocks noChangeArrowheads="1"/>
          </p:cNvSpPr>
          <p:nvPr/>
        </p:nvSpPr>
        <p:spPr bwMode="auto">
          <a:xfrm>
            <a:off x="2673164" y="2029012"/>
            <a:ext cx="22320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تركيب</a:t>
            </a:r>
            <a:endParaRPr lang="en-US" altLang="fa-IR" sz="3200"/>
          </a:p>
        </p:txBody>
      </p:sp>
      <p:sp>
        <p:nvSpPr>
          <p:cNvPr id="6" name="Text Box 8"/>
          <p:cNvSpPr txBox="1">
            <a:spLocks noChangeArrowheads="1"/>
          </p:cNvSpPr>
          <p:nvPr/>
        </p:nvSpPr>
        <p:spPr bwMode="auto">
          <a:xfrm>
            <a:off x="2673164" y="2702112"/>
            <a:ext cx="22320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تخصيص</a:t>
            </a:r>
            <a:endParaRPr lang="en-US" altLang="fa-IR" sz="3200"/>
          </a:p>
        </p:txBody>
      </p:sp>
      <p:sp>
        <p:nvSpPr>
          <p:cNvPr id="7" name="Text Box 9"/>
          <p:cNvSpPr txBox="1">
            <a:spLocks noChangeArrowheads="1"/>
          </p:cNvSpPr>
          <p:nvPr/>
        </p:nvSpPr>
        <p:spPr bwMode="auto">
          <a:xfrm>
            <a:off x="2673164" y="3829237"/>
            <a:ext cx="22320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تجمع</a:t>
            </a:r>
            <a:endParaRPr lang="en-US" altLang="fa-IR" sz="3200"/>
          </a:p>
        </p:txBody>
      </p:sp>
      <p:sp>
        <p:nvSpPr>
          <p:cNvPr id="8" name="Text Box 10"/>
          <p:cNvSpPr txBox="1">
            <a:spLocks noChangeArrowheads="1"/>
          </p:cNvSpPr>
          <p:nvPr/>
        </p:nvSpPr>
        <p:spPr bwMode="auto">
          <a:xfrm>
            <a:off x="2673164" y="4405500"/>
            <a:ext cx="22320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200"/>
              <a:t>وراثت صفت</a:t>
            </a:r>
            <a:endParaRPr lang="en-US" altLang="fa-IR" sz="3200"/>
          </a:p>
        </p:txBody>
      </p:sp>
      <p:sp>
        <p:nvSpPr>
          <p:cNvPr id="9" name="AutoShape 11"/>
          <p:cNvSpPr>
            <a:spLocks/>
          </p:cNvSpPr>
          <p:nvPr/>
        </p:nvSpPr>
        <p:spPr bwMode="auto">
          <a:xfrm>
            <a:off x="4833752" y="1262250"/>
            <a:ext cx="431800" cy="3744912"/>
          </a:xfrm>
          <a:prstGeom prst="rightBrace">
            <a:avLst>
              <a:gd name="adj1" fmla="val 722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Tree>
    <p:extLst>
      <p:ext uri="{BB962C8B-B14F-4D97-AF65-F5344CB8AC3E}">
        <p14:creationId xmlns:p14="http://schemas.microsoft.com/office/powerpoint/2010/main" val="2327003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2855913" y="1038226"/>
            <a:ext cx="71993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هدفهاي كلي: مقدمه و آشنايي با مفاهيم پايگاه داده‌ها</a:t>
            </a:r>
            <a:endParaRPr lang="en-US" altLang="fa-IR" sz="2800"/>
          </a:p>
        </p:txBody>
      </p:sp>
      <p:sp>
        <p:nvSpPr>
          <p:cNvPr id="19459" name="Text Box 5"/>
          <p:cNvSpPr txBox="1">
            <a:spLocks noChangeArrowheads="1"/>
          </p:cNvSpPr>
          <p:nvPr/>
        </p:nvSpPr>
        <p:spPr bwMode="auto">
          <a:xfrm>
            <a:off x="2135188" y="2565400"/>
            <a:ext cx="8062912" cy="287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هدفهاي رفتاري: دانشجو در پايان اين جلسه مي‌تواند:</a:t>
            </a:r>
          </a:p>
          <a:p>
            <a:pPr lvl="1" algn="r" rtl="1" eaLnBrk="1" hangingPunct="1">
              <a:spcBef>
                <a:spcPct val="50000"/>
              </a:spcBef>
              <a:buFontTx/>
              <a:buChar char="•"/>
            </a:pPr>
            <a:r>
              <a:rPr lang="fa-IR" altLang="fa-IR" sz="2800"/>
              <a:t> داده، اطلاع، شناخت، سيستم ذخيره و بازيابي و پايگاه داده‌ها را تعريف كند.</a:t>
            </a:r>
          </a:p>
          <a:p>
            <a:pPr lvl="1" algn="r" rtl="1" eaLnBrk="1" hangingPunct="1">
              <a:spcBef>
                <a:spcPct val="50000"/>
              </a:spcBef>
              <a:buFontTx/>
              <a:buChar char="•"/>
            </a:pPr>
            <a:r>
              <a:rPr lang="fa-IR" altLang="fa-IR" sz="2800"/>
              <a:t> رده‌هاي تكنولوژيكي پايگاه داده را بيان كند.</a:t>
            </a:r>
          </a:p>
          <a:p>
            <a:pPr lvl="1" algn="r" rtl="1" eaLnBrk="1" hangingPunct="1">
              <a:spcBef>
                <a:spcPct val="50000"/>
              </a:spcBef>
              <a:buFontTx/>
              <a:buChar char="•"/>
            </a:pPr>
            <a:r>
              <a:rPr lang="fa-IR" altLang="fa-IR" sz="2800"/>
              <a:t> رهيافتهاي ايجاد يك سيستم كاربردي را ارائه كند.</a:t>
            </a:r>
            <a:endParaRPr lang="en-US" altLang="fa-IR" sz="2800"/>
          </a:p>
        </p:txBody>
      </p:sp>
    </p:spTree>
    <p:extLst>
      <p:ext uri="{BB962C8B-B14F-4D97-AF65-F5344CB8AC3E}">
        <p14:creationId xmlns:p14="http://schemas.microsoft.com/office/powerpoint/2010/main" val="17285433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602068" y="1548839"/>
            <a:ext cx="7920038" cy="26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lnSpc>
                <a:spcPct val="120000"/>
              </a:lnSpc>
              <a:spcBef>
                <a:spcPct val="50000"/>
              </a:spcBef>
            </a:pPr>
            <a:r>
              <a:rPr lang="fa-IR" altLang="fa-IR" sz="2800" dirty="0"/>
              <a:t>تجزيه يا جداسازي يعني يك شيئ كل را به اجزاء تشكيل‌دهنده آن تقسيم كنيم. شيئ كل صفات، ساختار و رفتار خود را دارد و هريك از اجزاء نيز صفات، ساختار و رفتار خاص خود را دارند. شيئ كل شامل اجزاء خود است و بين شيئ كل و اجزايش، ارتباط شمول وجود دارد. به اين نوع ارتباط در </a:t>
            </a:r>
            <a:r>
              <a:rPr lang="en-US" altLang="fa-IR" sz="2800" dirty="0"/>
              <a:t>EER</a:t>
            </a:r>
            <a:r>
              <a:rPr lang="fa-IR" altLang="fa-IR" sz="2800" dirty="0"/>
              <a:t>، ارتباط ”جزئي است از ...“ گفته مي‌شود.</a:t>
            </a:r>
            <a:endParaRPr lang="en-US" altLang="fa-IR" sz="2800" dirty="0"/>
          </a:p>
        </p:txBody>
      </p:sp>
    </p:spTree>
    <p:extLst>
      <p:ext uri="{BB962C8B-B14F-4D97-AF65-F5344CB8AC3E}">
        <p14:creationId xmlns:p14="http://schemas.microsoft.com/office/powerpoint/2010/main" val="2917286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921342" y="2144713"/>
            <a:ext cx="7307262" cy="163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lnSpc>
                <a:spcPct val="120000"/>
              </a:lnSpc>
            </a:pPr>
            <a:r>
              <a:rPr lang="fa-IR" altLang="fa-IR" sz="2800" dirty="0"/>
              <a:t>تركيب، عكس عمل تجزيه است و در اين عمل، با داشتن</a:t>
            </a:r>
          </a:p>
          <a:p>
            <a:pPr algn="ctr" rtl="1" eaLnBrk="1" hangingPunct="1">
              <a:lnSpc>
                <a:spcPct val="120000"/>
              </a:lnSpc>
            </a:pPr>
            <a:r>
              <a:rPr lang="fa-IR" altLang="fa-IR" sz="2800" dirty="0"/>
              <a:t> </a:t>
            </a:r>
            <a:r>
              <a:rPr lang="en-US" altLang="fa-IR" sz="2800" dirty="0" err="1"/>
              <a:t>Ei</a:t>
            </a:r>
            <a:r>
              <a:rPr lang="en-US" altLang="fa-IR" sz="2800" dirty="0"/>
              <a:t>(i=1 , 2 , …)</a:t>
            </a:r>
            <a:r>
              <a:rPr lang="fa-IR" altLang="fa-IR" sz="2800" dirty="0"/>
              <a:t> يك نوع موجوديت </a:t>
            </a:r>
            <a:r>
              <a:rPr lang="en-US" altLang="fa-IR" sz="2800" dirty="0"/>
              <a:t>E</a:t>
            </a:r>
            <a:r>
              <a:rPr lang="fa-IR" altLang="fa-IR" sz="2800" dirty="0"/>
              <a:t> را بازشناسي مي‌كنيم </a:t>
            </a:r>
          </a:p>
          <a:p>
            <a:pPr algn="ctr" rtl="1" eaLnBrk="1" hangingPunct="1">
              <a:lnSpc>
                <a:spcPct val="120000"/>
              </a:lnSpc>
            </a:pPr>
            <a:r>
              <a:rPr lang="fa-IR" altLang="fa-IR" sz="2800" dirty="0"/>
              <a:t>به نحوي كه </a:t>
            </a:r>
            <a:r>
              <a:rPr lang="en-US" altLang="fa-IR" sz="2800" dirty="0" err="1"/>
              <a:t>Ei</a:t>
            </a:r>
            <a:r>
              <a:rPr lang="fa-IR" altLang="fa-IR" sz="2800" dirty="0"/>
              <a:t>ها اجزاء تشكيل‌دهنده آن باشند</a:t>
            </a:r>
            <a:endParaRPr lang="en-US" altLang="fa-IR" sz="2800" dirty="0"/>
          </a:p>
        </p:txBody>
      </p:sp>
    </p:spTree>
    <p:extLst>
      <p:ext uri="{BB962C8B-B14F-4D97-AF65-F5344CB8AC3E}">
        <p14:creationId xmlns:p14="http://schemas.microsoft.com/office/powerpoint/2010/main" val="38807391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Oval 4"/>
          <p:cNvSpPr>
            <a:spLocks noChangeArrowheads="1"/>
          </p:cNvSpPr>
          <p:nvPr/>
        </p:nvSpPr>
        <p:spPr bwMode="auto">
          <a:xfrm>
            <a:off x="3432176" y="1628775"/>
            <a:ext cx="1008063" cy="5032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3" name="Oval 5"/>
          <p:cNvSpPr>
            <a:spLocks noChangeArrowheads="1"/>
          </p:cNvSpPr>
          <p:nvPr/>
        </p:nvSpPr>
        <p:spPr bwMode="auto">
          <a:xfrm>
            <a:off x="7464426" y="1628775"/>
            <a:ext cx="1008063" cy="5032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4" name="Oval 6"/>
          <p:cNvSpPr>
            <a:spLocks noChangeArrowheads="1"/>
          </p:cNvSpPr>
          <p:nvPr/>
        </p:nvSpPr>
        <p:spPr bwMode="auto">
          <a:xfrm>
            <a:off x="3432176" y="2420939"/>
            <a:ext cx="1008063" cy="5032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5" name="Oval 7"/>
          <p:cNvSpPr>
            <a:spLocks noChangeArrowheads="1"/>
          </p:cNvSpPr>
          <p:nvPr/>
        </p:nvSpPr>
        <p:spPr bwMode="auto">
          <a:xfrm>
            <a:off x="7464426" y="2420939"/>
            <a:ext cx="1008063" cy="5032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6" name="Oval 8"/>
          <p:cNvSpPr>
            <a:spLocks noChangeArrowheads="1"/>
          </p:cNvSpPr>
          <p:nvPr/>
        </p:nvSpPr>
        <p:spPr bwMode="auto">
          <a:xfrm>
            <a:off x="1847851" y="4149725"/>
            <a:ext cx="576263" cy="2873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7" name="Oval 9"/>
          <p:cNvSpPr>
            <a:spLocks noChangeArrowheads="1"/>
          </p:cNvSpPr>
          <p:nvPr/>
        </p:nvSpPr>
        <p:spPr bwMode="auto">
          <a:xfrm>
            <a:off x="1847851" y="4724401"/>
            <a:ext cx="576263"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8" name="Oval 10"/>
          <p:cNvSpPr>
            <a:spLocks noChangeArrowheads="1"/>
          </p:cNvSpPr>
          <p:nvPr/>
        </p:nvSpPr>
        <p:spPr bwMode="auto">
          <a:xfrm>
            <a:off x="2927351" y="5302250"/>
            <a:ext cx="576263" cy="2873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29" name="Oval 11"/>
          <p:cNvSpPr>
            <a:spLocks noChangeArrowheads="1"/>
          </p:cNvSpPr>
          <p:nvPr/>
        </p:nvSpPr>
        <p:spPr bwMode="auto">
          <a:xfrm>
            <a:off x="3648075" y="5300664"/>
            <a:ext cx="647700" cy="2873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0" name="Oval 12"/>
          <p:cNvSpPr>
            <a:spLocks noChangeArrowheads="1"/>
          </p:cNvSpPr>
          <p:nvPr/>
        </p:nvSpPr>
        <p:spPr bwMode="auto">
          <a:xfrm>
            <a:off x="4872038" y="5300663"/>
            <a:ext cx="647700" cy="2143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1" name="Oval 13"/>
          <p:cNvSpPr>
            <a:spLocks noChangeArrowheads="1"/>
          </p:cNvSpPr>
          <p:nvPr/>
        </p:nvSpPr>
        <p:spPr bwMode="auto">
          <a:xfrm>
            <a:off x="5591175" y="5300663"/>
            <a:ext cx="649288" cy="2143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2" name="Oval 14"/>
          <p:cNvSpPr>
            <a:spLocks noChangeArrowheads="1"/>
          </p:cNvSpPr>
          <p:nvPr/>
        </p:nvSpPr>
        <p:spPr bwMode="auto">
          <a:xfrm>
            <a:off x="6743701" y="5300664"/>
            <a:ext cx="576263"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3" name="Oval 15"/>
          <p:cNvSpPr>
            <a:spLocks noChangeArrowheads="1"/>
          </p:cNvSpPr>
          <p:nvPr/>
        </p:nvSpPr>
        <p:spPr bwMode="auto">
          <a:xfrm>
            <a:off x="7464426" y="5300664"/>
            <a:ext cx="576263" cy="2873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4" name="Oval 16"/>
          <p:cNvSpPr>
            <a:spLocks noChangeArrowheads="1"/>
          </p:cNvSpPr>
          <p:nvPr/>
        </p:nvSpPr>
        <p:spPr bwMode="auto">
          <a:xfrm>
            <a:off x="8401050" y="5300664"/>
            <a:ext cx="647700"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5" name="Oval 17"/>
          <p:cNvSpPr>
            <a:spLocks noChangeArrowheads="1"/>
          </p:cNvSpPr>
          <p:nvPr/>
        </p:nvSpPr>
        <p:spPr bwMode="auto">
          <a:xfrm>
            <a:off x="9120188" y="5300664"/>
            <a:ext cx="647700" cy="2873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1936" name="Rectangle 18"/>
          <p:cNvSpPr>
            <a:spLocks noChangeArrowheads="1"/>
          </p:cNvSpPr>
          <p:nvPr/>
        </p:nvSpPr>
        <p:spPr bwMode="auto">
          <a:xfrm>
            <a:off x="2927351" y="4076700"/>
            <a:ext cx="14398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Mother Board</a:t>
            </a:r>
          </a:p>
        </p:txBody>
      </p:sp>
      <p:sp>
        <p:nvSpPr>
          <p:cNvPr id="81937" name="Rectangle 19"/>
          <p:cNvSpPr>
            <a:spLocks noChangeArrowheads="1"/>
          </p:cNvSpPr>
          <p:nvPr/>
        </p:nvSpPr>
        <p:spPr bwMode="auto">
          <a:xfrm>
            <a:off x="4800601" y="4076700"/>
            <a:ext cx="14398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Monitor</a:t>
            </a:r>
          </a:p>
        </p:txBody>
      </p:sp>
      <p:sp>
        <p:nvSpPr>
          <p:cNvPr id="81938" name="Rectangle 20"/>
          <p:cNvSpPr>
            <a:spLocks noChangeArrowheads="1"/>
          </p:cNvSpPr>
          <p:nvPr/>
        </p:nvSpPr>
        <p:spPr bwMode="auto">
          <a:xfrm>
            <a:off x="6672263" y="4076700"/>
            <a:ext cx="14398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RAM</a:t>
            </a:r>
          </a:p>
        </p:txBody>
      </p:sp>
      <p:sp>
        <p:nvSpPr>
          <p:cNvPr id="81939" name="Rectangle 21"/>
          <p:cNvSpPr>
            <a:spLocks noChangeArrowheads="1"/>
          </p:cNvSpPr>
          <p:nvPr/>
        </p:nvSpPr>
        <p:spPr bwMode="auto">
          <a:xfrm>
            <a:off x="8472488" y="4076700"/>
            <a:ext cx="14398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Hard</a:t>
            </a:r>
          </a:p>
        </p:txBody>
      </p:sp>
      <p:sp>
        <p:nvSpPr>
          <p:cNvPr id="81940" name="Rectangle 22"/>
          <p:cNvSpPr>
            <a:spLocks noChangeArrowheads="1"/>
          </p:cNvSpPr>
          <p:nvPr/>
        </p:nvSpPr>
        <p:spPr bwMode="auto">
          <a:xfrm>
            <a:off x="5232401" y="1989138"/>
            <a:ext cx="14398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COMPUTER</a:t>
            </a:r>
          </a:p>
        </p:txBody>
      </p:sp>
      <p:sp>
        <p:nvSpPr>
          <p:cNvPr id="81941" name="Line 23"/>
          <p:cNvSpPr>
            <a:spLocks noChangeShapeType="1"/>
          </p:cNvSpPr>
          <p:nvPr/>
        </p:nvSpPr>
        <p:spPr bwMode="auto">
          <a:xfrm>
            <a:off x="4440238" y="1916114"/>
            <a:ext cx="792162" cy="21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2" name="Line 24"/>
          <p:cNvSpPr>
            <a:spLocks noChangeShapeType="1"/>
          </p:cNvSpPr>
          <p:nvPr/>
        </p:nvSpPr>
        <p:spPr bwMode="auto">
          <a:xfrm flipH="1">
            <a:off x="6672263" y="1844676"/>
            <a:ext cx="792162"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3" name="Line 25"/>
          <p:cNvSpPr>
            <a:spLocks noChangeShapeType="1"/>
          </p:cNvSpPr>
          <p:nvPr/>
        </p:nvSpPr>
        <p:spPr bwMode="auto">
          <a:xfrm flipV="1">
            <a:off x="4440238" y="2420938"/>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4" name="Line 26"/>
          <p:cNvSpPr>
            <a:spLocks noChangeShapeType="1"/>
          </p:cNvSpPr>
          <p:nvPr/>
        </p:nvSpPr>
        <p:spPr bwMode="auto">
          <a:xfrm flipH="1" flipV="1">
            <a:off x="6672263" y="2420938"/>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5" name="Line 27"/>
          <p:cNvSpPr>
            <a:spLocks noChangeShapeType="1"/>
          </p:cNvSpPr>
          <p:nvPr/>
        </p:nvSpPr>
        <p:spPr bwMode="auto">
          <a:xfrm flipH="1">
            <a:off x="5519738" y="2636838"/>
            <a:ext cx="360362"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6" name="Line 28"/>
          <p:cNvSpPr>
            <a:spLocks noChangeShapeType="1"/>
          </p:cNvSpPr>
          <p:nvPr/>
        </p:nvSpPr>
        <p:spPr bwMode="auto">
          <a:xfrm flipH="1">
            <a:off x="3719514" y="2636838"/>
            <a:ext cx="1944687"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7" name="Line 29"/>
          <p:cNvSpPr>
            <a:spLocks noChangeShapeType="1"/>
          </p:cNvSpPr>
          <p:nvPr/>
        </p:nvSpPr>
        <p:spPr bwMode="auto">
          <a:xfrm>
            <a:off x="6167439" y="2636838"/>
            <a:ext cx="1152525"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8" name="Line 30"/>
          <p:cNvSpPr>
            <a:spLocks noChangeShapeType="1"/>
          </p:cNvSpPr>
          <p:nvPr/>
        </p:nvSpPr>
        <p:spPr bwMode="auto">
          <a:xfrm>
            <a:off x="6383338" y="2636838"/>
            <a:ext cx="273685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49" name="Line 31"/>
          <p:cNvSpPr>
            <a:spLocks noChangeShapeType="1"/>
          </p:cNvSpPr>
          <p:nvPr/>
        </p:nvSpPr>
        <p:spPr bwMode="auto">
          <a:xfrm>
            <a:off x="9336088" y="4724401"/>
            <a:ext cx="144462"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0" name="Line 32"/>
          <p:cNvSpPr>
            <a:spLocks noChangeShapeType="1"/>
          </p:cNvSpPr>
          <p:nvPr/>
        </p:nvSpPr>
        <p:spPr bwMode="auto">
          <a:xfrm flipH="1">
            <a:off x="8759826" y="4724401"/>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1" name="Line 33"/>
          <p:cNvSpPr>
            <a:spLocks noChangeShapeType="1"/>
          </p:cNvSpPr>
          <p:nvPr/>
        </p:nvSpPr>
        <p:spPr bwMode="auto">
          <a:xfrm>
            <a:off x="7391401" y="4724401"/>
            <a:ext cx="360363"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2" name="Line 34"/>
          <p:cNvSpPr>
            <a:spLocks noChangeShapeType="1"/>
          </p:cNvSpPr>
          <p:nvPr/>
        </p:nvSpPr>
        <p:spPr bwMode="auto">
          <a:xfrm flipH="1">
            <a:off x="7032625" y="4724401"/>
            <a:ext cx="2159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3" name="Line 35"/>
          <p:cNvSpPr>
            <a:spLocks noChangeShapeType="1"/>
          </p:cNvSpPr>
          <p:nvPr/>
        </p:nvSpPr>
        <p:spPr bwMode="auto">
          <a:xfrm>
            <a:off x="5519738" y="4724401"/>
            <a:ext cx="360362"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4" name="Line 36"/>
          <p:cNvSpPr>
            <a:spLocks noChangeShapeType="1"/>
          </p:cNvSpPr>
          <p:nvPr/>
        </p:nvSpPr>
        <p:spPr bwMode="auto">
          <a:xfrm flipH="1">
            <a:off x="5159376" y="4724401"/>
            <a:ext cx="144463"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5" name="Line 37"/>
          <p:cNvSpPr>
            <a:spLocks noChangeShapeType="1"/>
          </p:cNvSpPr>
          <p:nvPr/>
        </p:nvSpPr>
        <p:spPr bwMode="auto">
          <a:xfrm>
            <a:off x="3648076" y="4724401"/>
            <a:ext cx="360363"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6" name="Line 38"/>
          <p:cNvSpPr>
            <a:spLocks noChangeShapeType="1"/>
          </p:cNvSpPr>
          <p:nvPr/>
        </p:nvSpPr>
        <p:spPr bwMode="auto">
          <a:xfrm>
            <a:off x="2424114" y="4292601"/>
            <a:ext cx="503237"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7" name="Line 39"/>
          <p:cNvSpPr>
            <a:spLocks noChangeShapeType="1"/>
          </p:cNvSpPr>
          <p:nvPr/>
        </p:nvSpPr>
        <p:spPr bwMode="auto">
          <a:xfrm flipV="1">
            <a:off x="3216275" y="4724401"/>
            <a:ext cx="287338"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8" name="Line 40"/>
          <p:cNvSpPr>
            <a:spLocks noChangeShapeType="1"/>
          </p:cNvSpPr>
          <p:nvPr/>
        </p:nvSpPr>
        <p:spPr bwMode="auto">
          <a:xfrm flipV="1">
            <a:off x="2424114" y="4508501"/>
            <a:ext cx="50323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1959" name="Text Box 41"/>
          <p:cNvSpPr txBox="1">
            <a:spLocks noChangeArrowheads="1"/>
          </p:cNvSpPr>
          <p:nvPr/>
        </p:nvSpPr>
        <p:spPr bwMode="auto">
          <a:xfrm>
            <a:off x="9948864" y="5229226"/>
            <a:ext cx="7191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spcBef>
                <a:spcPct val="50000"/>
              </a:spcBef>
            </a:pPr>
            <a:r>
              <a:rPr lang="en-US" altLang="fa-IR" sz="1800" b="1"/>
              <a:t>.  .  .</a:t>
            </a:r>
          </a:p>
        </p:txBody>
      </p:sp>
      <p:sp>
        <p:nvSpPr>
          <p:cNvPr id="81960" name="Text Box 42"/>
          <p:cNvSpPr txBox="1">
            <a:spLocks noChangeArrowheads="1"/>
          </p:cNvSpPr>
          <p:nvPr/>
        </p:nvSpPr>
        <p:spPr bwMode="auto">
          <a:xfrm>
            <a:off x="9948864" y="4365626"/>
            <a:ext cx="7191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spcBef>
                <a:spcPct val="50000"/>
              </a:spcBef>
            </a:pPr>
            <a:r>
              <a:rPr lang="en-US" altLang="fa-IR" sz="1800" b="1"/>
              <a:t>.  .  .</a:t>
            </a:r>
          </a:p>
        </p:txBody>
      </p:sp>
      <p:sp>
        <p:nvSpPr>
          <p:cNvPr id="81961" name="Text Box 43"/>
          <p:cNvSpPr txBox="1">
            <a:spLocks noChangeArrowheads="1"/>
          </p:cNvSpPr>
          <p:nvPr/>
        </p:nvSpPr>
        <p:spPr bwMode="auto">
          <a:xfrm>
            <a:off x="2135189" y="5300663"/>
            <a:ext cx="7191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spcBef>
                <a:spcPct val="50000"/>
              </a:spcBef>
            </a:pPr>
            <a:r>
              <a:rPr lang="en-US" altLang="fa-IR" sz="1800" b="1"/>
              <a:t>.  .  .</a:t>
            </a:r>
          </a:p>
        </p:txBody>
      </p:sp>
      <p:sp>
        <p:nvSpPr>
          <p:cNvPr id="81962" name="Text Box 44"/>
          <p:cNvSpPr txBox="1">
            <a:spLocks noChangeArrowheads="1"/>
          </p:cNvSpPr>
          <p:nvPr/>
        </p:nvSpPr>
        <p:spPr bwMode="auto">
          <a:xfrm>
            <a:off x="4367213" y="476251"/>
            <a:ext cx="288131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b="1"/>
              <a:t>مثال تجزيه و تركيب</a:t>
            </a:r>
            <a:endParaRPr lang="en-US" altLang="fa-IR" sz="2800" b="1"/>
          </a:p>
        </p:txBody>
      </p:sp>
    </p:spTree>
    <p:extLst>
      <p:ext uri="{BB962C8B-B14F-4D97-AF65-F5344CB8AC3E}">
        <p14:creationId xmlns:p14="http://schemas.microsoft.com/office/powerpoint/2010/main" val="19551438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274390" y="1603375"/>
            <a:ext cx="8496300" cy="26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lnSpc>
                <a:spcPct val="120000"/>
              </a:lnSpc>
              <a:spcBef>
                <a:spcPct val="50000"/>
              </a:spcBef>
            </a:pPr>
            <a:r>
              <a:rPr lang="fa-IR" altLang="fa-IR" sz="2800" dirty="0"/>
              <a:t>تخصيص عبارتست از مشخص كردن گونه‌هاي خاص يك شيئ براساس يك يا چند ضابطه مشخص، مثلا اگر شيئ موجود زنده را درنظر بگيريم، سه گونه خاص آن عبارتند از: انسان، حيوان و نبات. در روش </a:t>
            </a:r>
            <a:r>
              <a:rPr lang="en-US" altLang="fa-IR" sz="2800" dirty="0"/>
              <a:t>EER</a:t>
            </a:r>
            <a:r>
              <a:rPr lang="fa-IR" altLang="fa-IR" sz="2800" dirty="0"/>
              <a:t> هر يك نوع موجوديت مي‌تواند خود زيرنوع موجوديتهايي داشته باشد. بين هر زيرنوع و زبرنوع ارتباط ”گونه‌اي است از ...“ وجود دارد.</a:t>
            </a:r>
            <a:endParaRPr lang="en-US" altLang="fa-IR" sz="2800" dirty="0"/>
          </a:p>
        </p:txBody>
      </p:sp>
    </p:spTree>
    <p:extLst>
      <p:ext uri="{BB962C8B-B14F-4D97-AF65-F5344CB8AC3E}">
        <p14:creationId xmlns:p14="http://schemas.microsoft.com/office/powerpoint/2010/main" val="32579345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171794" y="1720944"/>
            <a:ext cx="72009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600" dirty="0"/>
              <a:t>تعميم، عكس عمل تخصيص است، به اين معنا كه با داشتن زيرنوعهاي خاص، صفات مشترك بين آنها را در يك مجموعه صفات براي يك زبرنوع موجوديت درنظر مي‌گيريم</a:t>
            </a:r>
            <a:endParaRPr lang="en-US" altLang="fa-IR" sz="3600" dirty="0"/>
          </a:p>
        </p:txBody>
      </p:sp>
    </p:spTree>
    <p:extLst>
      <p:ext uri="{BB962C8B-B14F-4D97-AF65-F5344CB8AC3E}">
        <p14:creationId xmlns:p14="http://schemas.microsoft.com/office/powerpoint/2010/main" val="131680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p:cNvSpPr>
            <a:spLocks noChangeArrowheads="1"/>
          </p:cNvSpPr>
          <p:nvPr/>
        </p:nvSpPr>
        <p:spPr bwMode="auto">
          <a:xfrm>
            <a:off x="5448300" y="1341438"/>
            <a:ext cx="129698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a:t>
            </a:r>
            <a:endParaRPr lang="en-US" altLang="fa-IR" sz="1800"/>
          </a:p>
        </p:txBody>
      </p:sp>
      <p:sp>
        <p:nvSpPr>
          <p:cNvPr id="84995" name="Rectangle 5"/>
          <p:cNvSpPr>
            <a:spLocks noChangeArrowheads="1"/>
          </p:cNvSpPr>
          <p:nvPr/>
        </p:nvSpPr>
        <p:spPr bwMode="auto">
          <a:xfrm>
            <a:off x="3432175" y="3789363"/>
            <a:ext cx="129698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دانشجوي دوره</a:t>
            </a:r>
          </a:p>
          <a:p>
            <a:pPr algn="ctr" eaLnBrk="1" hangingPunct="1"/>
            <a:r>
              <a:rPr lang="fa-IR" altLang="fa-IR" sz="1800"/>
              <a:t>دكترا</a:t>
            </a:r>
            <a:endParaRPr lang="en-US" altLang="fa-IR" sz="1800"/>
          </a:p>
        </p:txBody>
      </p:sp>
      <p:sp>
        <p:nvSpPr>
          <p:cNvPr id="84996" name="Rectangle 6"/>
          <p:cNvSpPr>
            <a:spLocks noChangeArrowheads="1"/>
          </p:cNvSpPr>
          <p:nvPr/>
        </p:nvSpPr>
        <p:spPr bwMode="auto">
          <a:xfrm>
            <a:off x="5448300" y="3789363"/>
            <a:ext cx="129698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دانشجوي دوره</a:t>
            </a:r>
          </a:p>
          <a:p>
            <a:pPr algn="ctr" eaLnBrk="1" hangingPunct="1"/>
            <a:r>
              <a:rPr lang="fa-IR" altLang="fa-IR" sz="1800"/>
              <a:t>كارشناسي</a:t>
            </a:r>
            <a:endParaRPr lang="en-US" altLang="fa-IR" sz="1800"/>
          </a:p>
        </p:txBody>
      </p:sp>
      <p:sp>
        <p:nvSpPr>
          <p:cNvPr id="84997" name="Rectangle 7"/>
          <p:cNvSpPr>
            <a:spLocks noChangeArrowheads="1"/>
          </p:cNvSpPr>
          <p:nvPr/>
        </p:nvSpPr>
        <p:spPr bwMode="auto">
          <a:xfrm>
            <a:off x="7321550" y="3789363"/>
            <a:ext cx="1296988"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دانشجوي دوره</a:t>
            </a:r>
          </a:p>
          <a:p>
            <a:pPr algn="ctr" eaLnBrk="1" hangingPunct="1"/>
            <a:r>
              <a:rPr lang="fa-IR" altLang="fa-IR" sz="1800"/>
              <a:t>كارشناسي ارشد</a:t>
            </a:r>
            <a:endParaRPr lang="en-US" altLang="fa-IR" sz="1800"/>
          </a:p>
        </p:txBody>
      </p:sp>
      <p:sp>
        <p:nvSpPr>
          <p:cNvPr id="84998" name="Oval 8"/>
          <p:cNvSpPr>
            <a:spLocks noChangeArrowheads="1"/>
          </p:cNvSpPr>
          <p:nvPr/>
        </p:nvSpPr>
        <p:spPr bwMode="auto">
          <a:xfrm>
            <a:off x="7177088" y="5229225"/>
            <a:ext cx="8636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4999" name="Oval 9"/>
          <p:cNvSpPr>
            <a:spLocks noChangeArrowheads="1"/>
          </p:cNvSpPr>
          <p:nvPr/>
        </p:nvSpPr>
        <p:spPr bwMode="auto">
          <a:xfrm>
            <a:off x="5087938" y="5157788"/>
            <a:ext cx="8636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5000" name="Oval 10"/>
          <p:cNvSpPr>
            <a:spLocks noChangeArrowheads="1"/>
          </p:cNvSpPr>
          <p:nvPr/>
        </p:nvSpPr>
        <p:spPr bwMode="auto">
          <a:xfrm>
            <a:off x="3071813" y="5084763"/>
            <a:ext cx="8636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5001" name="Oval 11"/>
          <p:cNvSpPr>
            <a:spLocks noChangeArrowheads="1"/>
          </p:cNvSpPr>
          <p:nvPr/>
        </p:nvSpPr>
        <p:spPr bwMode="auto">
          <a:xfrm>
            <a:off x="3216275" y="2060575"/>
            <a:ext cx="8636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200"/>
              <a:t>نام و نام </a:t>
            </a:r>
          </a:p>
          <a:p>
            <a:pPr algn="ctr" eaLnBrk="1" hangingPunct="1"/>
            <a:r>
              <a:rPr lang="fa-IR" altLang="fa-IR" sz="1200"/>
              <a:t>خانوادگي</a:t>
            </a:r>
            <a:endParaRPr lang="en-US" altLang="fa-IR" sz="1200"/>
          </a:p>
        </p:txBody>
      </p:sp>
      <p:sp>
        <p:nvSpPr>
          <p:cNvPr id="85002" name="Oval 12"/>
          <p:cNvSpPr>
            <a:spLocks noChangeArrowheads="1"/>
          </p:cNvSpPr>
          <p:nvPr/>
        </p:nvSpPr>
        <p:spPr bwMode="auto">
          <a:xfrm>
            <a:off x="3216275" y="1125538"/>
            <a:ext cx="8636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شماره</a:t>
            </a:r>
            <a:endParaRPr lang="en-US" altLang="fa-IR" sz="1800"/>
          </a:p>
        </p:txBody>
      </p:sp>
      <p:sp>
        <p:nvSpPr>
          <p:cNvPr id="85003" name="Line 13"/>
          <p:cNvSpPr>
            <a:spLocks noChangeShapeType="1"/>
          </p:cNvSpPr>
          <p:nvPr/>
        </p:nvSpPr>
        <p:spPr bwMode="auto">
          <a:xfrm flipH="1">
            <a:off x="3576639" y="4365625"/>
            <a:ext cx="503237"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04" name="Line 14"/>
          <p:cNvSpPr>
            <a:spLocks noChangeShapeType="1"/>
          </p:cNvSpPr>
          <p:nvPr/>
        </p:nvSpPr>
        <p:spPr bwMode="auto">
          <a:xfrm flipH="1">
            <a:off x="5592764" y="4365626"/>
            <a:ext cx="503237"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05" name="Line 15"/>
          <p:cNvSpPr>
            <a:spLocks noChangeShapeType="1"/>
          </p:cNvSpPr>
          <p:nvPr/>
        </p:nvSpPr>
        <p:spPr bwMode="auto">
          <a:xfrm flipH="1">
            <a:off x="7680326" y="4365625"/>
            <a:ext cx="288925"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06" name="Line 16"/>
          <p:cNvSpPr>
            <a:spLocks noChangeShapeType="1"/>
          </p:cNvSpPr>
          <p:nvPr/>
        </p:nvSpPr>
        <p:spPr bwMode="auto">
          <a:xfrm>
            <a:off x="4079876" y="1341438"/>
            <a:ext cx="1368425"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07" name="Line 17"/>
          <p:cNvSpPr>
            <a:spLocks noChangeShapeType="1"/>
          </p:cNvSpPr>
          <p:nvPr/>
        </p:nvSpPr>
        <p:spPr bwMode="auto">
          <a:xfrm flipV="1">
            <a:off x="4079876" y="1700213"/>
            <a:ext cx="13684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08" name="Text Box 18"/>
          <p:cNvSpPr txBox="1">
            <a:spLocks noChangeArrowheads="1"/>
          </p:cNvSpPr>
          <p:nvPr/>
        </p:nvSpPr>
        <p:spPr bwMode="auto">
          <a:xfrm>
            <a:off x="2355075" y="3933825"/>
            <a:ext cx="7040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t>زيرنوعها</a:t>
            </a:r>
            <a:endParaRPr lang="en-US" altLang="fa-IR" sz="1800"/>
          </a:p>
        </p:txBody>
      </p:sp>
      <p:sp>
        <p:nvSpPr>
          <p:cNvPr id="85009" name="Text Box 19"/>
          <p:cNvSpPr txBox="1">
            <a:spLocks noChangeArrowheads="1"/>
          </p:cNvSpPr>
          <p:nvPr/>
        </p:nvSpPr>
        <p:spPr bwMode="auto">
          <a:xfrm>
            <a:off x="7679264" y="1341438"/>
            <a:ext cx="5693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t>زبرنوع</a:t>
            </a:r>
            <a:endParaRPr lang="en-US" altLang="fa-IR" sz="1800"/>
          </a:p>
        </p:txBody>
      </p:sp>
      <p:sp>
        <p:nvSpPr>
          <p:cNvPr id="85010" name="Line 20"/>
          <p:cNvSpPr>
            <a:spLocks noChangeShapeType="1"/>
          </p:cNvSpPr>
          <p:nvPr/>
        </p:nvSpPr>
        <p:spPr bwMode="auto">
          <a:xfrm>
            <a:off x="6096000" y="1916113"/>
            <a:ext cx="187325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11" name="Line 21"/>
          <p:cNvSpPr>
            <a:spLocks noChangeShapeType="1"/>
          </p:cNvSpPr>
          <p:nvPr/>
        </p:nvSpPr>
        <p:spPr bwMode="auto">
          <a:xfrm>
            <a:off x="6096000" y="1916113"/>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12" name="Line 22"/>
          <p:cNvSpPr>
            <a:spLocks noChangeShapeType="1"/>
          </p:cNvSpPr>
          <p:nvPr/>
        </p:nvSpPr>
        <p:spPr bwMode="auto">
          <a:xfrm flipH="1">
            <a:off x="4079876" y="1916113"/>
            <a:ext cx="2016125"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13" name="Text Box 23"/>
          <p:cNvSpPr txBox="1">
            <a:spLocks noChangeArrowheads="1"/>
          </p:cNvSpPr>
          <p:nvPr/>
        </p:nvSpPr>
        <p:spPr bwMode="auto">
          <a:xfrm>
            <a:off x="4418207" y="185739"/>
            <a:ext cx="29017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200" b="1"/>
              <a:t>مثال تخصيص و تعميم</a:t>
            </a:r>
            <a:endParaRPr lang="en-US" altLang="fa-IR" sz="3200" b="1"/>
          </a:p>
        </p:txBody>
      </p:sp>
      <p:sp>
        <p:nvSpPr>
          <p:cNvPr id="85014" name="Text Box 24"/>
          <p:cNvSpPr txBox="1">
            <a:spLocks noChangeArrowheads="1"/>
          </p:cNvSpPr>
          <p:nvPr/>
        </p:nvSpPr>
        <p:spPr bwMode="auto">
          <a:xfrm>
            <a:off x="8296957" y="5229226"/>
            <a:ext cx="5533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  .  .</a:t>
            </a:r>
            <a:endParaRPr lang="en-US" altLang="fa-IR" sz="2400" b="1"/>
          </a:p>
        </p:txBody>
      </p:sp>
      <p:sp>
        <p:nvSpPr>
          <p:cNvPr id="85015" name="Text Box 25"/>
          <p:cNvSpPr txBox="1">
            <a:spLocks noChangeArrowheads="1"/>
          </p:cNvSpPr>
          <p:nvPr/>
        </p:nvSpPr>
        <p:spPr bwMode="auto">
          <a:xfrm>
            <a:off x="6136369" y="5157789"/>
            <a:ext cx="5533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  .  .</a:t>
            </a:r>
            <a:endParaRPr lang="en-US" altLang="fa-IR" sz="2400" b="1"/>
          </a:p>
        </p:txBody>
      </p:sp>
      <p:sp>
        <p:nvSpPr>
          <p:cNvPr id="85016" name="Text Box 26"/>
          <p:cNvSpPr txBox="1">
            <a:spLocks noChangeArrowheads="1"/>
          </p:cNvSpPr>
          <p:nvPr/>
        </p:nvSpPr>
        <p:spPr bwMode="auto">
          <a:xfrm>
            <a:off x="4120244" y="5157789"/>
            <a:ext cx="5533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  .  .</a:t>
            </a:r>
            <a:endParaRPr lang="en-US" altLang="fa-IR" sz="2400" b="1"/>
          </a:p>
        </p:txBody>
      </p:sp>
      <p:sp>
        <p:nvSpPr>
          <p:cNvPr id="85017" name="Text Box 27"/>
          <p:cNvSpPr txBox="1">
            <a:spLocks noChangeArrowheads="1"/>
          </p:cNvSpPr>
          <p:nvPr/>
        </p:nvSpPr>
        <p:spPr bwMode="auto">
          <a:xfrm>
            <a:off x="9160557" y="3860801"/>
            <a:ext cx="55335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400" b="1"/>
              <a:t>.  .  .</a:t>
            </a:r>
            <a:endParaRPr lang="en-US" altLang="fa-IR" sz="2400" b="1"/>
          </a:p>
        </p:txBody>
      </p:sp>
      <p:sp>
        <p:nvSpPr>
          <p:cNvPr id="85018" name="AutoShape 28"/>
          <p:cNvSpPr>
            <a:spLocks/>
          </p:cNvSpPr>
          <p:nvPr/>
        </p:nvSpPr>
        <p:spPr bwMode="auto">
          <a:xfrm rot="-5400000">
            <a:off x="3360738" y="5518150"/>
            <a:ext cx="215900" cy="647700"/>
          </a:xfrm>
          <a:prstGeom prst="leftBrace">
            <a:avLst>
              <a:gd name="adj1" fmla="val 25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5019" name="Text Box 29"/>
          <p:cNvSpPr txBox="1">
            <a:spLocks noChangeArrowheads="1"/>
          </p:cNvSpPr>
          <p:nvPr/>
        </p:nvSpPr>
        <p:spPr bwMode="auto">
          <a:xfrm>
            <a:off x="2905125" y="6021388"/>
            <a:ext cx="1066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t>صفات خاص</a:t>
            </a:r>
            <a:endParaRPr lang="en-US" altLang="fa-IR" sz="1800"/>
          </a:p>
        </p:txBody>
      </p:sp>
      <p:sp>
        <p:nvSpPr>
          <p:cNvPr id="85020" name="AutoShape 30"/>
          <p:cNvSpPr>
            <a:spLocks/>
          </p:cNvSpPr>
          <p:nvPr/>
        </p:nvSpPr>
        <p:spPr bwMode="auto">
          <a:xfrm rot="-5400000">
            <a:off x="5413375" y="5518150"/>
            <a:ext cx="215900" cy="647700"/>
          </a:xfrm>
          <a:prstGeom prst="leftBrace">
            <a:avLst>
              <a:gd name="adj1" fmla="val 25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5021" name="Text Box 31"/>
          <p:cNvSpPr txBox="1">
            <a:spLocks noChangeArrowheads="1"/>
          </p:cNvSpPr>
          <p:nvPr/>
        </p:nvSpPr>
        <p:spPr bwMode="auto">
          <a:xfrm>
            <a:off x="4957763" y="6021388"/>
            <a:ext cx="1066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t>صفات خاص</a:t>
            </a:r>
            <a:endParaRPr lang="en-US" altLang="fa-IR" sz="1800"/>
          </a:p>
        </p:txBody>
      </p:sp>
      <p:sp>
        <p:nvSpPr>
          <p:cNvPr id="85022" name="AutoShape 32"/>
          <p:cNvSpPr>
            <a:spLocks/>
          </p:cNvSpPr>
          <p:nvPr/>
        </p:nvSpPr>
        <p:spPr bwMode="auto">
          <a:xfrm rot="-5400000">
            <a:off x="7488238" y="5589588"/>
            <a:ext cx="215900" cy="647700"/>
          </a:xfrm>
          <a:prstGeom prst="leftBrace">
            <a:avLst>
              <a:gd name="adj1" fmla="val 25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5023" name="Text Box 33"/>
          <p:cNvSpPr txBox="1">
            <a:spLocks noChangeArrowheads="1"/>
          </p:cNvSpPr>
          <p:nvPr/>
        </p:nvSpPr>
        <p:spPr bwMode="auto">
          <a:xfrm>
            <a:off x="7032625" y="6092826"/>
            <a:ext cx="1066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t>صفات خاص</a:t>
            </a:r>
            <a:endParaRPr lang="en-US" altLang="fa-IR" sz="1800"/>
          </a:p>
        </p:txBody>
      </p:sp>
      <p:sp>
        <p:nvSpPr>
          <p:cNvPr id="85024" name="AutoShape 34"/>
          <p:cNvSpPr>
            <a:spLocks/>
          </p:cNvSpPr>
          <p:nvPr/>
        </p:nvSpPr>
        <p:spPr bwMode="auto">
          <a:xfrm flipV="1">
            <a:off x="2928939" y="981076"/>
            <a:ext cx="263525" cy="1681163"/>
          </a:xfrm>
          <a:prstGeom prst="leftBrace">
            <a:avLst>
              <a:gd name="adj1" fmla="val 5316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85025" name="Text Box 35"/>
          <p:cNvSpPr txBox="1">
            <a:spLocks noChangeArrowheads="1"/>
          </p:cNvSpPr>
          <p:nvPr/>
        </p:nvSpPr>
        <p:spPr bwMode="auto">
          <a:xfrm>
            <a:off x="1811340" y="1693863"/>
            <a:ext cx="111601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1800"/>
              <a:t>صفات مشترك</a:t>
            </a:r>
            <a:endParaRPr lang="en-US" altLang="fa-IR" sz="1800"/>
          </a:p>
        </p:txBody>
      </p:sp>
      <p:sp>
        <p:nvSpPr>
          <p:cNvPr id="85026" name="Freeform 36"/>
          <p:cNvSpPr>
            <a:spLocks/>
          </p:cNvSpPr>
          <p:nvPr/>
        </p:nvSpPr>
        <p:spPr bwMode="auto">
          <a:xfrm rot="-9624986">
            <a:off x="4986338" y="2689225"/>
            <a:ext cx="431800" cy="234950"/>
          </a:xfrm>
          <a:custGeom>
            <a:avLst/>
            <a:gdLst>
              <a:gd name="T0" fmla="*/ 431800 w 317"/>
              <a:gd name="T1" fmla="*/ 234950 h 250"/>
              <a:gd name="T2" fmla="*/ 309207 w 317"/>
              <a:gd name="T3" fmla="*/ 21615 h 250"/>
              <a:gd name="T4" fmla="*/ 0 w 317"/>
              <a:gd name="T5" fmla="*/ 107137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27" name="Freeform 37"/>
          <p:cNvSpPr>
            <a:spLocks/>
          </p:cNvSpPr>
          <p:nvPr/>
        </p:nvSpPr>
        <p:spPr bwMode="auto">
          <a:xfrm rot="6114543">
            <a:off x="6872288" y="2709863"/>
            <a:ext cx="360362" cy="360362"/>
          </a:xfrm>
          <a:custGeom>
            <a:avLst/>
            <a:gdLst>
              <a:gd name="T0" fmla="*/ 360362 w 317"/>
              <a:gd name="T1" fmla="*/ 360362 h 250"/>
              <a:gd name="T2" fmla="*/ 258051 w 317"/>
              <a:gd name="T3" fmla="*/ 33153 h 250"/>
              <a:gd name="T4" fmla="*/ 0 w 317"/>
              <a:gd name="T5" fmla="*/ 16432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28" name="Freeform 38"/>
          <p:cNvSpPr>
            <a:spLocks/>
          </p:cNvSpPr>
          <p:nvPr/>
        </p:nvSpPr>
        <p:spPr bwMode="auto">
          <a:xfrm rot="9617395">
            <a:off x="5911850" y="3019426"/>
            <a:ext cx="471488" cy="341313"/>
          </a:xfrm>
          <a:custGeom>
            <a:avLst/>
            <a:gdLst>
              <a:gd name="T0" fmla="*/ 471488 w 317"/>
              <a:gd name="T1" fmla="*/ 341313 h 250"/>
              <a:gd name="T2" fmla="*/ 337627 w 317"/>
              <a:gd name="T3" fmla="*/ 31401 h 250"/>
              <a:gd name="T4" fmla="*/ 0 w 317"/>
              <a:gd name="T5" fmla="*/ 155639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5029" name="Text Box 39"/>
          <p:cNvSpPr txBox="1">
            <a:spLocks noChangeArrowheads="1"/>
          </p:cNvSpPr>
          <p:nvPr/>
        </p:nvSpPr>
        <p:spPr bwMode="auto">
          <a:xfrm>
            <a:off x="3597276" y="2420939"/>
            <a:ext cx="195263" cy="978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lnSpc>
                <a:spcPct val="60000"/>
              </a:lnSpc>
            </a:pPr>
            <a:r>
              <a:rPr lang="en-US" altLang="fa-IR" sz="2400" b="1"/>
              <a:t>.</a:t>
            </a:r>
          </a:p>
          <a:p>
            <a:pPr algn="r" rtl="1" eaLnBrk="1" hangingPunct="1">
              <a:lnSpc>
                <a:spcPct val="60000"/>
              </a:lnSpc>
            </a:pPr>
            <a:r>
              <a:rPr lang="en-US" altLang="fa-IR" sz="2400" b="1"/>
              <a:t>.</a:t>
            </a:r>
          </a:p>
          <a:p>
            <a:pPr algn="r" rtl="1" eaLnBrk="1" hangingPunct="1">
              <a:lnSpc>
                <a:spcPct val="60000"/>
              </a:lnSpc>
            </a:pPr>
            <a:r>
              <a:rPr lang="en-US" altLang="fa-IR" sz="2400" b="1"/>
              <a:t>.</a:t>
            </a:r>
          </a:p>
          <a:p>
            <a:pPr algn="r" rtl="1" eaLnBrk="1" hangingPunct="1">
              <a:lnSpc>
                <a:spcPct val="60000"/>
              </a:lnSpc>
            </a:pPr>
            <a:endParaRPr lang="en-US" altLang="fa-IR" sz="2400" b="1"/>
          </a:p>
        </p:txBody>
      </p:sp>
    </p:spTree>
    <p:extLst>
      <p:ext uri="{BB962C8B-B14F-4D97-AF65-F5344CB8AC3E}">
        <p14:creationId xmlns:p14="http://schemas.microsoft.com/office/powerpoint/2010/main" val="13251249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192898" y="1451255"/>
            <a:ext cx="727392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smtClean="0"/>
              <a:t>مفهوم وراثت چندگانه</a:t>
            </a:r>
          </a:p>
          <a:p>
            <a:pPr algn="ctr" rtl="1" eaLnBrk="1" hangingPunct="1">
              <a:spcBef>
                <a:spcPct val="50000"/>
              </a:spcBef>
            </a:pPr>
            <a:r>
              <a:rPr lang="fa-IR" altLang="fa-IR" dirty="0" smtClean="0"/>
              <a:t>يك </a:t>
            </a:r>
            <a:r>
              <a:rPr lang="fa-IR" altLang="fa-IR" dirty="0"/>
              <a:t>زيرنوع موجوديت، مي‌تواند در عين حال زيرنوع يك زبرنوع موجوديت ديگر هم باشد. با اين ترتيب مي‌توان مفهوم وراثت چندگانه را در روش </a:t>
            </a:r>
            <a:r>
              <a:rPr lang="en-US" altLang="fa-IR" dirty="0"/>
              <a:t>EER</a:t>
            </a:r>
            <a:r>
              <a:rPr lang="fa-IR" altLang="fa-IR" dirty="0"/>
              <a:t> نمايش داد.</a:t>
            </a:r>
            <a:endParaRPr lang="en-US" altLang="fa-IR" dirty="0"/>
          </a:p>
        </p:txBody>
      </p:sp>
    </p:spTree>
    <p:extLst>
      <p:ext uri="{BB962C8B-B14F-4D97-AF65-F5344CB8AC3E}">
        <p14:creationId xmlns:p14="http://schemas.microsoft.com/office/powerpoint/2010/main" val="42176290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4"/>
          <p:cNvSpPr>
            <a:spLocks noChangeArrowheads="1"/>
          </p:cNvSpPr>
          <p:nvPr/>
        </p:nvSpPr>
        <p:spPr bwMode="auto">
          <a:xfrm>
            <a:off x="5016501" y="1268413"/>
            <a:ext cx="16557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a:t>
            </a:r>
            <a:endParaRPr lang="en-US" altLang="fa-IR" sz="1800"/>
          </a:p>
        </p:txBody>
      </p:sp>
      <p:sp>
        <p:nvSpPr>
          <p:cNvPr id="87043" name="Text Box 5"/>
          <p:cNvSpPr txBox="1">
            <a:spLocks noChangeArrowheads="1"/>
          </p:cNvSpPr>
          <p:nvPr/>
        </p:nvSpPr>
        <p:spPr bwMode="auto">
          <a:xfrm>
            <a:off x="3935414" y="388938"/>
            <a:ext cx="30241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2800"/>
              <a:t>مثال وراثت چندگانه</a:t>
            </a:r>
            <a:endParaRPr lang="en-US" altLang="fa-IR" sz="2800"/>
          </a:p>
        </p:txBody>
      </p:sp>
      <p:sp>
        <p:nvSpPr>
          <p:cNvPr id="87044" name="Rectangle 6"/>
          <p:cNvSpPr>
            <a:spLocks noChangeArrowheads="1"/>
          </p:cNvSpPr>
          <p:nvPr/>
        </p:nvSpPr>
        <p:spPr bwMode="auto">
          <a:xfrm>
            <a:off x="8688388" y="3573463"/>
            <a:ext cx="16557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دانشجوي دوره شبانه</a:t>
            </a:r>
            <a:endParaRPr lang="en-US" altLang="fa-IR" sz="1800"/>
          </a:p>
        </p:txBody>
      </p:sp>
      <p:sp>
        <p:nvSpPr>
          <p:cNvPr id="87045" name="Rectangle 7"/>
          <p:cNvSpPr>
            <a:spLocks noChangeArrowheads="1"/>
          </p:cNvSpPr>
          <p:nvPr/>
        </p:nvSpPr>
        <p:spPr bwMode="auto">
          <a:xfrm>
            <a:off x="6527801" y="3573463"/>
            <a:ext cx="16557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دانشجوي دوره روزانه</a:t>
            </a:r>
            <a:endParaRPr lang="en-US" altLang="fa-IR" sz="1800"/>
          </a:p>
        </p:txBody>
      </p:sp>
      <p:sp>
        <p:nvSpPr>
          <p:cNvPr id="87046" name="Rectangle 8"/>
          <p:cNvSpPr>
            <a:spLocks noChangeArrowheads="1"/>
          </p:cNvSpPr>
          <p:nvPr/>
        </p:nvSpPr>
        <p:spPr bwMode="auto">
          <a:xfrm>
            <a:off x="4945063" y="5157788"/>
            <a:ext cx="16557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400"/>
              <a:t>دانشجوي دوره كارشناسي</a:t>
            </a:r>
            <a:endParaRPr lang="en-US" altLang="fa-IR" sz="1400"/>
          </a:p>
        </p:txBody>
      </p:sp>
      <p:sp>
        <p:nvSpPr>
          <p:cNvPr id="87047" name="Rectangle 9"/>
          <p:cNvSpPr>
            <a:spLocks noChangeArrowheads="1"/>
          </p:cNvSpPr>
          <p:nvPr/>
        </p:nvSpPr>
        <p:spPr bwMode="auto">
          <a:xfrm>
            <a:off x="2351088" y="5157788"/>
            <a:ext cx="16557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400"/>
              <a:t>دانشجوي دوره كارشناسي ارشد</a:t>
            </a:r>
            <a:endParaRPr lang="en-US" altLang="fa-IR" sz="1400"/>
          </a:p>
        </p:txBody>
      </p:sp>
      <p:sp>
        <p:nvSpPr>
          <p:cNvPr id="87048" name="Line 10"/>
          <p:cNvSpPr>
            <a:spLocks noChangeShapeType="1"/>
          </p:cNvSpPr>
          <p:nvPr/>
        </p:nvSpPr>
        <p:spPr bwMode="auto">
          <a:xfrm>
            <a:off x="5808664" y="1916113"/>
            <a:ext cx="3671887"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49" name="Line 11"/>
          <p:cNvSpPr>
            <a:spLocks noChangeShapeType="1"/>
          </p:cNvSpPr>
          <p:nvPr/>
        </p:nvSpPr>
        <p:spPr bwMode="auto">
          <a:xfrm flipH="1">
            <a:off x="7319963" y="2924175"/>
            <a:ext cx="792162" cy="649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0" name="Line 12"/>
          <p:cNvSpPr>
            <a:spLocks noChangeShapeType="1"/>
          </p:cNvSpPr>
          <p:nvPr/>
        </p:nvSpPr>
        <p:spPr bwMode="auto">
          <a:xfrm>
            <a:off x="5808663" y="1916114"/>
            <a:ext cx="0" cy="3241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1" name="Line 13"/>
          <p:cNvSpPr>
            <a:spLocks noChangeShapeType="1"/>
          </p:cNvSpPr>
          <p:nvPr/>
        </p:nvSpPr>
        <p:spPr bwMode="auto">
          <a:xfrm flipH="1">
            <a:off x="3143251" y="1916114"/>
            <a:ext cx="2665413" cy="3241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2" name="Freeform 14"/>
          <p:cNvSpPr>
            <a:spLocks/>
          </p:cNvSpPr>
          <p:nvPr/>
        </p:nvSpPr>
        <p:spPr bwMode="auto">
          <a:xfrm rot="5937772">
            <a:off x="6798469" y="2186782"/>
            <a:ext cx="503238" cy="396875"/>
          </a:xfrm>
          <a:custGeom>
            <a:avLst/>
            <a:gdLst>
              <a:gd name="T0" fmla="*/ 503238 w 317"/>
              <a:gd name="T1" fmla="*/ 396875 h 250"/>
              <a:gd name="T2" fmla="*/ 360363 w 317"/>
              <a:gd name="T3" fmla="*/ 36513 h 250"/>
              <a:gd name="T4" fmla="*/ 0 w 317"/>
              <a:gd name="T5" fmla="*/ 18097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3" name="Freeform 15"/>
          <p:cNvSpPr>
            <a:spLocks/>
          </p:cNvSpPr>
          <p:nvPr/>
        </p:nvSpPr>
        <p:spPr bwMode="auto">
          <a:xfrm rot="-9180413">
            <a:off x="4152900" y="3500439"/>
            <a:ext cx="503238" cy="396875"/>
          </a:xfrm>
          <a:custGeom>
            <a:avLst/>
            <a:gdLst>
              <a:gd name="T0" fmla="*/ 503238 w 317"/>
              <a:gd name="T1" fmla="*/ 396875 h 250"/>
              <a:gd name="T2" fmla="*/ 360363 w 317"/>
              <a:gd name="T3" fmla="*/ 36513 h 250"/>
              <a:gd name="T4" fmla="*/ 0 w 317"/>
              <a:gd name="T5" fmla="*/ 18097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4" name="Freeform 16"/>
          <p:cNvSpPr>
            <a:spLocks/>
          </p:cNvSpPr>
          <p:nvPr/>
        </p:nvSpPr>
        <p:spPr bwMode="auto">
          <a:xfrm rot="9505874">
            <a:off x="5592764" y="3213101"/>
            <a:ext cx="503237" cy="396875"/>
          </a:xfrm>
          <a:custGeom>
            <a:avLst/>
            <a:gdLst>
              <a:gd name="T0" fmla="*/ 503237 w 317"/>
              <a:gd name="T1" fmla="*/ 396875 h 250"/>
              <a:gd name="T2" fmla="*/ 360362 w 317"/>
              <a:gd name="T3" fmla="*/ 36513 h 250"/>
              <a:gd name="T4" fmla="*/ 0 w 317"/>
              <a:gd name="T5" fmla="*/ 18097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5" name="Freeform 17"/>
          <p:cNvSpPr>
            <a:spLocks/>
          </p:cNvSpPr>
          <p:nvPr/>
        </p:nvSpPr>
        <p:spPr bwMode="auto">
          <a:xfrm rot="5593715">
            <a:off x="8382795" y="2978945"/>
            <a:ext cx="503237" cy="396875"/>
          </a:xfrm>
          <a:custGeom>
            <a:avLst/>
            <a:gdLst>
              <a:gd name="T0" fmla="*/ 503237 w 317"/>
              <a:gd name="T1" fmla="*/ 396875 h 250"/>
              <a:gd name="T2" fmla="*/ 360362 w 317"/>
              <a:gd name="T3" fmla="*/ 36513 h 250"/>
              <a:gd name="T4" fmla="*/ 0 w 317"/>
              <a:gd name="T5" fmla="*/ 18097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6" name="Freeform 18"/>
          <p:cNvSpPr>
            <a:spLocks/>
          </p:cNvSpPr>
          <p:nvPr/>
        </p:nvSpPr>
        <p:spPr bwMode="auto">
          <a:xfrm rot="-9731408">
            <a:off x="7535864" y="2997201"/>
            <a:ext cx="503237" cy="396875"/>
          </a:xfrm>
          <a:custGeom>
            <a:avLst/>
            <a:gdLst>
              <a:gd name="T0" fmla="*/ 503237 w 317"/>
              <a:gd name="T1" fmla="*/ 396875 h 250"/>
              <a:gd name="T2" fmla="*/ 360362 w 317"/>
              <a:gd name="T3" fmla="*/ 36513 h 250"/>
              <a:gd name="T4" fmla="*/ 0 w 317"/>
              <a:gd name="T5" fmla="*/ 180975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7" name="Freeform 19"/>
          <p:cNvSpPr>
            <a:spLocks/>
          </p:cNvSpPr>
          <p:nvPr/>
        </p:nvSpPr>
        <p:spPr bwMode="auto">
          <a:xfrm rot="-8263023">
            <a:off x="7932738" y="4437064"/>
            <a:ext cx="431800" cy="325437"/>
          </a:xfrm>
          <a:custGeom>
            <a:avLst/>
            <a:gdLst>
              <a:gd name="T0" fmla="*/ 431800 w 317"/>
              <a:gd name="T1" fmla="*/ 325437 h 250"/>
              <a:gd name="T2" fmla="*/ 309207 w 317"/>
              <a:gd name="T3" fmla="*/ 29940 h 250"/>
              <a:gd name="T4" fmla="*/ 0 w 317"/>
              <a:gd name="T5" fmla="*/ 148399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8" name="Freeform 20"/>
          <p:cNvSpPr>
            <a:spLocks/>
          </p:cNvSpPr>
          <p:nvPr/>
        </p:nvSpPr>
        <p:spPr bwMode="auto">
          <a:xfrm rot="-9827628">
            <a:off x="6588126" y="4445000"/>
            <a:ext cx="430213" cy="325438"/>
          </a:xfrm>
          <a:custGeom>
            <a:avLst/>
            <a:gdLst>
              <a:gd name="T0" fmla="*/ 430213 w 317"/>
              <a:gd name="T1" fmla="*/ 325438 h 250"/>
              <a:gd name="T2" fmla="*/ 308071 w 317"/>
              <a:gd name="T3" fmla="*/ 29940 h 250"/>
              <a:gd name="T4" fmla="*/ 0 w 317"/>
              <a:gd name="T5" fmla="*/ 148400 h 250"/>
              <a:gd name="T6" fmla="*/ 0 60000 65536"/>
              <a:gd name="T7" fmla="*/ 0 60000 65536"/>
              <a:gd name="T8" fmla="*/ 0 60000 65536"/>
            </a:gdLst>
            <a:ahLst/>
            <a:cxnLst>
              <a:cxn ang="T6">
                <a:pos x="T0" y="T1"/>
              </a:cxn>
              <a:cxn ang="T7">
                <a:pos x="T2" y="T3"/>
              </a:cxn>
              <a:cxn ang="T8">
                <a:pos x="T4" y="T5"/>
              </a:cxn>
            </a:cxnLst>
            <a:rect l="0" t="0" r="r" b="b"/>
            <a:pathLst>
              <a:path w="317" h="250">
                <a:moveTo>
                  <a:pt x="317" y="250"/>
                </a:moveTo>
                <a:cubicBezTo>
                  <a:pt x="298" y="148"/>
                  <a:pt x="280" y="46"/>
                  <a:pt x="227" y="23"/>
                </a:cubicBezTo>
                <a:cubicBezTo>
                  <a:pt x="174" y="0"/>
                  <a:pt x="87" y="57"/>
                  <a:pt x="0" y="11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59" name="Line 21"/>
          <p:cNvSpPr>
            <a:spLocks noChangeShapeType="1"/>
          </p:cNvSpPr>
          <p:nvPr/>
        </p:nvSpPr>
        <p:spPr bwMode="auto">
          <a:xfrm flipH="1">
            <a:off x="6024563" y="4221164"/>
            <a:ext cx="12954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7060" name="Line 22"/>
          <p:cNvSpPr>
            <a:spLocks noChangeShapeType="1"/>
          </p:cNvSpPr>
          <p:nvPr/>
        </p:nvSpPr>
        <p:spPr bwMode="auto">
          <a:xfrm flipH="1">
            <a:off x="6240464" y="4221164"/>
            <a:ext cx="3240087"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Tree>
    <p:extLst>
      <p:ext uri="{BB962C8B-B14F-4D97-AF65-F5344CB8AC3E}">
        <p14:creationId xmlns:p14="http://schemas.microsoft.com/office/powerpoint/2010/main" val="4402246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434913" y="1851212"/>
            <a:ext cx="813752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r>
              <a:rPr lang="fa-IR" altLang="fa-IR" b="1" dirty="0" smtClean="0"/>
              <a:t>مفهوم طبقه بندی</a:t>
            </a:r>
          </a:p>
          <a:p>
            <a:pPr algn="ctr" rtl="1" eaLnBrk="1" hangingPunct="1"/>
            <a:r>
              <a:rPr lang="fa-IR" altLang="fa-IR" dirty="0" smtClean="0"/>
              <a:t>يك </a:t>
            </a:r>
            <a:r>
              <a:rPr lang="fa-IR" altLang="fa-IR" dirty="0"/>
              <a:t>زيرنوع مي‌تواند زيرنوع بيش از يك زبرنوع باشد. ممكن است زبرنوعهاي اين زيرنوع، از يك نوع نباشند. به اين زيرنوع اصطلاحا دسته (طبقه) گويند. براي نمايش دسته، از نماد </a:t>
            </a:r>
            <a:r>
              <a:rPr lang="en-US" altLang="fa-IR" dirty="0"/>
              <a:t>U</a:t>
            </a:r>
            <a:r>
              <a:rPr lang="fa-IR" altLang="fa-IR" dirty="0"/>
              <a:t> استفاده مي‌شود.</a:t>
            </a:r>
            <a:endParaRPr lang="en-US" altLang="fa-IR" dirty="0"/>
          </a:p>
        </p:txBody>
      </p:sp>
    </p:spTree>
    <p:extLst>
      <p:ext uri="{BB962C8B-B14F-4D97-AF65-F5344CB8AC3E}">
        <p14:creationId xmlns:p14="http://schemas.microsoft.com/office/powerpoint/2010/main" val="22557558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Oval 4"/>
          <p:cNvSpPr>
            <a:spLocks noChangeArrowheads="1"/>
          </p:cNvSpPr>
          <p:nvPr/>
        </p:nvSpPr>
        <p:spPr bwMode="auto">
          <a:xfrm>
            <a:off x="3648075" y="1412876"/>
            <a:ext cx="935038" cy="5762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E1ID</a:t>
            </a:r>
          </a:p>
        </p:txBody>
      </p:sp>
      <p:sp>
        <p:nvSpPr>
          <p:cNvPr id="89091" name="Oval 5"/>
          <p:cNvSpPr>
            <a:spLocks noChangeArrowheads="1"/>
          </p:cNvSpPr>
          <p:nvPr/>
        </p:nvSpPr>
        <p:spPr bwMode="auto">
          <a:xfrm>
            <a:off x="6959600" y="1412876"/>
            <a:ext cx="935038" cy="5762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E2ID</a:t>
            </a:r>
          </a:p>
        </p:txBody>
      </p:sp>
      <p:sp>
        <p:nvSpPr>
          <p:cNvPr id="89092" name="Oval 6"/>
          <p:cNvSpPr>
            <a:spLocks noChangeArrowheads="1"/>
          </p:cNvSpPr>
          <p:nvPr/>
        </p:nvSpPr>
        <p:spPr bwMode="auto">
          <a:xfrm>
            <a:off x="5448301" y="3860800"/>
            <a:ext cx="862013" cy="863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U</a:t>
            </a:r>
          </a:p>
        </p:txBody>
      </p:sp>
      <p:sp>
        <p:nvSpPr>
          <p:cNvPr id="89093" name="Rectangle 7"/>
          <p:cNvSpPr>
            <a:spLocks noChangeArrowheads="1"/>
          </p:cNvSpPr>
          <p:nvPr/>
        </p:nvSpPr>
        <p:spPr bwMode="auto">
          <a:xfrm>
            <a:off x="3359151" y="2492375"/>
            <a:ext cx="1368425"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E1</a:t>
            </a:r>
          </a:p>
        </p:txBody>
      </p:sp>
      <p:sp>
        <p:nvSpPr>
          <p:cNvPr id="89094" name="Rectangle 8"/>
          <p:cNvSpPr>
            <a:spLocks noChangeArrowheads="1"/>
          </p:cNvSpPr>
          <p:nvPr/>
        </p:nvSpPr>
        <p:spPr bwMode="auto">
          <a:xfrm>
            <a:off x="6743701" y="2492375"/>
            <a:ext cx="1368425"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E2</a:t>
            </a:r>
          </a:p>
        </p:txBody>
      </p:sp>
      <p:sp>
        <p:nvSpPr>
          <p:cNvPr id="89095" name="Rectangle 9"/>
          <p:cNvSpPr>
            <a:spLocks noChangeArrowheads="1"/>
          </p:cNvSpPr>
          <p:nvPr/>
        </p:nvSpPr>
        <p:spPr bwMode="auto">
          <a:xfrm>
            <a:off x="5159376" y="5445125"/>
            <a:ext cx="1368425" cy="503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en-US" altLang="fa-IR" sz="1800"/>
              <a:t>E3</a:t>
            </a:r>
          </a:p>
        </p:txBody>
      </p:sp>
      <p:sp>
        <p:nvSpPr>
          <p:cNvPr id="89096" name="Line 10"/>
          <p:cNvSpPr>
            <a:spLocks noChangeShapeType="1"/>
          </p:cNvSpPr>
          <p:nvPr/>
        </p:nvSpPr>
        <p:spPr bwMode="auto">
          <a:xfrm>
            <a:off x="4079875" y="1989139"/>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9097" name="Line 11"/>
          <p:cNvSpPr>
            <a:spLocks noChangeShapeType="1"/>
          </p:cNvSpPr>
          <p:nvPr/>
        </p:nvSpPr>
        <p:spPr bwMode="auto">
          <a:xfrm>
            <a:off x="7391400" y="1989139"/>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9098" name="Line 12"/>
          <p:cNvSpPr>
            <a:spLocks noChangeShapeType="1"/>
          </p:cNvSpPr>
          <p:nvPr/>
        </p:nvSpPr>
        <p:spPr bwMode="auto">
          <a:xfrm>
            <a:off x="4151314" y="2997200"/>
            <a:ext cx="1728787"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9099" name="Line 13"/>
          <p:cNvSpPr>
            <a:spLocks noChangeShapeType="1"/>
          </p:cNvSpPr>
          <p:nvPr/>
        </p:nvSpPr>
        <p:spPr bwMode="auto">
          <a:xfrm flipH="1">
            <a:off x="5880100" y="2997200"/>
            <a:ext cx="151130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89100" name="Line 14"/>
          <p:cNvSpPr>
            <a:spLocks noChangeShapeType="1"/>
          </p:cNvSpPr>
          <p:nvPr/>
        </p:nvSpPr>
        <p:spPr bwMode="auto">
          <a:xfrm>
            <a:off x="5880100" y="4724401"/>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graphicFrame>
        <p:nvGraphicFramePr>
          <p:cNvPr id="89101" name="Object 15"/>
          <p:cNvGraphicFramePr>
            <a:graphicFrameLocks noChangeAspect="1"/>
          </p:cNvGraphicFramePr>
          <p:nvPr/>
        </p:nvGraphicFramePr>
        <p:xfrm>
          <a:off x="5664200" y="4841875"/>
          <a:ext cx="503238" cy="387350"/>
        </p:xfrm>
        <a:graphic>
          <a:graphicData uri="http://schemas.openxmlformats.org/presentationml/2006/ole">
            <mc:AlternateContent xmlns:mc="http://schemas.openxmlformats.org/markup-compatibility/2006">
              <mc:Choice xmlns:v="urn:schemas-microsoft-com:vml" Requires="v">
                <p:oleObj spid="_x0000_s1028" name="Equation" r:id="rId3" imgW="164814" imgH="126780" progId="Equation.3">
                  <p:embed/>
                </p:oleObj>
              </mc:Choice>
              <mc:Fallback>
                <p:oleObj name="Equation" r:id="rId3" imgW="164814" imgH="1267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4200" y="4841875"/>
                        <a:ext cx="503238"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9102" name="Text Box 16"/>
          <p:cNvSpPr txBox="1">
            <a:spLocks noChangeArrowheads="1"/>
          </p:cNvSpPr>
          <p:nvPr/>
        </p:nvSpPr>
        <p:spPr bwMode="auto">
          <a:xfrm>
            <a:off x="5232533" y="476250"/>
            <a:ext cx="126669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2800"/>
              <a:t>دسته‌بندي</a:t>
            </a:r>
            <a:endParaRPr lang="en-US" altLang="fa-IR" sz="2800"/>
          </a:p>
        </p:txBody>
      </p:sp>
    </p:spTree>
    <p:extLst>
      <p:ext uri="{BB962C8B-B14F-4D97-AF65-F5344CB8AC3E}">
        <p14:creationId xmlns:p14="http://schemas.microsoft.com/office/powerpoint/2010/main" val="228334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2342403" y="1178392"/>
            <a:ext cx="73453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اصطلاح پايگاه داده</a:t>
            </a:r>
            <a:r>
              <a:rPr lang="fa-IR" altLang="fa-IR" dirty="0">
                <a:cs typeface="Arial" panose="020B0604020202020204" pitchFamily="34" charset="0"/>
              </a:rPr>
              <a:t>‌</a:t>
            </a:r>
            <a:r>
              <a:rPr lang="fa-IR" altLang="fa-IR" dirty="0"/>
              <a:t>ها يكي از رايج</a:t>
            </a:r>
            <a:r>
              <a:rPr lang="fa-IR" altLang="fa-IR" dirty="0">
                <a:cs typeface="Arial" panose="020B0604020202020204" pitchFamily="34" charset="0"/>
              </a:rPr>
              <a:t>‌</a:t>
            </a:r>
            <a:r>
              <a:rPr lang="fa-IR" altLang="fa-IR" dirty="0"/>
              <a:t>ترين اصطلاحات در دانش و فن كامپيوتر است</a:t>
            </a:r>
            <a:endParaRPr lang="en-US" altLang="fa-IR" dirty="0"/>
          </a:p>
        </p:txBody>
      </p:sp>
      <p:sp>
        <p:nvSpPr>
          <p:cNvPr id="3" name="Text Box 5"/>
          <p:cNvSpPr txBox="1">
            <a:spLocks noChangeArrowheads="1"/>
          </p:cNvSpPr>
          <p:nvPr/>
        </p:nvSpPr>
        <p:spPr bwMode="auto">
          <a:xfrm>
            <a:off x="2759262" y="3213847"/>
            <a:ext cx="74168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dirty="0"/>
              <a:t>در اين درس </a:t>
            </a:r>
            <a:r>
              <a:rPr lang="fa-IR" altLang="fa-IR" dirty="0" smtClean="0"/>
              <a:t>دانشجويان عزیز توجه داشته باشید که  </a:t>
            </a:r>
            <a:r>
              <a:rPr lang="fa-IR" altLang="fa-IR" dirty="0"/>
              <a:t>تنها با بخشي از مفاهيم بنيادي دانش وفن پايگاه داده</a:t>
            </a:r>
            <a:r>
              <a:rPr lang="fa-IR" altLang="fa-IR" dirty="0">
                <a:cs typeface="Arial" panose="020B0604020202020204" pitchFamily="34" charset="0"/>
              </a:rPr>
              <a:t>‌</a:t>
            </a:r>
            <a:r>
              <a:rPr lang="fa-IR" altLang="fa-IR" dirty="0"/>
              <a:t>ها آشنا شده، آگاهي پايه</a:t>
            </a:r>
            <a:r>
              <a:rPr lang="fa-IR" altLang="fa-IR" dirty="0">
                <a:cs typeface="Arial" panose="020B0604020202020204" pitchFamily="34" charset="0"/>
              </a:rPr>
              <a:t>‌</a:t>
            </a:r>
            <a:r>
              <a:rPr lang="fa-IR" altLang="fa-IR" dirty="0"/>
              <a:t>اي لازم را براي مطالعه بيشتر و يا كار در اين زمينه كسب </a:t>
            </a:r>
            <a:r>
              <a:rPr lang="fa-IR" altLang="fa-IR" dirty="0" smtClean="0"/>
              <a:t>مي</a:t>
            </a:r>
            <a:r>
              <a:rPr lang="fa-IR" altLang="fa-IR" dirty="0" smtClean="0">
                <a:cs typeface="Arial" panose="020B0604020202020204" pitchFamily="34" charset="0"/>
              </a:rPr>
              <a:t>‌</a:t>
            </a:r>
            <a:r>
              <a:rPr lang="fa-IR" altLang="fa-IR" dirty="0" smtClean="0"/>
              <a:t>كنید</a:t>
            </a:r>
            <a:r>
              <a:rPr lang="fa-IR" altLang="fa-IR" dirty="0"/>
              <a:t>.</a:t>
            </a:r>
            <a:endParaRPr lang="en-US" altLang="fa-IR" dirty="0"/>
          </a:p>
        </p:txBody>
      </p:sp>
    </p:spTree>
    <p:extLst>
      <p:ext uri="{BB962C8B-B14F-4D97-AF65-F5344CB8AC3E}">
        <p14:creationId xmlns:p14="http://schemas.microsoft.com/office/powerpoint/2010/main" val="31273738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2090364" y="1279899"/>
            <a:ext cx="770572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50000"/>
              </a:spcBef>
            </a:pPr>
            <a:r>
              <a:rPr lang="fa-IR" altLang="fa-IR" sz="3200" b="1" dirty="0" smtClean="0"/>
              <a:t>مفهوم تجمع</a:t>
            </a:r>
          </a:p>
          <a:p>
            <a:pPr algn="ctr" rtl="1" eaLnBrk="1" hangingPunct="1">
              <a:spcBef>
                <a:spcPct val="50000"/>
              </a:spcBef>
            </a:pPr>
            <a:r>
              <a:rPr lang="fa-IR" altLang="fa-IR" sz="3200" dirty="0" smtClean="0"/>
              <a:t>تجمع </a:t>
            </a:r>
            <a:r>
              <a:rPr lang="fa-IR" altLang="fa-IR" sz="3200" dirty="0"/>
              <a:t>عبارتست از ساختن يك نوع موجوديت جديد با ديدن دو يا بيش از دو نوع موجوديت، كه خود باهم در يك ارتباط شركت دارند، به صورت يك نوع موجوديت واحد. در واقع مجموعه‌اي از موجوديتهاي مرتبط را باهم مجتمع كرده و به عنوان يك نوع موجوديت واحد، درنظر مي‌گيريم و اين نوع موجوديت واحد خود مي‌تواند با نوع موجوديت ديگري ارتباط داشته باشد.</a:t>
            </a:r>
            <a:endParaRPr lang="en-US" altLang="fa-IR" sz="3200" dirty="0"/>
          </a:p>
        </p:txBody>
      </p:sp>
    </p:spTree>
    <p:extLst>
      <p:ext uri="{BB962C8B-B14F-4D97-AF65-F5344CB8AC3E}">
        <p14:creationId xmlns:p14="http://schemas.microsoft.com/office/powerpoint/2010/main" val="33707610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4"/>
          <p:cNvSpPr>
            <a:spLocks noChangeArrowheads="1"/>
          </p:cNvSpPr>
          <p:nvPr/>
        </p:nvSpPr>
        <p:spPr bwMode="auto">
          <a:xfrm>
            <a:off x="2640014" y="1989138"/>
            <a:ext cx="6480175" cy="230505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39" name="Rectangle 5"/>
          <p:cNvSpPr>
            <a:spLocks noChangeArrowheads="1"/>
          </p:cNvSpPr>
          <p:nvPr/>
        </p:nvSpPr>
        <p:spPr bwMode="auto">
          <a:xfrm>
            <a:off x="7319964" y="2852738"/>
            <a:ext cx="1152525"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0" name="Rectangle 6"/>
          <p:cNvSpPr>
            <a:spLocks noChangeArrowheads="1"/>
          </p:cNvSpPr>
          <p:nvPr/>
        </p:nvSpPr>
        <p:spPr bwMode="auto">
          <a:xfrm>
            <a:off x="5232401" y="5805488"/>
            <a:ext cx="1152525"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1" name="Rectangle 7"/>
          <p:cNvSpPr>
            <a:spLocks noChangeArrowheads="1"/>
          </p:cNvSpPr>
          <p:nvPr/>
        </p:nvSpPr>
        <p:spPr bwMode="auto">
          <a:xfrm>
            <a:off x="3143251" y="2852738"/>
            <a:ext cx="1152525"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2" name="AutoShape 8"/>
          <p:cNvSpPr>
            <a:spLocks noChangeArrowheads="1"/>
          </p:cNvSpPr>
          <p:nvPr/>
        </p:nvSpPr>
        <p:spPr bwMode="auto">
          <a:xfrm>
            <a:off x="5159376" y="2779714"/>
            <a:ext cx="1368425" cy="7207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3" name="AutoShape 9"/>
          <p:cNvSpPr>
            <a:spLocks noChangeArrowheads="1"/>
          </p:cNvSpPr>
          <p:nvPr/>
        </p:nvSpPr>
        <p:spPr bwMode="auto">
          <a:xfrm>
            <a:off x="5159376" y="4795839"/>
            <a:ext cx="1368425" cy="720725"/>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4" name="Oval 10"/>
          <p:cNvSpPr>
            <a:spLocks noChangeArrowheads="1"/>
          </p:cNvSpPr>
          <p:nvPr/>
        </p:nvSpPr>
        <p:spPr bwMode="auto">
          <a:xfrm>
            <a:off x="6527801" y="2420939"/>
            <a:ext cx="576263"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5" name="Oval 11"/>
          <p:cNvSpPr>
            <a:spLocks noChangeArrowheads="1"/>
          </p:cNvSpPr>
          <p:nvPr/>
        </p:nvSpPr>
        <p:spPr bwMode="auto">
          <a:xfrm>
            <a:off x="7248526" y="5445126"/>
            <a:ext cx="576263"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6" name="Oval 12"/>
          <p:cNvSpPr>
            <a:spLocks noChangeArrowheads="1"/>
          </p:cNvSpPr>
          <p:nvPr/>
        </p:nvSpPr>
        <p:spPr bwMode="auto">
          <a:xfrm>
            <a:off x="3935413" y="5445126"/>
            <a:ext cx="576262"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47" name="Line 13"/>
          <p:cNvSpPr>
            <a:spLocks noChangeShapeType="1"/>
          </p:cNvSpPr>
          <p:nvPr/>
        </p:nvSpPr>
        <p:spPr bwMode="auto">
          <a:xfrm flipH="1">
            <a:off x="4295775" y="31416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48" name="Line 14"/>
          <p:cNvSpPr>
            <a:spLocks noChangeShapeType="1"/>
          </p:cNvSpPr>
          <p:nvPr/>
        </p:nvSpPr>
        <p:spPr bwMode="auto">
          <a:xfrm>
            <a:off x="6527801" y="3141663"/>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49" name="Line 15"/>
          <p:cNvSpPr>
            <a:spLocks noChangeShapeType="1"/>
          </p:cNvSpPr>
          <p:nvPr/>
        </p:nvSpPr>
        <p:spPr bwMode="auto">
          <a:xfrm flipH="1">
            <a:off x="6167439" y="2636839"/>
            <a:ext cx="433387"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50" name="Line 16"/>
          <p:cNvSpPr>
            <a:spLocks noChangeShapeType="1"/>
          </p:cNvSpPr>
          <p:nvPr/>
        </p:nvSpPr>
        <p:spPr bwMode="auto">
          <a:xfrm flipV="1">
            <a:off x="5808663" y="4292601"/>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51" name="Line 17"/>
          <p:cNvSpPr>
            <a:spLocks noChangeShapeType="1"/>
          </p:cNvSpPr>
          <p:nvPr/>
        </p:nvSpPr>
        <p:spPr bwMode="auto">
          <a:xfrm flipV="1">
            <a:off x="4511676" y="5300664"/>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52" name="Line 18"/>
          <p:cNvSpPr>
            <a:spLocks noChangeShapeType="1"/>
          </p:cNvSpPr>
          <p:nvPr/>
        </p:nvSpPr>
        <p:spPr bwMode="auto">
          <a:xfrm flipH="1" flipV="1">
            <a:off x="6383339" y="5229226"/>
            <a:ext cx="86518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53" name="Line 19"/>
          <p:cNvSpPr>
            <a:spLocks noChangeShapeType="1"/>
          </p:cNvSpPr>
          <p:nvPr/>
        </p:nvSpPr>
        <p:spPr bwMode="auto">
          <a:xfrm>
            <a:off x="5880100" y="5516564"/>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graphicFrame>
        <p:nvGraphicFramePr>
          <p:cNvPr id="91154" name="Object 20"/>
          <p:cNvGraphicFramePr>
            <a:graphicFrameLocks noChangeAspect="1"/>
          </p:cNvGraphicFramePr>
          <p:nvPr/>
        </p:nvGraphicFramePr>
        <p:xfrm>
          <a:off x="3589339" y="2924175"/>
          <a:ext cx="346075" cy="420688"/>
        </p:xfrm>
        <a:graphic>
          <a:graphicData uri="http://schemas.openxmlformats.org/presentationml/2006/ole">
            <mc:AlternateContent xmlns:mc="http://schemas.openxmlformats.org/markup-compatibility/2006">
              <mc:Choice xmlns:v="urn:schemas-microsoft-com:vml" Requires="v">
                <p:oleObj spid="_x0000_s2062" name="Equation" r:id="rId3" imgW="177569" imgH="215619" progId="Equation.3">
                  <p:embed/>
                </p:oleObj>
              </mc:Choice>
              <mc:Fallback>
                <p:oleObj name="Equation" r:id="rId3" imgW="177569" imgH="21561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9339" y="2924175"/>
                        <a:ext cx="346075" cy="420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55" name="Object 21"/>
          <p:cNvGraphicFramePr>
            <a:graphicFrameLocks noChangeAspect="1"/>
          </p:cNvGraphicFramePr>
          <p:nvPr/>
        </p:nvGraphicFramePr>
        <p:xfrm>
          <a:off x="7751763" y="2943226"/>
          <a:ext cx="284162" cy="322263"/>
        </p:xfrm>
        <a:graphic>
          <a:graphicData uri="http://schemas.openxmlformats.org/presentationml/2006/ole">
            <mc:AlternateContent xmlns:mc="http://schemas.openxmlformats.org/markup-compatibility/2006">
              <mc:Choice xmlns:v="urn:schemas-microsoft-com:vml" Requires="v">
                <p:oleObj spid="_x0000_s2063" name="Equation" r:id="rId5" imgW="190335" imgH="215713" progId="Equation.3">
                  <p:embed/>
                </p:oleObj>
              </mc:Choice>
              <mc:Fallback>
                <p:oleObj name="Equation" r:id="rId5" imgW="190335" imgH="2157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51763" y="2943226"/>
                        <a:ext cx="284162" cy="322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56" name="Object 22"/>
          <p:cNvGraphicFramePr>
            <a:graphicFrameLocks noChangeAspect="1"/>
          </p:cNvGraphicFramePr>
          <p:nvPr/>
        </p:nvGraphicFramePr>
        <p:xfrm>
          <a:off x="5719763" y="3014663"/>
          <a:ext cx="246062" cy="296862"/>
        </p:xfrm>
        <a:graphic>
          <a:graphicData uri="http://schemas.openxmlformats.org/presentationml/2006/ole">
            <mc:AlternateContent xmlns:mc="http://schemas.openxmlformats.org/markup-compatibility/2006">
              <mc:Choice xmlns:v="urn:schemas-microsoft-com:vml" Requires="v">
                <p:oleObj spid="_x0000_s2064" name="Equation" r:id="rId7" imgW="177569" imgH="215619" progId="Equation.3">
                  <p:embed/>
                </p:oleObj>
              </mc:Choice>
              <mc:Fallback>
                <p:oleObj name="Equation" r:id="rId7" imgW="177569" imgH="21561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9763" y="3014663"/>
                        <a:ext cx="246062" cy="296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57" name="Object 23"/>
          <p:cNvGraphicFramePr>
            <a:graphicFrameLocks noChangeAspect="1"/>
          </p:cNvGraphicFramePr>
          <p:nvPr/>
        </p:nvGraphicFramePr>
        <p:xfrm>
          <a:off x="5629275" y="1471613"/>
          <a:ext cx="395288" cy="444500"/>
        </p:xfrm>
        <a:graphic>
          <a:graphicData uri="http://schemas.openxmlformats.org/presentationml/2006/ole">
            <mc:AlternateContent xmlns:mc="http://schemas.openxmlformats.org/markup-compatibility/2006">
              <mc:Choice xmlns:v="urn:schemas-microsoft-com:vml" Requires="v">
                <p:oleObj spid="_x0000_s2065" name="Equation" r:id="rId9" imgW="203112" imgH="228501" progId="Equation.3">
                  <p:embed/>
                </p:oleObj>
              </mc:Choice>
              <mc:Fallback>
                <p:oleObj name="Equation" r:id="rId9" imgW="203112" imgH="22850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29275" y="1471613"/>
                        <a:ext cx="395288"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58" name="Object 24"/>
          <p:cNvGraphicFramePr>
            <a:graphicFrameLocks noChangeAspect="1"/>
          </p:cNvGraphicFramePr>
          <p:nvPr/>
        </p:nvGraphicFramePr>
        <p:xfrm>
          <a:off x="5722938" y="4957764"/>
          <a:ext cx="254000" cy="288925"/>
        </p:xfrm>
        <a:graphic>
          <a:graphicData uri="http://schemas.openxmlformats.org/presentationml/2006/ole">
            <mc:AlternateContent xmlns:mc="http://schemas.openxmlformats.org/markup-compatibility/2006">
              <mc:Choice xmlns:v="urn:schemas-microsoft-com:vml" Requires="v">
                <p:oleObj spid="_x0000_s2066" name="Equation" r:id="rId11" imgW="190335" imgH="215713" progId="Equation.3">
                  <p:embed/>
                </p:oleObj>
              </mc:Choice>
              <mc:Fallback>
                <p:oleObj name="Equation" r:id="rId11" imgW="190335" imgH="21571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22938" y="4957764"/>
                        <a:ext cx="254000" cy="288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1159" name="Object 25"/>
          <p:cNvGraphicFramePr>
            <a:graphicFrameLocks noChangeAspect="1"/>
          </p:cNvGraphicFramePr>
          <p:nvPr/>
        </p:nvGraphicFramePr>
        <p:xfrm>
          <a:off x="5654675" y="5876926"/>
          <a:ext cx="300038" cy="358775"/>
        </p:xfrm>
        <a:graphic>
          <a:graphicData uri="http://schemas.openxmlformats.org/presentationml/2006/ole">
            <mc:AlternateContent xmlns:mc="http://schemas.openxmlformats.org/markup-compatibility/2006">
              <mc:Choice xmlns:v="urn:schemas-microsoft-com:vml" Requires="v">
                <p:oleObj spid="_x0000_s2067" name="Equation" r:id="rId13" imgW="190500" imgH="228600" progId="Equation.3">
                  <p:embed/>
                </p:oleObj>
              </mc:Choice>
              <mc:Fallback>
                <p:oleObj name="Equation" r:id="rId13" imgW="1905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54675" y="5876926"/>
                        <a:ext cx="30003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1160" name="Text Box 26"/>
          <p:cNvSpPr txBox="1">
            <a:spLocks noChangeArrowheads="1"/>
          </p:cNvSpPr>
          <p:nvPr/>
        </p:nvSpPr>
        <p:spPr bwMode="auto">
          <a:xfrm>
            <a:off x="5122744" y="420689"/>
            <a:ext cx="16209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200"/>
              <a:t>نمايش تجمع</a:t>
            </a:r>
            <a:endParaRPr lang="en-US" altLang="fa-IR" sz="3200"/>
          </a:p>
        </p:txBody>
      </p:sp>
      <p:sp>
        <p:nvSpPr>
          <p:cNvPr id="91161" name="Oval 27"/>
          <p:cNvSpPr>
            <a:spLocks noChangeArrowheads="1"/>
          </p:cNvSpPr>
          <p:nvPr/>
        </p:nvSpPr>
        <p:spPr bwMode="auto">
          <a:xfrm>
            <a:off x="8183563" y="2205039"/>
            <a:ext cx="576262"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62" name="Oval 28"/>
          <p:cNvSpPr>
            <a:spLocks noChangeArrowheads="1"/>
          </p:cNvSpPr>
          <p:nvPr/>
        </p:nvSpPr>
        <p:spPr bwMode="auto">
          <a:xfrm>
            <a:off x="3935413" y="2133601"/>
            <a:ext cx="576262"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91163" name="Line 29"/>
          <p:cNvSpPr>
            <a:spLocks noChangeShapeType="1"/>
          </p:cNvSpPr>
          <p:nvPr/>
        </p:nvSpPr>
        <p:spPr bwMode="auto">
          <a:xfrm flipH="1">
            <a:off x="7896225" y="2492376"/>
            <a:ext cx="43338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64" name="Line 30"/>
          <p:cNvSpPr>
            <a:spLocks noChangeShapeType="1"/>
          </p:cNvSpPr>
          <p:nvPr/>
        </p:nvSpPr>
        <p:spPr bwMode="auto">
          <a:xfrm flipH="1">
            <a:off x="3648076" y="2420938"/>
            <a:ext cx="504825"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65" name="Line 31"/>
          <p:cNvSpPr>
            <a:spLocks noChangeShapeType="1"/>
          </p:cNvSpPr>
          <p:nvPr/>
        </p:nvSpPr>
        <p:spPr bwMode="auto">
          <a:xfrm flipH="1">
            <a:off x="6384925" y="609282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91166" name="Oval 32"/>
          <p:cNvSpPr>
            <a:spLocks noChangeArrowheads="1"/>
          </p:cNvSpPr>
          <p:nvPr/>
        </p:nvSpPr>
        <p:spPr bwMode="auto">
          <a:xfrm>
            <a:off x="7032626" y="5949951"/>
            <a:ext cx="576263" cy="2889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Tree>
    <p:extLst>
      <p:ext uri="{BB962C8B-B14F-4D97-AF65-F5344CB8AC3E}">
        <p14:creationId xmlns:p14="http://schemas.microsoft.com/office/powerpoint/2010/main" val="21547740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1579376" y="1438369"/>
            <a:ext cx="7632700" cy="421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600" dirty="0"/>
              <a:t>1- مطالعه، تحليل و شناخت محيط</a:t>
            </a:r>
          </a:p>
          <a:p>
            <a:pPr algn="r" rtl="1" eaLnBrk="1" hangingPunct="1">
              <a:spcBef>
                <a:spcPct val="50000"/>
              </a:spcBef>
            </a:pPr>
            <a:r>
              <a:rPr lang="fa-IR" altLang="fa-IR" sz="3600" dirty="0"/>
              <a:t>2- برآورد خواسته‌ها و نيازهاي اطلاعاتي و پردازشي همه كاربران و تشخيص محدوديتهاي معنايي</a:t>
            </a:r>
          </a:p>
          <a:p>
            <a:pPr algn="r" rtl="1" eaLnBrk="1" hangingPunct="1">
              <a:spcBef>
                <a:spcPct val="50000"/>
              </a:spcBef>
            </a:pPr>
            <a:r>
              <a:rPr lang="fa-IR" altLang="fa-IR" sz="3600" dirty="0"/>
              <a:t>3- بازشناسي انواع موجوديتهاي مطرح و تعيين وضع هريك</a:t>
            </a:r>
          </a:p>
          <a:p>
            <a:pPr algn="r" rtl="1" eaLnBrk="1" hangingPunct="1">
              <a:spcBef>
                <a:spcPct val="50000"/>
              </a:spcBef>
            </a:pPr>
            <a:r>
              <a:rPr lang="fa-IR" altLang="fa-IR" sz="3600" dirty="0"/>
              <a:t>4- تعيين مجموعه صفات هر نوع موجوديت</a:t>
            </a:r>
            <a:endParaRPr lang="en-US" altLang="fa-IR" sz="3600" dirty="0"/>
          </a:p>
        </p:txBody>
      </p:sp>
      <p:sp>
        <p:nvSpPr>
          <p:cNvPr id="3" name="TextBox 2"/>
          <p:cNvSpPr txBox="1"/>
          <p:nvPr/>
        </p:nvSpPr>
        <p:spPr>
          <a:xfrm>
            <a:off x="2647733" y="591671"/>
            <a:ext cx="4788491" cy="461665"/>
          </a:xfrm>
          <a:prstGeom prst="rect">
            <a:avLst/>
          </a:prstGeom>
          <a:noFill/>
        </p:spPr>
        <p:txBody>
          <a:bodyPr wrap="none" rtlCol="1">
            <a:spAutoFit/>
          </a:bodyPr>
          <a:lstStyle/>
          <a:p>
            <a:r>
              <a:rPr lang="fa-IR" sz="2400" b="1" dirty="0" smtClean="0"/>
              <a:t>مراحل مدلسازی معنایی داده ها</a:t>
            </a:r>
            <a:endParaRPr lang="fa-IR" sz="2400" b="1" dirty="0"/>
          </a:p>
        </p:txBody>
      </p:sp>
    </p:spTree>
    <p:extLst>
      <p:ext uri="{BB962C8B-B14F-4D97-AF65-F5344CB8AC3E}">
        <p14:creationId xmlns:p14="http://schemas.microsoft.com/office/powerpoint/2010/main" val="1580731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7733" y="591671"/>
            <a:ext cx="4788491" cy="461665"/>
          </a:xfrm>
          <a:prstGeom prst="rect">
            <a:avLst/>
          </a:prstGeom>
          <a:noFill/>
        </p:spPr>
        <p:txBody>
          <a:bodyPr wrap="none" rtlCol="1">
            <a:spAutoFit/>
          </a:bodyPr>
          <a:lstStyle/>
          <a:p>
            <a:r>
              <a:rPr lang="fa-IR" sz="2400" b="1" dirty="0" smtClean="0"/>
              <a:t>مراحل مدلسازی معنایی داده ها</a:t>
            </a:r>
            <a:endParaRPr lang="fa-IR" sz="2400" b="1" dirty="0"/>
          </a:p>
        </p:txBody>
      </p:sp>
      <p:sp>
        <p:nvSpPr>
          <p:cNvPr id="3" name="Text Box 4"/>
          <p:cNvSpPr txBox="1">
            <a:spLocks noChangeArrowheads="1"/>
          </p:cNvSpPr>
          <p:nvPr/>
        </p:nvSpPr>
        <p:spPr bwMode="auto">
          <a:xfrm>
            <a:off x="1063438" y="1430525"/>
            <a:ext cx="8208963"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sz="3600" dirty="0"/>
              <a:t>5- بازشناسي انواع ارتباطات بين انواع موجوديتها، تشخيص نوع مشاركت و چندي ارتباط</a:t>
            </a:r>
          </a:p>
          <a:p>
            <a:pPr algn="r" rtl="1" eaLnBrk="1" hangingPunct="1">
              <a:spcBef>
                <a:spcPct val="50000"/>
              </a:spcBef>
            </a:pPr>
            <a:r>
              <a:rPr lang="fa-IR" altLang="fa-IR" sz="3600" dirty="0"/>
              <a:t>6- رسم نمودار </a:t>
            </a:r>
            <a:r>
              <a:rPr lang="en-US" altLang="fa-IR" sz="3600" dirty="0"/>
              <a:t>ER</a:t>
            </a:r>
            <a:endParaRPr lang="fa-IR" altLang="fa-IR" sz="3600" dirty="0"/>
          </a:p>
          <a:p>
            <a:pPr algn="r" rtl="1" eaLnBrk="1" hangingPunct="1">
              <a:spcBef>
                <a:spcPct val="50000"/>
              </a:spcBef>
            </a:pPr>
            <a:r>
              <a:rPr lang="fa-IR" altLang="fa-IR" sz="3600" dirty="0"/>
              <a:t>7- فهرست كردن پرسشهايي كه پاسخ آنها از نمودار </a:t>
            </a:r>
            <a:r>
              <a:rPr lang="en-US" altLang="fa-IR" sz="3600" dirty="0"/>
              <a:t>ER</a:t>
            </a:r>
            <a:r>
              <a:rPr lang="fa-IR" altLang="fa-IR" sz="3600" dirty="0"/>
              <a:t> بدست مي‌آيد.</a:t>
            </a:r>
          </a:p>
          <a:p>
            <a:pPr algn="r" rtl="1" eaLnBrk="1" hangingPunct="1">
              <a:spcBef>
                <a:spcPct val="50000"/>
              </a:spcBef>
            </a:pPr>
            <a:r>
              <a:rPr lang="fa-IR" altLang="fa-IR" sz="3600" dirty="0"/>
              <a:t>8- وارسي مدلسازي انجام شده تا اطمينان حاصل شود كه مدلسازي پاسخگوي نياز كاربران است.</a:t>
            </a:r>
            <a:endParaRPr lang="en-US" altLang="fa-IR" sz="3600" dirty="0"/>
          </a:p>
        </p:txBody>
      </p:sp>
    </p:spTree>
    <p:extLst>
      <p:ext uri="{BB962C8B-B14F-4D97-AF65-F5344CB8AC3E}">
        <p14:creationId xmlns:p14="http://schemas.microsoft.com/office/powerpoint/2010/main" val="1384832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611188" y="1844675"/>
            <a:ext cx="74898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600"/>
              <a:t>در اين روش از چند نمودار براي نمايش مدلسازي و طراحي نرم‌افزار استفاده مي‌شود</a:t>
            </a:r>
            <a:endParaRPr lang="en-US" altLang="fa-IR" sz="3600"/>
          </a:p>
        </p:txBody>
      </p:sp>
      <p:sp>
        <p:nvSpPr>
          <p:cNvPr id="3" name="Text Box 7"/>
          <p:cNvSpPr txBox="1">
            <a:spLocks noChangeArrowheads="1"/>
          </p:cNvSpPr>
          <p:nvPr/>
        </p:nvSpPr>
        <p:spPr bwMode="auto">
          <a:xfrm>
            <a:off x="2319338" y="3140075"/>
            <a:ext cx="5106987"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r>
              <a:rPr lang="fa-IR" altLang="fa-IR" sz="3600"/>
              <a:t>مفاهيم اصلي در اين مدلسازي:</a:t>
            </a:r>
          </a:p>
          <a:p>
            <a:pPr algn="r" rtl="1" eaLnBrk="1" hangingPunct="1">
              <a:buFontTx/>
              <a:buChar char="•"/>
            </a:pPr>
            <a:r>
              <a:rPr lang="fa-IR" altLang="fa-IR" sz="3600"/>
              <a:t> رده</a:t>
            </a:r>
          </a:p>
          <a:p>
            <a:pPr algn="r" rtl="1" eaLnBrk="1" hangingPunct="1">
              <a:buFontTx/>
              <a:buChar char="•"/>
            </a:pPr>
            <a:r>
              <a:rPr lang="fa-IR" altLang="fa-IR" sz="3600"/>
              <a:t> صفت</a:t>
            </a:r>
          </a:p>
          <a:p>
            <a:pPr algn="r" rtl="1" eaLnBrk="1" hangingPunct="1">
              <a:buFontTx/>
              <a:buChar char="•"/>
            </a:pPr>
            <a:r>
              <a:rPr lang="fa-IR" altLang="fa-IR" sz="3600"/>
              <a:t> بستگي</a:t>
            </a:r>
            <a:endParaRPr lang="en-US" altLang="fa-IR" sz="3600"/>
          </a:p>
        </p:txBody>
      </p:sp>
      <p:sp>
        <p:nvSpPr>
          <p:cNvPr id="4" name="TextBox 3"/>
          <p:cNvSpPr txBox="1"/>
          <p:nvPr/>
        </p:nvSpPr>
        <p:spPr>
          <a:xfrm>
            <a:off x="4366152" y="591671"/>
            <a:ext cx="3070072" cy="461665"/>
          </a:xfrm>
          <a:prstGeom prst="rect">
            <a:avLst/>
          </a:prstGeom>
          <a:noFill/>
        </p:spPr>
        <p:txBody>
          <a:bodyPr wrap="none" rtlCol="1">
            <a:spAutoFit/>
          </a:bodyPr>
          <a:lstStyle/>
          <a:p>
            <a:r>
              <a:rPr lang="fa-IR" sz="2400" b="1" dirty="0" smtClean="0"/>
              <a:t>روش مدلسازی </a:t>
            </a:r>
            <a:r>
              <a:rPr lang="en-US" sz="2400" b="1" dirty="0" smtClean="0"/>
              <a:t>UML</a:t>
            </a:r>
            <a:endParaRPr lang="fa-IR" sz="2400" b="1" dirty="0"/>
          </a:p>
        </p:txBody>
      </p:sp>
    </p:spTree>
    <p:extLst>
      <p:ext uri="{BB962C8B-B14F-4D97-AF65-F5344CB8AC3E}">
        <p14:creationId xmlns:p14="http://schemas.microsoft.com/office/powerpoint/2010/main" val="14959554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58"/>
          <p:cNvGraphicFramePr>
            <a:graphicFrameLocks noGrp="1"/>
          </p:cNvGraphicFramePr>
          <p:nvPr>
            <p:extLst>
              <p:ext uri="{D42A27DB-BD31-4B8C-83A1-F6EECF244321}">
                <p14:modId xmlns:p14="http://schemas.microsoft.com/office/powerpoint/2010/main" val="4243624322"/>
              </p:ext>
            </p:extLst>
          </p:nvPr>
        </p:nvGraphicFramePr>
        <p:xfrm>
          <a:off x="2474913" y="1184275"/>
          <a:ext cx="6096000" cy="4754808"/>
        </p:xfrm>
        <a:graphic>
          <a:graphicData uri="http://schemas.openxmlformats.org/drawingml/2006/table">
            <a:tbl>
              <a:tblPr/>
              <a:tblGrid>
                <a:gridCol w="3048000"/>
                <a:gridCol w="3048000"/>
              </a:tblGrid>
              <a:tr h="396214">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latin typeface="Arial" pitchFamily="34" charset="0"/>
                          <a:cs typeface="Compset" pitchFamily="2" charset="-78"/>
                        </a:rPr>
                        <a:t>تناظر بين مفاهيم </a:t>
                      </a:r>
                      <a:r>
                        <a:rPr kumimoji="0" lang="en-US" sz="2000" b="0" i="0" u="none" strike="noStrike" cap="none" normalizeH="0" baseline="0" dirty="0" smtClean="0">
                          <a:ln>
                            <a:noFill/>
                          </a:ln>
                          <a:solidFill>
                            <a:schemeClr val="tx1"/>
                          </a:solidFill>
                          <a:effectLst/>
                          <a:latin typeface="Arial" pitchFamily="34" charset="0"/>
                          <a:cs typeface="Compset" pitchFamily="2" charset="-78"/>
                        </a:rPr>
                        <a:t>UML</a:t>
                      </a:r>
                      <a:r>
                        <a:rPr kumimoji="0" lang="fa-IR" sz="2000" b="0" i="0" u="none" strike="noStrike" cap="none" normalizeH="0" baseline="0" dirty="0" smtClean="0">
                          <a:ln>
                            <a:noFill/>
                          </a:ln>
                          <a:solidFill>
                            <a:schemeClr val="tx1"/>
                          </a:solidFill>
                          <a:effectLst/>
                          <a:latin typeface="Arial" pitchFamily="34" charset="0"/>
                          <a:cs typeface="Compset" pitchFamily="2" charset="-78"/>
                        </a:rPr>
                        <a:t> و مفاهيم </a:t>
                      </a:r>
                      <a:r>
                        <a:rPr kumimoji="0" lang="en-US" sz="2000" b="0" i="0" u="none" strike="noStrike" cap="none" normalizeH="0" baseline="0" dirty="0" smtClean="0">
                          <a:ln>
                            <a:noFill/>
                          </a:ln>
                          <a:solidFill>
                            <a:schemeClr val="tx1"/>
                          </a:solidFill>
                          <a:effectLst/>
                          <a:latin typeface="Arial" pitchFamily="34" charset="0"/>
                          <a:cs typeface="Compset" pitchFamily="2" charset="-78"/>
                        </a:rPr>
                        <a:t>EER</a:t>
                      </a: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fa-IR"/>
                    </a:p>
                  </a:txBody>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مفهوم در </a:t>
                      </a:r>
                      <a:r>
                        <a:rPr kumimoji="0" lang="en-US" sz="2000" b="0" i="0" u="none" strike="noStrike" cap="none" normalizeH="0" baseline="0" smtClean="0">
                          <a:ln>
                            <a:noFill/>
                          </a:ln>
                          <a:solidFill>
                            <a:schemeClr val="tx1"/>
                          </a:solidFill>
                          <a:effectLst/>
                          <a:latin typeface="Arial" pitchFamily="34" charset="0"/>
                          <a:cs typeface="Compset" pitchFamily="2" charset="-78"/>
                        </a:rPr>
                        <a:t>EER</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مفهوم در </a:t>
                      </a:r>
                      <a:r>
                        <a:rPr kumimoji="0" lang="en-US" sz="2000" b="0" i="0" u="none" strike="noStrike" cap="none" normalizeH="0" baseline="0" smtClean="0">
                          <a:ln>
                            <a:noFill/>
                          </a:ln>
                          <a:solidFill>
                            <a:schemeClr val="tx1"/>
                          </a:solidFill>
                          <a:effectLst/>
                          <a:latin typeface="Arial" pitchFamily="34" charset="0"/>
                          <a:cs typeface="Compset" pitchFamily="2" charset="-78"/>
                        </a:rPr>
                        <a:t>UML</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نوع موجوديت</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رده</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نمونه موجوديت</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شيئ</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صفت</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صفت</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ارتباط</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بستگي</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نمونه ارتباط</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پيوند</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ارتباط بازگشتي</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بستگي انعكاسي</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نوع موجوديت ضعيف</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بستگي مقيد</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صفت مركب</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ميدان ساختمند</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صفت ارتباط</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صفت پيوند</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1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smtClean="0">
                          <a:ln>
                            <a:noFill/>
                          </a:ln>
                          <a:solidFill>
                            <a:schemeClr val="tx1"/>
                          </a:solidFill>
                          <a:effectLst/>
                          <a:latin typeface="Arial" pitchFamily="34" charset="0"/>
                          <a:cs typeface="Compset" pitchFamily="2" charset="-78"/>
                        </a:rPr>
                        <a:t>چندي ارتباط</a:t>
                      </a:r>
                      <a:endParaRPr kumimoji="0" lang="en-US" sz="2000" b="0" i="0" u="none" strike="noStrike" cap="none" normalizeH="0" baseline="0" smtClean="0">
                        <a:ln>
                          <a:noFill/>
                        </a:ln>
                        <a:solidFill>
                          <a:schemeClr val="tx1"/>
                        </a:solidFill>
                        <a:effectLst/>
                        <a:latin typeface="Arial" pitchFamily="34" charset="0"/>
                        <a:cs typeface="Compset" pitchFamily="2" charset="-78"/>
                      </a:endParaRP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000" b="0" i="0" u="none" strike="noStrike" cap="none" normalizeH="0" baseline="0" dirty="0" smtClean="0">
                          <a:ln>
                            <a:noFill/>
                          </a:ln>
                          <a:solidFill>
                            <a:schemeClr val="tx1"/>
                          </a:solidFill>
                          <a:effectLst/>
                          <a:latin typeface="Arial" pitchFamily="34" charset="0"/>
                          <a:cs typeface="Compset" pitchFamily="2" charset="-78"/>
                        </a:rPr>
                        <a:t>چندي بستگي</a:t>
                      </a:r>
                      <a:endParaRPr kumimoji="0" lang="en-US" sz="2000" b="0" i="0" u="none" strike="noStrike" cap="none" normalizeH="0" baseline="0" dirty="0" smtClean="0">
                        <a:ln>
                          <a:noFill/>
                        </a:ln>
                        <a:solidFill>
                          <a:schemeClr val="tx1"/>
                        </a:solidFill>
                        <a:effectLst/>
                        <a:latin typeface="Arial" pitchFamily="34" charset="0"/>
                        <a:cs typeface="Compset" pitchFamily="2" charset="-78"/>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677460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900113" y="1700213"/>
            <a:ext cx="748823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dirty="0"/>
              <a:t> رده با يك مربع يا مستطيل نشان داده مي‌شود وبه شكل زير به سه قسمت تقسيم مي‌شود:</a:t>
            </a:r>
            <a:endParaRPr lang="en-US" altLang="fa-IR" sz="3600" dirty="0"/>
          </a:p>
        </p:txBody>
      </p:sp>
      <p:sp>
        <p:nvSpPr>
          <p:cNvPr id="6" name="Rectangle 6"/>
          <p:cNvSpPr>
            <a:spLocks noChangeArrowheads="1"/>
          </p:cNvSpPr>
          <p:nvPr/>
        </p:nvSpPr>
        <p:spPr bwMode="auto">
          <a:xfrm>
            <a:off x="3059113" y="3141663"/>
            <a:ext cx="2592387" cy="2663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7" name="Rectangle 9"/>
          <p:cNvSpPr>
            <a:spLocks noChangeArrowheads="1"/>
          </p:cNvSpPr>
          <p:nvPr/>
        </p:nvSpPr>
        <p:spPr bwMode="auto">
          <a:xfrm>
            <a:off x="3995738" y="3284538"/>
            <a:ext cx="8985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dirty="0"/>
              <a:t>نام رده</a:t>
            </a:r>
            <a:endParaRPr lang="en-US" altLang="fa-IR" sz="2800" dirty="0"/>
          </a:p>
        </p:txBody>
      </p:sp>
      <p:sp>
        <p:nvSpPr>
          <p:cNvPr id="8" name="Rectangle 10"/>
          <p:cNvSpPr>
            <a:spLocks noChangeArrowheads="1"/>
          </p:cNvSpPr>
          <p:nvPr/>
        </p:nvSpPr>
        <p:spPr bwMode="auto">
          <a:xfrm>
            <a:off x="3851275" y="5084763"/>
            <a:ext cx="11080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پردازشها</a:t>
            </a:r>
            <a:endParaRPr lang="en-US" altLang="fa-IR" sz="2800"/>
          </a:p>
        </p:txBody>
      </p:sp>
      <p:sp>
        <p:nvSpPr>
          <p:cNvPr id="9" name="Rectangle 11"/>
          <p:cNvSpPr>
            <a:spLocks noChangeArrowheads="1"/>
          </p:cNvSpPr>
          <p:nvPr/>
        </p:nvSpPr>
        <p:spPr bwMode="auto">
          <a:xfrm>
            <a:off x="3779838" y="4205288"/>
            <a:ext cx="12207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dirty="0"/>
              <a:t>نام صفات</a:t>
            </a:r>
            <a:endParaRPr lang="en-US" altLang="fa-IR" sz="2800" dirty="0"/>
          </a:p>
        </p:txBody>
      </p:sp>
      <p:cxnSp>
        <p:nvCxnSpPr>
          <p:cNvPr id="11" name="Straight Connector 10"/>
          <p:cNvCxnSpPr/>
          <p:nvPr/>
        </p:nvCxnSpPr>
        <p:spPr>
          <a:xfrm>
            <a:off x="3039035" y="3939988"/>
            <a:ext cx="26221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39035" y="4970929"/>
            <a:ext cx="26221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02862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830668" y="1369826"/>
            <a:ext cx="78486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dirty="0"/>
              <a:t> بستگي بين دو رده، به صورت يك خط متصل‌كننده دو رده نمايش داده مي‌شود و نام ارتباط روي خط نوشته مي‌شود.</a:t>
            </a:r>
            <a:endParaRPr lang="en-US" altLang="fa-IR" sz="3600" dirty="0"/>
          </a:p>
        </p:txBody>
      </p:sp>
      <p:sp>
        <p:nvSpPr>
          <p:cNvPr id="3" name="Rectangle 6"/>
          <p:cNvSpPr>
            <a:spLocks noChangeArrowheads="1"/>
          </p:cNvSpPr>
          <p:nvPr/>
        </p:nvSpPr>
        <p:spPr bwMode="auto">
          <a:xfrm>
            <a:off x="2262468" y="3889188"/>
            <a:ext cx="1728788"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شيئ كل</a:t>
            </a:r>
            <a:endParaRPr lang="en-US" altLang="fa-IR" sz="1800"/>
          </a:p>
        </p:txBody>
      </p:sp>
      <p:sp>
        <p:nvSpPr>
          <p:cNvPr id="4" name="Rectangle 7"/>
          <p:cNvSpPr>
            <a:spLocks noChangeArrowheads="1"/>
          </p:cNvSpPr>
          <p:nvPr/>
        </p:nvSpPr>
        <p:spPr bwMode="auto">
          <a:xfrm>
            <a:off x="6942418" y="3889188"/>
            <a:ext cx="1728788"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eaLnBrk="1" hangingPunct="1"/>
            <a:r>
              <a:rPr lang="fa-IR" altLang="fa-IR" sz="1800"/>
              <a:t>شيئ جزء</a:t>
            </a:r>
            <a:endParaRPr lang="en-US" altLang="fa-IR" sz="1800"/>
          </a:p>
        </p:txBody>
      </p:sp>
      <p:sp>
        <p:nvSpPr>
          <p:cNvPr id="5" name="AutoShape 8"/>
          <p:cNvSpPr>
            <a:spLocks noChangeArrowheads="1"/>
          </p:cNvSpPr>
          <p:nvPr/>
        </p:nvSpPr>
        <p:spPr bwMode="auto">
          <a:xfrm>
            <a:off x="3991256" y="3817751"/>
            <a:ext cx="719137" cy="793750"/>
          </a:xfrm>
          <a:prstGeom prst="diamond">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6" name="Line 9"/>
          <p:cNvSpPr>
            <a:spLocks noChangeShapeType="1"/>
          </p:cNvSpPr>
          <p:nvPr/>
        </p:nvSpPr>
        <p:spPr bwMode="auto">
          <a:xfrm>
            <a:off x="4710393" y="4249551"/>
            <a:ext cx="2232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7" name="Rectangle 12"/>
          <p:cNvSpPr>
            <a:spLocks noChangeArrowheads="1"/>
          </p:cNvSpPr>
          <p:nvPr/>
        </p:nvSpPr>
        <p:spPr bwMode="auto">
          <a:xfrm>
            <a:off x="2333906" y="3176401"/>
            <a:ext cx="74882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a:t> تجمع به صورت زير نشان داده مي‌شود:</a:t>
            </a:r>
            <a:endParaRPr lang="en-US" altLang="fa-IR" sz="3600"/>
          </a:p>
        </p:txBody>
      </p:sp>
    </p:spTree>
    <p:extLst>
      <p:ext uri="{BB962C8B-B14F-4D97-AF65-F5344CB8AC3E}">
        <p14:creationId xmlns:p14="http://schemas.microsoft.com/office/powerpoint/2010/main" val="10230574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873623" y="1351336"/>
            <a:ext cx="7491413"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dirty="0"/>
              <a:t> چندي بستگي به صورت </a:t>
            </a:r>
            <a:r>
              <a:rPr lang="en-US" altLang="fa-IR" sz="3600" dirty="0"/>
              <a:t>min…max</a:t>
            </a:r>
            <a:r>
              <a:rPr lang="fa-IR" altLang="fa-IR" sz="3600" dirty="0"/>
              <a:t> نوشته مي‌شود. اگر به جاي </a:t>
            </a:r>
            <a:r>
              <a:rPr lang="en-US" altLang="fa-IR" sz="3600" dirty="0"/>
              <a:t>max</a:t>
            </a:r>
            <a:r>
              <a:rPr lang="fa-IR" altLang="fa-IR" sz="3600" dirty="0"/>
              <a:t> علامت ستاره باشد، به اين معنا است كه مقدار </a:t>
            </a:r>
            <a:r>
              <a:rPr lang="en-US" altLang="fa-IR" sz="3600" dirty="0"/>
              <a:t>max</a:t>
            </a:r>
            <a:r>
              <a:rPr lang="fa-IR" altLang="fa-IR" sz="3600" dirty="0"/>
              <a:t> محدوديت ندارد.</a:t>
            </a:r>
            <a:endParaRPr lang="en-US" altLang="fa-IR" sz="3600" dirty="0"/>
          </a:p>
        </p:txBody>
      </p:sp>
      <p:sp>
        <p:nvSpPr>
          <p:cNvPr id="3" name="Rectangle 5"/>
          <p:cNvSpPr>
            <a:spLocks noChangeArrowheads="1"/>
          </p:cNvSpPr>
          <p:nvPr/>
        </p:nvSpPr>
        <p:spPr bwMode="auto">
          <a:xfrm>
            <a:off x="2668961" y="3213473"/>
            <a:ext cx="66960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a:t> صفت چندمقداري به صورت يك رده جداگانه نشان داده مي‌شود، ولي فاقد قسمت مربوط به پردازش است.</a:t>
            </a:r>
            <a:endParaRPr lang="en-US" altLang="fa-IR" sz="3600"/>
          </a:p>
        </p:txBody>
      </p:sp>
    </p:spTree>
    <p:extLst>
      <p:ext uri="{BB962C8B-B14F-4D97-AF65-F5344CB8AC3E}">
        <p14:creationId xmlns:p14="http://schemas.microsoft.com/office/powerpoint/2010/main" val="105805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1794529" y="1266451"/>
            <a:ext cx="77057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dirty="0"/>
              <a:t> نام ميدان بعد از نام صفت نوشته مي‌شود و بين اين دو نام علامت : گذاشته مي‌شود.</a:t>
            </a:r>
            <a:endParaRPr lang="en-US" altLang="fa-IR" sz="3600" dirty="0"/>
          </a:p>
        </p:txBody>
      </p:sp>
      <p:sp>
        <p:nvSpPr>
          <p:cNvPr id="3" name="Rectangle 5"/>
          <p:cNvSpPr>
            <a:spLocks noChangeArrowheads="1"/>
          </p:cNvSpPr>
          <p:nvPr/>
        </p:nvSpPr>
        <p:spPr bwMode="auto">
          <a:xfrm>
            <a:off x="1723091" y="2577726"/>
            <a:ext cx="7777163"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600"/>
              <a:t> صفت پيوندي در يك مربع (مستطيل) نوشته مي‌شود و اين مربع با خط‌چين به خط نشان‌دهنده بستگي متصل مي‌شود. نام پيوند و نام صفات پيوند در دو قسمت از اين مربع گذاشته مي‌شود.</a:t>
            </a:r>
            <a:endParaRPr lang="en-US" altLang="fa-IR" sz="3600"/>
          </a:p>
        </p:txBody>
      </p:sp>
    </p:spTree>
    <p:extLst>
      <p:ext uri="{BB962C8B-B14F-4D97-AF65-F5344CB8AC3E}">
        <p14:creationId xmlns:p14="http://schemas.microsoft.com/office/powerpoint/2010/main" val="413610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8870" y="1384610"/>
            <a:ext cx="9036424" cy="1077218"/>
          </a:xfrm>
          <a:prstGeom prst="rect">
            <a:avLst/>
          </a:prstGeom>
        </p:spPr>
        <p:txBody>
          <a:bodyPr wrap="square">
            <a:spAutoFit/>
          </a:bodyPr>
          <a:lstStyle/>
          <a:p>
            <a:pPr algn="ctr">
              <a:spcBef>
                <a:spcPct val="50000"/>
              </a:spcBef>
            </a:pPr>
            <a:r>
              <a:rPr lang="fa-IR" altLang="fa-IR" sz="3200" dirty="0" smtClean="0"/>
              <a:t>سيستم مديريت پايگاه داده</a:t>
            </a:r>
            <a:r>
              <a:rPr lang="fa-IR" altLang="fa-IR" sz="3200" dirty="0" smtClean="0">
                <a:cs typeface="Arial" panose="020B0604020202020204" pitchFamily="34" charset="0"/>
              </a:rPr>
              <a:t>‌</a:t>
            </a:r>
            <a:r>
              <a:rPr lang="fa-IR" altLang="fa-IR" sz="3200" dirty="0" smtClean="0"/>
              <a:t>ها يكي از سيستم</a:t>
            </a:r>
            <a:r>
              <a:rPr lang="fa-IR" altLang="fa-IR" sz="3200" dirty="0" smtClean="0">
                <a:cs typeface="Arial" panose="020B0604020202020204" pitchFamily="34" charset="0"/>
              </a:rPr>
              <a:t>‌</a:t>
            </a:r>
            <a:r>
              <a:rPr lang="fa-IR" altLang="fa-IR" sz="3200" dirty="0" smtClean="0"/>
              <a:t>هاي ذخيره و بازيابي اطلاعات است.</a:t>
            </a:r>
            <a:endParaRPr lang="en-US" altLang="fa-IR" sz="3200" dirty="0"/>
          </a:p>
        </p:txBody>
      </p:sp>
      <p:sp>
        <p:nvSpPr>
          <p:cNvPr id="3" name="Rectangle 2"/>
          <p:cNvSpPr/>
          <p:nvPr/>
        </p:nvSpPr>
        <p:spPr>
          <a:xfrm>
            <a:off x="1385048" y="3328392"/>
            <a:ext cx="8565776" cy="1600438"/>
          </a:xfrm>
          <a:prstGeom prst="rect">
            <a:avLst/>
          </a:prstGeom>
        </p:spPr>
        <p:txBody>
          <a:bodyPr wrap="square">
            <a:spAutoFit/>
          </a:bodyPr>
          <a:lstStyle/>
          <a:p>
            <a:pPr algn="ctr">
              <a:spcBef>
                <a:spcPct val="50000"/>
              </a:spcBef>
            </a:pPr>
            <a:r>
              <a:rPr lang="fa-IR" altLang="fa-IR" sz="2800" dirty="0" smtClean="0"/>
              <a:t>سيستم</a:t>
            </a:r>
            <a:r>
              <a:rPr lang="fa-IR" altLang="fa-IR" sz="2800" dirty="0" smtClean="0">
                <a:cs typeface="Arial" panose="020B0604020202020204" pitchFamily="34" charset="0"/>
              </a:rPr>
              <a:t>‌</a:t>
            </a:r>
            <a:r>
              <a:rPr lang="fa-IR" altLang="fa-IR" sz="2800" dirty="0" smtClean="0"/>
              <a:t> ذخيره و بازيابي اطلاعات در معناي عام:</a:t>
            </a:r>
          </a:p>
          <a:p>
            <a:pPr algn="ctr">
              <a:spcBef>
                <a:spcPct val="50000"/>
              </a:spcBef>
            </a:pPr>
            <a:r>
              <a:rPr lang="fa-IR" altLang="fa-IR" sz="2800" dirty="0" smtClean="0"/>
              <a:t>هر سيستمي كه به كاربر برنامه</a:t>
            </a:r>
            <a:r>
              <a:rPr lang="fa-IR" altLang="fa-IR" sz="2800" dirty="0" smtClean="0">
                <a:cs typeface="Arial" panose="020B0604020202020204" pitchFamily="34" charset="0"/>
              </a:rPr>
              <a:t>‌</a:t>
            </a:r>
            <a:r>
              <a:rPr lang="fa-IR" altLang="fa-IR" sz="2800" dirty="0" smtClean="0"/>
              <a:t>ساز يا نابرنامه</a:t>
            </a:r>
            <a:r>
              <a:rPr lang="fa-IR" altLang="fa-IR" sz="2800" dirty="0" smtClean="0">
                <a:cs typeface="Arial" panose="020B0604020202020204" pitchFamily="34" charset="0"/>
              </a:rPr>
              <a:t>‌</a:t>
            </a:r>
            <a:r>
              <a:rPr lang="fa-IR" altLang="fa-IR" sz="2800" dirty="0" smtClean="0"/>
              <a:t>ساز امكان دهد تا اطلاعات خود را ذخيره، بازيابي و پردازش كند.</a:t>
            </a:r>
            <a:endParaRPr lang="en-US" altLang="fa-IR" sz="2800" dirty="0"/>
          </a:p>
        </p:txBody>
      </p:sp>
    </p:spTree>
    <p:extLst>
      <p:ext uri="{BB962C8B-B14F-4D97-AF65-F5344CB8AC3E}">
        <p14:creationId xmlns:p14="http://schemas.microsoft.com/office/powerpoint/2010/main" val="23454456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4"/>
          <p:cNvSpPr>
            <a:spLocks noChangeArrowheads="1"/>
          </p:cNvSpPr>
          <p:nvPr/>
        </p:nvSpPr>
        <p:spPr bwMode="auto">
          <a:xfrm>
            <a:off x="2351089" y="1916114"/>
            <a:ext cx="1944687" cy="194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100355" name="Rectangle 5"/>
          <p:cNvSpPr>
            <a:spLocks noChangeArrowheads="1"/>
          </p:cNvSpPr>
          <p:nvPr/>
        </p:nvSpPr>
        <p:spPr bwMode="auto">
          <a:xfrm>
            <a:off x="7248525" y="1916114"/>
            <a:ext cx="1944688" cy="19446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100356" name="Rectangle 6"/>
          <p:cNvSpPr>
            <a:spLocks noChangeArrowheads="1"/>
          </p:cNvSpPr>
          <p:nvPr/>
        </p:nvSpPr>
        <p:spPr bwMode="auto">
          <a:xfrm>
            <a:off x="5016501" y="4941889"/>
            <a:ext cx="1655763" cy="865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eaLnBrk="1" hangingPunct="1"/>
            <a:endParaRPr lang="fa-IR" altLang="fa-IR"/>
          </a:p>
        </p:txBody>
      </p:sp>
      <p:sp>
        <p:nvSpPr>
          <p:cNvPr id="100357" name="Line 7"/>
          <p:cNvSpPr>
            <a:spLocks noChangeShapeType="1"/>
          </p:cNvSpPr>
          <p:nvPr/>
        </p:nvSpPr>
        <p:spPr bwMode="auto">
          <a:xfrm>
            <a:off x="2351089" y="249237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58" name="Line 8"/>
          <p:cNvSpPr>
            <a:spLocks noChangeShapeType="1"/>
          </p:cNvSpPr>
          <p:nvPr/>
        </p:nvSpPr>
        <p:spPr bwMode="auto">
          <a:xfrm>
            <a:off x="2351089" y="3213100"/>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59" name="Line 9"/>
          <p:cNvSpPr>
            <a:spLocks noChangeShapeType="1"/>
          </p:cNvSpPr>
          <p:nvPr/>
        </p:nvSpPr>
        <p:spPr bwMode="auto">
          <a:xfrm>
            <a:off x="4295775" y="2852738"/>
            <a:ext cx="29527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60" name="Line 10"/>
          <p:cNvSpPr>
            <a:spLocks noChangeShapeType="1"/>
          </p:cNvSpPr>
          <p:nvPr/>
        </p:nvSpPr>
        <p:spPr bwMode="auto">
          <a:xfrm>
            <a:off x="5014913" y="5373688"/>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61" name="Line 11"/>
          <p:cNvSpPr>
            <a:spLocks noChangeShapeType="1"/>
          </p:cNvSpPr>
          <p:nvPr/>
        </p:nvSpPr>
        <p:spPr bwMode="auto">
          <a:xfrm>
            <a:off x="7246939" y="3213100"/>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62" name="Line 12"/>
          <p:cNvSpPr>
            <a:spLocks noChangeShapeType="1"/>
          </p:cNvSpPr>
          <p:nvPr/>
        </p:nvSpPr>
        <p:spPr bwMode="auto">
          <a:xfrm>
            <a:off x="7246939" y="2565400"/>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63" name="Rectangle 13"/>
          <p:cNvSpPr>
            <a:spLocks noChangeArrowheads="1"/>
          </p:cNvSpPr>
          <p:nvPr/>
        </p:nvSpPr>
        <p:spPr bwMode="auto">
          <a:xfrm>
            <a:off x="7746128" y="3357563"/>
            <a:ext cx="10422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پردازشها</a:t>
            </a:r>
            <a:endParaRPr lang="en-US" altLang="fa-IR" sz="2800"/>
          </a:p>
        </p:txBody>
      </p:sp>
      <p:sp>
        <p:nvSpPr>
          <p:cNvPr id="100364" name="Rectangle 14"/>
          <p:cNvSpPr>
            <a:spLocks noChangeArrowheads="1"/>
          </p:cNvSpPr>
          <p:nvPr/>
        </p:nvSpPr>
        <p:spPr bwMode="auto">
          <a:xfrm>
            <a:off x="7680325" y="2708276"/>
            <a:ext cx="11557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نام صفت</a:t>
            </a:r>
            <a:endParaRPr lang="en-US" altLang="fa-IR" sz="2800"/>
          </a:p>
        </p:txBody>
      </p:sp>
      <p:sp>
        <p:nvSpPr>
          <p:cNvPr id="100365" name="Rectangle 15"/>
          <p:cNvSpPr>
            <a:spLocks noChangeArrowheads="1"/>
          </p:cNvSpPr>
          <p:nvPr/>
        </p:nvSpPr>
        <p:spPr bwMode="auto">
          <a:xfrm>
            <a:off x="7932014" y="1916113"/>
            <a:ext cx="8627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نام رده</a:t>
            </a:r>
            <a:endParaRPr lang="en-US" altLang="fa-IR" sz="2800"/>
          </a:p>
        </p:txBody>
      </p:sp>
      <p:sp>
        <p:nvSpPr>
          <p:cNvPr id="100366" name="Rectangle 16"/>
          <p:cNvSpPr>
            <a:spLocks noChangeArrowheads="1"/>
          </p:cNvSpPr>
          <p:nvPr/>
        </p:nvSpPr>
        <p:spPr bwMode="auto">
          <a:xfrm>
            <a:off x="2848691" y="3357563"/>
            <a:ext cx="10422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پردازشها</a:t>
            </a:r>
            <a:endParaRPr lang="en-US" altLang="fa-IR" sz="2800"/>
          </a:p>
        </p:txBody>
      </p:sp>
      <p:sp>
        <p:nvSpPr>
          <p:cNvPr id="100367" name="Rectangle 17"/>
          <p:cNvSpPr>
            <a:spLocks noChangeArrowheads="1"/>
          </p:cNvSpPr>
          <p:nvPr/>
        </p:nvSpPr>
        <p:spPr bwMode="auto">
          <a:xfrm>
            <a:off x="2711450" y="2622551"/>
            <a:ext cx="11557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نام صفت</a:t>
            </a:r>
            <a:endParaRPr lang="en-US" altLang="fa-IR" sz="2800"/>
          </a:p>
        </p:txBody>
      </p:sp>
      <p:sp>
        <p:nvSpPr>
          <p:cNvPr id="100368" name="Rectangle 18"/>
          <p:cNvSpPr>
            <a:spLocks noChangeArrowheads="1"/>
          </p:cNvSpPr>
          <p:nvPr/>
        </p:nvSpPr>
        <p:spPr bwMode="auto">
          <a:xfrm>
            <a:off x="2929802" y="1973263"/>
            <a:ext cx="8627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نام رده</a:t>
            </a:r>
            <a:endParaRPr lang="en-US" altLang="fa-IR" sz="2800"/>
          </a:p>
        </p:txBody>
      </p:sp>
      <p:sp>
        <p:nvSpPr>
          <p:cNvPr id="100369" name="Rectangle 19"/>
          <p:cNvSpPr>
            <a:spLocks noChangeArrowheads="1"/>
          </p:cNvSpPr>
          <p:nvPr/>
        </p:nvSpPr>
        <p:spPr bwMode="auto">
          <a:xfrm>
            <a:off x="5375275" y="5006976"/>
            <a:ext cx="869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1800"/>
              <a:t>نام بستگي</a:t>
            </a:r>
            <a:endParaRPr lang="en-US" altLang="fa-IR" sz="1800"/>
          </a:p>
        </p:txBody>
      </p:sp>
      <p:sp>
        <p:nvSpPr>
          <p:cNvPr id="100370" name="Rectangle 20"/>
          <p:cNvSpPr>
            <a:spLocks noChangeArrowheads="1"/>
          </p:cNvSpPr>
          <p:nvPr/>
        </p:nvSpPr>
        <p:spPr bwMode="auto">
          <a:xfrm>
            <a:off x="5448301" y="5438776"/>
            <a:ext cx="847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1800"/>
              <a:t>نام صفات</a:t>
            </a:r>
            <a:endParaRPr lang="en-US" altLang="fa-IR" sz="1800"/>
          </a:p>
        </p:txBody>
      </p:sp>
      <p:sp>
        <p:nvSpPr>
          <p:cNvPr id="100371" name="Line 21"/>
          <p:cNvSpPr>
            <a:spLocks noChangeShapeType="1"/>
          </p:cNvSpPr>
          <p:nvPr/>
        </p:nvSpPr>
        <p:spPr bwMode="auto">
          <a:xfrm>
            <a:off x="5808663" y="2852738"/>
            <a:ext cx="0" cy="20891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a-IR"/>
          </a:p>
        </p:txBody>
      </p:sp>
      <p:sp>
        <p:nvSpPr>
          <p:cNvPr id="100372" name="Rectangle 22"/>
          <p:cNvSpPr>
            <a:spLocks noChangeArrowheads="1"/>
          </p:cNvSpPr>
          <p:nvPr/>
        </p:nvSpPr>
        <p:spPr bwMode="auto">
          <a:xfrm>
            <a:off x="4359877" y="2516188"/>
            <a:ext cx="27975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ctr" rtl="1" eaLnBrk="1" hangingPunct="1">
              <a:spcBef>
                <a:spcPct val="20000"/>
              </a:spcBef>
            </a:pPr>
            <a:r>
              <a:rPr lang="en-US" altLang="fa-IR" sz="1600"/>
              <a:t>Min…max</a:t>
            </a:r>
            <a:r>
              <a:rPr lang="fa-IR" altLang="fa-IR" sz="1600"/>
              <a:t>   نام بستگي   </a:t>
            </a:r>
            <a:r>
              <a:rPr lang="en-US" altLang="fa-IR" sz="1600"/>
              <a:t>min…max</a:t>
            </a:r>
          </a:p>
        </p:txBody>
      </p:sp>
      <p:sp>
        <p:nvSpPr>
          <p:cNvPr id="100373" name="Rectangle 23"/>
          <p:cNvSpPr>
            <a:spLocks noChangeArrowheads="1"/>
          </p:cNvSpPr>
          <p:nvPr/>
        </p:nvSpPr>
        <p:spPr bwMode="auto">
          <a:xfrm>
            <a:off x="4399310" y="673100"/>
            <a:ext cx="32143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rtl="1" eaLnBrk="1" hangingPunct="1">
              <a:spcBef>
                <a:spcPct val="20000"/>
              </a:spcBef>
            </a:pPr>
            <a:r>
              <a:rPr lang="fa-IR" altLang="fa-IR" sz="2800"/>
              <a:t>نمايش صفت پيوند در </a:t>
            </a:r>
            <a:r>
              <a:rPr lang="en-US" altLang="fa-IR" sz="2800"/>
              <a:t>UML</a:t>
            </a:r>
          </a:p>
        </p:txBody>
      </p:sp>
    </p:spTree>
    <p:extLst>
      <p:ext uri="{BB962C8B-B14F-4D97-AF65-F5344CB8AC3E}">
        <p14:creationId xmlns:p14="http://schemas.microsoft.com/office/powerpoint/2010/main" val="21873349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539750" y="1557338"/>
            <a:ext cx="77978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20000"/>
              </a:spcBef>
              <a:buFontTx/>
              <a:buChar char="•"/>
            </a:pPr>
            <a:r>
              <a:rPr lang="fa-IR" altLang="fa-IR" sz="3200" dirty="0"/>
              <a:t>گويايي</a:t>
            </a:r>
          </a:p>
          <a:p>
            <a:pPr algn="r" rtl="1" eaLnBrk="1" hangingPunct="1">
              <a:spcBef>
                <a:spcPct val="20000"/>
              </a:spcBef>
              <a:buFontTx/>
              <a:buChar char="•"/>
            </a:pPr>
            <a:r>
              <a:rPr lang="fa-IR" altLang="fa-IR" sz="3200" dirty="0"/>
              <a:t>صوري بودن </a:t>
            </a:r>
          </a:p>
          <a:p>
            <a:pPr algn="r" rtl="1" eaLnBrk="1" hangingPunct="1">
              <a:spcBef>
                <a:spcPct val="20000"/>
              </a:spcBef>
              <a:buFontTx/>
              <a:buChar char="•"/>
            </a:pPr>
            <a:r>
              <a:rPr lang="fa-IR" altLang="fa-IR" sz="3200" dirty="0"/>
              <a:t>سادگي مفاهيم</a:t>
            </a:r>
          </a:p>
          <a:p>
            <a:pPr algn="r" rtl="1" eaLnBrk="1" hangingPunct="1">
              <a:spcBef>
                <a:spcPct val="20000"/>
              </a:spcBef>
              <a:buFontTx/>
              <a:buChar char="•"/>
            </a:pPr>
            <a:r>
              <a:rPr lang="fa-IR" altLang="fa-IR" sz="3200" dirty="0"/>
              <a:t>قابليت نمايش نموداري </a:t>
            </a:r>
          </a:p>
          <a:p>
            <a:pPr algn="r" rtl="1" eaLnBrk="1" hangingPunct="1">
              <a:spcBef>
                <a:spcPct val="20000"/>
              </a:spcBef>
              <a:buFontTx/>
              <a:buChar char="•"/>
            </a:pPr>
            <a:r>
              <a:rPr lang="fa-IR" altLang="fa-IR" sz="3200" dirty="0"/>
              <a:t>ايجاز</a:t>
            </a:r>
          </a:p>
          <a:p>
            <a:pPr algn="r" rtl="1" eaLnBrk="1" hangingPunct="1">
              <a:spcBef>
                <a:spcPct val="20000"/>
              </a:spcBef>
              <a:buFontTx/>
              <a:buChar char="•"/>
            </a:pPr>
            <a:r>
              <a:rPr lang="fa-IR" altLang="fa-IR" sz="3200" dirty="0"/>
              <a:t>جامع بودن مفاهيم</a:t>
            </a:r>
          </a:p>
          <a:p>
            <a:pPr algn="r" rtl="1" eaLnBrk="1" hangingPunct="1">
              <a:spcBef>
                <a:spcPct val="20000"/>
              </a:spcBef>
              <a:buFontTx/>
              <a:buChar char="•"/>
            </a:pPr>
            <a:r>
              <a:rPr lang="fa-IR" altLang="fa-IR" sz="3200" dirty="0"/>
              <a:t>قابليت نمايش ساختار، حالت و رفتار نوع موجوديت</a:t>
            </a:r>
          </a:p>
          <a:p>
            <a:pPr algn="r" rtl="1" eaLnBrk="1" hangingPunct="1">
              <a:spcBef>
                <a:spcPct val="20000"/>
              </a:spcBef>
              <a:buFontTx/>
              <a:buChar char="•"/>
            </a:pPr>
            <a:r>
              <a:rPr lang="fa-IR" altLang="fa-IR" sz="3200" dirty="0"/>
              <a:t>گسترش‌پذيري</a:t>
            </a:r>
            <a:endParaRPr lang="en-US" altLang="fa-IR" sz="3200" dirty="0"/>
          </a:p>
        </p:txBody>
      </p:sp>
      <p:sp>
        <p:nvSpPr>
          <p:cNvPr id="3" name="TextBox 2"/>
          <p:cNvSpPr txBox="1"/>
          <p:nvPr/>
        </p:nvSpPr>
        <p:spPr>
          <a:xfrm>
            <a:off x="1909482" y="578224"/>
            <a:ext cx="6428068" cy="400110"/>
          </a:xfrm>
          <a:prstGeom prst="rect">
            <a:avLst/>
          </a:prstGeom>
          <a:noFill/>
        </p:spPr>
        <p:txBody>
          <a:bodyPr wrap="square" rtlCol="1">
            <a:spAutoFit/>
          </a:bodyPr>
          <a:lstStyle/>
          <a:p>
            <a:r>
              <a:rPr lang="fa-IR" sz="2000" b="1" dirty="0" smtClean="0"/>
              <a:t>خصوصیات کلی روش مدلسازی معنایی داده ها</a:t>
            </a:r>
            <a:endParaRPr lang="fa-IR" sz="2000" b="1" dirty="0"/>
          </a:p>
        </p:txBody>
      </p:sp>
    </p:spTree>
    <p:extLst>
      <p:ext uri="{BB962C8B-B14F-4D97-AF65-F5344CB8AC3E}">
        <p14:creationId xmlns:p14="http://schemas.microsoft.com/office/powerpoint/2010/main" val="1206579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235" y="1151982"/>
            <a:ext cx="8700247"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a-IR" altLang="fa-IR" sz="4000" dirty="0">
                <a:latin typeface="Arial" panose="020B0604020202020204" pitchFamily="34" charset="0"/>
                <a:cs typeface="Compset" pitchFamily="2" charset="-78"/>
              </a:rPr>
              <a:t>تعریف داده</a:t>
            </a:r>
            <a:br>
              <a:rPr lang="fa-IR" altLang="fa-IR" sz="4000" dirty="0">
                <a:latin typeface="Arial" panose="020B0604020202020204" pitchFamily="34" charset="0"/>
                <a:cs typeface="Compset" pitchFamily="2" charset="-78"/>
              </a:rPr>
            </a:br>
            <a:r>
              <a:rPr lang="fa-IR" altLang="fa-IR" sz="4000" dirty="0">
                <a:latin typeface="Arial" panose="020B0604020202020204" pitchFamily="34" charset="0"/>
                <a:cs typeface="Compset" pitchFamily="2" charset="-78"/>
              </a:rPr>
              <a:t>تعريف اول- نمايش ذخيره‌شده اشياء فيزيكي، چيزهاي مجرد، بوده‌ها، رويدادها يا چيزهاي قابل مشاهده كه در تصميم‌سازي بكار مي‌آيند.</a:t>
            </a:r>
            <a:endParaRPr lang="en-US" altLang="fa-IR" sz="4000" dirty="0">
              <a:latin typeface="Arial" panose="020B0604020202020204" pitchFamily="34" charset="0"/>
              <a:cs typeface="Compset" pitchFamily="2" charset="-78"/>
            </a:endParaRPr>
          </a:p>
        </p:txBody>
      </p:sp>
      <p:sp>
        <p:nvSpPr>
          <p:cNvPr id="3" name="Text Box 5"/>
          <p:cNvSpPr txBox="1">
            <a:spLocks noChangeArrowheads="1"/>
          </p:cNvSpPr>
          <p:nvPr/>
        </p:nvSpPr>
        <p:spPr bwMode="auto">
          <a:xfrm>
            <a:off x="3813453" y="4115828"/>
            <a:ext cx="60499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000">
                <a:solidFill>
                  <a:schemeClr val="tx1"/>
                </a:solidFill>
                <a:latin typeface="Arial" panose="020B0604020202020204" pitchFamily="34" charset="0"/>
                <a:cs typeface="Compset" pitchFamily="2" charset="-78"/>
              </a:defRPr>
            </a:lvl1pPr>
            <a:lvl2pPr marL="742950" indent="-285750" eaLnBrk="0" hangingPunct="0">
              <a:defRPr sz="4000">
                <a:solidFill>
                  <a:schemeClr val="tx1"/>
                </a:solidFill>
                <a:latin typeface="Arial" panose="020B0604020202020204" pitchFamily="34" charset="0"/>
                <a:cs typeface="Compset" pitchFamily="2" charset="-78"/>
              </a:defRPr>
            </a:lvl2pPr>
            <a:lvl3pPr marL="1143000" indent="-228600" eaLnBrk="0" hangingPunct="0">
              <a:defRPr sz="4000">
                <a:solidFill>
                  <a:schemeClr val="tx1"/>
                </a:solidFill>
                <a:latin typeface="Arial" panose="020B0604020202020204" pitchFamily="34" charset="0"/>
                <a:cs typeface="Compset" pitchFamily="2" charset="-78"/>
              </a:defRPr>
            </a:lvl3pPr>
            <a:lvl4pPr marL="1600200" indent="-228600" eaLnBrk="0" hangingPunct="0">
              <a:defRPr sz="4000">
                <a:solidFill>
                  <a:schemeClr val="tx1"/>
                </a:solidFill>
                <a:latin typeface="Arial" panose="020B0604020202020204" pitchFamily="34" charset="0"/>
                <a:cs typeface="Compset" pitchFamily="2" charset="-78"/>
              </a:defRPr>
            </a:lvl4pPr>
            <a:lvl5pPr marL="2057400" indent="-228600" eaLnBrk="0" hangingPunct="0">
              <a:defRPr sz="4000">
                <a:solidFill>
                  <a:schemeClr val="tx1"/>
                </a:solidFill>
                <a:latin typeface="Arial" panose="020B0604020202020204" pitchFamily="34" charset="0"/>
                <a:cs typeface="Compset" pitchFamily="2" charset="-78"/>
              </a:defRPr>
            </a:lvl5pPr>
            <a:lvl6pPr marL="25146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6pPr>
            <a:lvl7pPr marL="29718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7pPr>
            <a:lvl8pPr marL="34290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8pPr>
            <a:lvl9pPr marL="3886200" indent="-228600" algn="l" rtl="0" eaLnBrk="0" fontAlgn="base" hangingPunct="0">
              <a:spcBef>
                <a:spcPct val="0"/>
              </a:spcBef>
              <a:spcAft>
                <a:spcPct val="0"/>
              </a:spcAft>
              <a:defRPr sz="4000">
                <a:solidFill>
                  <a:schemeClr val="tx1"/>
                </a:solidFill>
                <a:latin typeface="Arial" panose="020B0604020202020204" pitchFamily="34" charset="0"/>
                <a:cs typeface="Compset" pitchFamily="2" charset="-78"/>
              </a:defRPr>
            </a:lvl9pPr>
          </a:lstStyle>
          <a:p>
            <a:pPr algn="r" rtl="1" eaLnBrk="1" hangingPunct="1">
              <a:spcBef>
                <a:spcPct val="50000"/>
              </a:spcBef>
            </a:pPr>
            <a:r>
              <a:rPr lang="fa-IR" altLang="fa-IR" dirty="0"/>
              <a:t>تعريف دوم- هر مجموعه</a:t>
            </a:r>
            <a:r>
              <a:rPr lang="fa-IR" altLang="fa-IR" dirty="0">
                <a:cs typeface="Arial" panose="020B0604020202020204" pitchFamily="34" charset="0"/>
              </a:rPr>
              <a:t>‌</a:t>
            </a:r>
            <a:r>
              <a:rPr lang="fa-IR" altLang="fa-IR" dirty="0"/>
              <a:t>اي از بوده</a:t>
            </a:r>
            <a:r>
              <a:rPr lang="fa-IR" altLang="fa-IR" dirty="0">
                <a:cs typeface="Arial" panose="020B0604020202020204" pitchFamily="34" charset="0"/>
              </a:rPr>
              <a:t>‌</a:t>
            </a:r>
            <a:r>
              <a:rPr lang="fa-IR" altLang="fa-IR" dirty="0"/>
              <a:t>ها</a:t>
            </a:r>
            <a:endParaRPr lang="en-US" altLang="fa-IR" dirty="0"/>
          </a:p>
        </p:txBody>
      </p:sp>
    </p:spTree>
    <p:extLst>
      <p:ext uri="{BB962C8B-B14F-4D97-AF65-F5344CB8AC3E}">
        <p14:creationId xmlns:p14="http://schemas.microsoft.com/office/powerpoint/2010/main" val="337719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82</TotalTime>
  <Words>2923</Words>
  <Application>Microsoft Office PowerPoint</Application>
  <PresentationFormat>Widescreen</PresentationFormat>
  <Paragraphs>495</Paragraphs>
  <Slides>81</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89" baseType="lpstr">
      <vt:lpstr>Arial</vt:lpstr>
      <vt:lpstr>B Titr</vt:lpstr>
      <vt:lpstr>Compset</vt:lpstr>
      <vt:lpstr>Tahoma</vt:lpstr>
      <vt:lpstr>Trebuchet MS</vt:lpstr>
      <vt:lpstr>Wingdings 3</vt:lpstr>
      <vt:lpstr>Facet</vt:lpstr>
      <vt:lpstr>Microsoft Equation 3.0</vt:lpstr>
      <vt:lpstr>بسم الله الرحمن الرحیم</vt:lpstr>
      <vt:lpstr>فصل اول  مفاهیم پایه ای پایگاه داده 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NPSoft.ir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NPSoft</dc:creator>
  <cp:lastModifiedBy>NPSoft</cp:lastModifiedBy>
  <cp:revision>23</cp:revision>
  <dcterms:created xsi:type="dcterms:W3CDTF">2020-03-22T07:23:51Z</dcterms:created>
  <dcterms:modified xsi:type="dcterms:W3CDTF">2020-03-22T08:45:58Z</dcterms:modified>
</cp:coreProperties>
</file>