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8"/>
  </p:notesMasterIdLst>
  <p:sldIdLst>
    <p:sldId id="2168" r:id="rId2"/>
    <p:sldId id="1334" r:id="rId3"/>
    <p:sldId id="1335" r:id="rId4"/>
    <p:sldId id="1336" r:id="rId5"/>
    <p:sldId id="1337" r:id="rId6"/>
    <p:sldId id="1338" r:id="rId7"/>
    <p:sldId id="1339" r:id="rId8"/>
    <p:sldId id="1340" r:id="rId9"/>
    <p:sldId id="1341" r:id="rId10"/>
    <p:sldId id="2158" r:id="rId11"/>
    <p:sldId id="1342" r:id="rId12"/>
    <p:sldId id="1343" r:id="rId13"/>
    <p:sldId id="1344" r:id="rId14"/>
    <p:sldId id="2159" r:id="rId15"/>
    <p:sldId id="1346" r:id="rId16"/>
    <p:sldId id="2160" r:id="rId17"/>
    <p:sldId id="1347" r:id="rId18"/>
    <p:sldId id="1348" r:id="rId19"/>
    <p:sldId id="1349" r:id="rId20"/>
    <p:sldId id="1350" r:id="rId21"/>
    <p:sldId id="1351" r:id="rId22"/>
    <p:sldId id="1352" r:id="rId23"/>
    <p:sldId id="1354" r:id="rId24"/>
    <p:sldId id="1355" r:id="rId25"/>
    <p:sldId id="1356" r:id="rId26"/>
    <p:sldId id="1357" r:id="rId27"/>
    <p:sldId id="1590" r:id="rId28"/>
    <p:sldId id="1591" r:id="rId29"/>
    <p:sldId id="1592" r:id="rId30"/>
    <p:sldId id="1594" r:id="rId31"/>
    <p:sldId id="1595" r:id="rId32"/>
    <p:sldId id="1360" r:id="rId33"/>
    <p:sldId id="1361" r:id="rId34"/>
    <p:sldId id="1362" r:id="rId35"/>
    <p:sldId id="2161" r:id="rId36"/>
    <p:sldId id="1596" r:id="rId37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3200" b="1" kern="1200">
        <a:solidFill>
          <a:srgbClr val="993366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sz="3200" b="1" kern="1200">
        <a:solidFill>
          <a:srgbClr val="993366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sz="3200" b="1" kern="1200">
        <a:solidFill>
          <a:srgbClr val="993366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sz="3200" b="1" kern="1200">
        <a:solidFill>
          <a:srgbClr val="993366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sz="3200" b="1" kern="1200">
        <a:solidFill>
          <a:srgbClr val="993366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3200" b="1" kern="1200">
        <a:solidFill>
          <a:srgbClr val="993366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sz="3200" b="1" kern="1200">
        <a:solidFill>
          <a:srgbClr val="993366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sz="3200" b="1" kern="1200">
        <a:solidFill>
          <a:srgbClr val="993366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sz="3200" b="1" kern="1200">
        <a:solidFill>
          <a:srgbClr val="993366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000066"/>
    <a:srgbClr val="FF0000"/>
    <a:srgbClr val="800000"/>
    <a:srgbClr val="FF33CC"/>
    <a:srgbClr val="FF00FF"/>
    <a:srgbClr val="0000CC"/>
    <a:srgbClr val="99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72040" autoAdjust="0"/>
    <p:restoredTop sz="94693" autoAdjust="0"/>
  </p:normalViewPr>
  <p:slideViewPr>
    <p:cSldViewPr>
      <p:cViewPr varScale="1">
        <p:scale>
          <a:sx n="73" d="100"/>
          <a:sy n="73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14" y="609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120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12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ED185A3B-934F-4D89-B272-9820A8F58EA6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928802"/>
            <a:ext cx="7772400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>
              <a:defRPr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3714752"/>
            <a:ext cx="6400800" cy="1752600"/>
          </a:xfrm>
        </p:spPr>
        <p:txBody>
          <a:bodyPr/>
          <a:lstStyle>
            <a:lvl1pPr marL="0" indent="0" algn="ctr">
              <a:buNone/>
              <a:defRPr b="0" cap="none" spc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b="1" kern="1200" cap="none" spc="50">
          <a:ln w="135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357298"/>
            <a:ext cx="7772400" cy="1470025"/>
          </a:xfrm>
        </p:spPr>
        <p:txBody>
          <a:bodyPr/>
          <a:lstStyle/>
          <a:p>
            <a:r>
              <a:rPr lang="fa-IR" dirty="0" smtClean="0">
                <a:solidFill>
                  <a:schemeClr val="bg1"/>
                </a:solidFill>
                <a:cs typeface="2  Koodak" pitchFamily="2" charset="-78"/>
              </a:rPr>
              <a:t>مديريت تولید</a:t>
            </a:r>
            <a:endParaRPr lang="fa-IR" dirty="0">
              <a:solidFill>
                <a:schemeClr val="bg1"/>
              </a:solidFill>
              <a:cs typeface="2  Koodak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2786058"/>
            <a:ext cx="6400800" cy="3071834"/>
          </a:xfrm>
        </p:spPr>
        <p:txBody>
          <a:bodyPr>
            <a:normAutofit/>
          </a:bodyPr>
          <a:lstStyle/>
          <a:p>
            <a:r>
              <a:rPr lang="fa-IR" dirty="0" smtClean="0">
                <a:cs typeface="B Koodak" pitchFamily="2" charset="-78"/>
              </a:rPr>
              <a:t>تالیف: سید صادق سجادی ( </a:t>
            </a:r>
            <a:r>
              <a:rPr lang="en-US" dirty="0" smtClean="0">
                <a:cs typeface="B Koodak" pitchFamily="2" charset="-78"/>
              </a:rPr>
              <a:t>DBA</a:t>
            </a:r>
            <a:r>
              <a:rPr lang="fa-IR" dirty="0" smtClean="0">
                <a:cs typeface="B Koodak" pitchFamily="2" charset="-78"/>
              </a:rPr>
              <a:t>)</a:t>
            </a:r>
          </a:p>
          <a:p>
            <a:endParaRPr lang="fa-IR" dirty="0" smtClean="0">
              <a:cs typeface="B Koodak" pitchFamily="2" charset="-78"/>
            </a:endParaRPr>
          </a:p>
          <a:p>
            <a:r>
              <a:rPr lang="fa-IR" dirty="0" smtClean="0">
                <a:solidFill>
                  <a:schemeClr val="bg1"/>
                </a:solidFill>
                <a:cs typeface="B Koodak" pitchFamily="2" charset="-78"/>
              </a:rPr>
              <a:t>دانشگاه فنی و حرفه ای </a:t>
            </a:r>
          </a:p>
          <a:p>
            <a:r>
              <a:rPr lang="fa-IR" dirty="0" smtClean="0">
                <a:solidFill>
                  <a:schemeClr val="bg1"/>
                </a:solidFill>
                <a:cs typeface="B Koodak" pitchFamily="2" charset="-78"/>
              </a:rPr>
              <a:t>دانشکده کوثر ملایر </a:t>
            </a:r>
            <a:endParaRPr lang="fa-IR" dirty="0" smtClean="0">
              <a:solidFill>
                <a:schemeClr val="bg1"/>
              </a:solidFill>
              <a:cs typeface="B Koodak" pitchFamily="2" charset="-78"/>
            </a:endParaRPr>
          </a:p>
        </p:txBody>
      </p:sp>
      <p:pic>
        <p:nvPicPr>
          <p:cNvPr id="1026" name="Picture 2" descr="C:\Program Files\Microsoft Office\MEDIA\CAGCAT10\j018742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357430"/>
            <a:ext cx="2714644" cy="31137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16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rgbClr val="CC3300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rgbClr val="CC3300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rgbClr val="CC3300"/>
              </a:solidFill>
              <a:cs typeface="2  Koodak" pitchFamily="2" charset="-78"/>
            </a:endParaRPr>
          </a:p>
        </p:txBody>
      </p:sp>
      <p:sp>
        <p:nvSpPr>
          <p:cNvPr id="20316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مهندسی عوامل انسانی ( ارگونومی )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بکارگیری علم زیست شناسی و تطابق آن با علوم فنی و مهندسی جهت رسیدن به تعادل به کار و کارگر که به اجرای صحیح کار منجر می شود .</a:t>
            </a:r>
          </a:p>
          <a:p>
            <a:pPr marL="0" indent="0"/>
            <a:endParaRPr lang="fa-IR" dirty="0">
              <a:cs typeface="2  Koodak" pitchFamily="2" charset="-78"/>
            </a:endParaRPr>
          </a:p>
        </p:txBody>
      </p:sp>
      <p:sp>
        <p:nvSpPr>
          <p:cNvPr id="2031621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</a:rPr>
              <a:t>سید صادق سجادی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1489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>
                <a:solidFill>
                  <a:srgbClr val="0000CC"/>
                </a:solidFill>
              </a:rPr>
              <a:t> مدیریت:</a:t>
            </a:r>
          </a:p>
          <a:p>
            <a:pPr marL="0" indent="0">
              <a:buFontTx/>
              <a:buNone/>
            </a:pPr>
            <a:r>
              <a:rPr lang="fa-IR" b="1">
                <a:solidFill>
                  <a:srgbClr val="993366"/>
                </a:solidFill>
              </a:rPr>
              <a:t>عبارت است از: طرح ریزی ، سازمان دهی ، رهبری و کنترل عملیات .وظیفه اساسی مدیریت هماهنگ کردن سایر عوامل تولید است .</a:t>
            </a:r>
          </a:p>
          <a:p>
            <a:pPr marL="0" indent="0">
              <a:buFontTx/>
              <a:buNone/>
            </a:pPr>
            <a:r>
              <a:rPr lang="fa-IR" b="1">
                <a:solidFill>
                  <a:srgbClr val="0000CC"/>
                </a:solidFill>
              </a:rPr>
              <a:t> </a:t>
            </a:r>
          </a:p>
          <a:p>
            <a:pPr marL="0" indent="0">
              <a:buFontTx/>
              <a:buNone/>
            </a:pPr>
            <a:endParaRPr lang="fa-IR" b="1">
              <a:solidFill>
                <a:srgbClr val="0000CC"/>
              </a:solidFill>
            </a:endParaRPr>
          </a:p>
          <a:p>
            <a:pPr marL="0" indent="0"/>
            <a:endParaRPr lang="fa-IR"/>
          </a:p>
          <a:p>
            <a:pPr marL="0" indent="0"/>
            <a:endParaRPr lang="fa-IR"/>
          </a:p>
        </p:txBody>
      </p:sp>
      <p:sp>
        <p:nvSpPr>
          <p:cNvPr id="1148933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>
                <a:solidFill>
                  <a:srgbClr val="663300"/>
                </a:solidFill>
              </a:rPr>
              <a:t>    فصل اول : شناخت تولید و فعالیت های تولیدی</a:t>
            </a:r>
            <a:endParaRPr lang="en-US" sz="280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9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499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ماشین: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عبارت است از : تمام وسایل مادی که در امر تولید مورد استفاده قرار می گیرد .</a:t>
            </a:r>
            <a:endParaRPr lang="fa-IR" dirty="0">
              <a:cs typeface="2  Koodak" pitchFamily="2" charset="-78"/>
            </a:endParaRPr>
          </a:p>
        </p:txBody>
      </p:sp>
      <p:sp>
        <p:nvSpPr>
          <p:cNvPr id="1149957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509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انواع ماشین :</a:t>
            </a:r>
          </a:p>
          <a:p>
            <a:pPr marL="0" indent="0">
              <a:buFontTx/>
              <a:buChar char="-"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 ماشین آلات</a:t>
            </a:r>
          </a:p>
          <a:p>
            <a:pPr marL="0" indent="0">
              <a:buFontTx/>
              <a:buChar char="-"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 ابزار و ادوات</a:t>
            </a:r>
          </a:p>
          <a:p>
            <a:pPr marL="0" indent="0">
              <a:buFontTx/>
              <a:buChar char="-"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 ماشین ابزار</a:t>
            </a:r>
          </a:p>
        </p:txBody>
      </p:sp>
      <p:sp>
        <p:nvSpPr>
          <p:cNvPr id="1150981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2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 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20326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ماشین آلات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</a:t>
            </a: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تجهیزات و ابزاری که با نیروی محرکه مکانیکی یا الکتریکی کار می کند . ماشین آلات یا بصورت مستقل و یا به کمک انسان کار و تولید می کنند .</a:t>
            </a:r>
            <a:endParaRPr lang="fa-IR" dirty="0">
              <a:cs typeface="2  Koodak" pitchFamily="2" charset="-78"/>
            </a:endParaRPr>
          </a:p>
        </p:txBody>
      </p:sp>
      <p:sp>
        <p:nvSpPr>
          <p:cNvPr id="2032645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530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ویژگی های ماشین آلات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- جسم زیاد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- وزن زیاد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- قدرت زیاد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- سرعت زیاد</a:t>
            </a:r>
          </a:p>
          <a:p>
            <a:pPr marL="0" indent="0">
              <a:buFontTx/>
              <a:buNone/>
            </a:pPr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</p:txBody>
      </p:sp>
      <p:sp>
        <p:nvSpPr>
          <p:cNvPr id="1153029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36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92150"/>
            <a:ext cx="9144000" cy="64928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rgbClr val="CC3300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rgbClr val="CC3300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rgbClr val="CC3300"/>
              </a:solidFill>
              <a:cs typeface="2  Koodak" pitchFamily="2" charset="-78"/>
            </a:endParaRPr>
          </a:p>
        </p:txBody>
      </p:sp>
      <p:sp>
        <p:nvSpPr>
          <p:cNvPr id="20336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ابزار یا افزار :</a:t>
            </a:r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به انواع وسایل مادی که ساخته دست بشر است و کارگر در عملیات مختلف از آنها استفاده می کند .</a:t>
            </a:r>
          </a:p>
        </p:txBody>
      </p:sp>
      <p:sp>
        <p:nvSpPr>
          <p:cNvPr id="2033669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54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انواع ابزار :</a:t>
            </a:r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- انواع بیلها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- انواع آچارها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- انواع اهرمها</a:t>
            </a:r>
          </a:p>
          <a:p>
            <a:pPr marL="0" indent="0">
              <a:buFontTx/>
              <a:buChar char="-"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انواع قیچیها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- انواع انبردستها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- و غیره</a:t>
            </a:r>
          </a:p>
          <a:p>
            <a:pPr marL="0" indent="0">
              <a:buFontTx/>
              <a:buChar char="-"/>
            </a:pPr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  <a:p>
            <a:pPr marL="0" indent="0">
              <a:buFontTx/>
              <a:buNone/>
            </a:pPr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</p:txBody>
      </p:sp>
      <p:sp>
        <p:nvSpPr>
          <p:cNvPr id="1154053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55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>
              <a:spcBef>
                <a:spcPct val="0"/>
              </a:spcBef>
              <a:buFontTx/>
              <a:buChar char="-"/>
            </a:pPr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ابزاردستی :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به وسایلی مانند انبردست ، آچار ، بیل ، کلنگ و غیره اطلاق میگردد که کارگر از آنها در عملیات مختلف استفاده می کند .</a:t>
            </a:r>
          </a:p>
        </p:txBody>
      </p:sp>
      <p:sp>
        <p:nvSpPr>
          <p:cNvPr id="1155077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56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ابزارآلات ماشینی :</a:t>
            </a:r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به وسایلی مانند تیغچه ها ، مته ها و . </a:t>
            </a:r>
            <a:r>
              <a:rPr lang="fa-IR" b="1" dirty="0" smtClean="0">
                <a:solidFill>
                  <a:srgbClr val="993366"/>
                </a:solidFill>
                <a:cs typeface="2  Koodak" pitchFamily="2" charset="-78"/>
              </a:rPr>
              <a:t>. </a:t>
            </a: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. اطلاق میگردد که روی ماشین تامین شده و در امور مختلف از آنها استفاده میگردد .</a:t>
            </a:r>
          </a:p>
        </p:txBody>
      </p:sp>
      <p:sp>
        <p:nvSpPr>
          <p:cNvPr id="1156101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 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4073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مقدمه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تولید یعنی تغییر در منابع خام و تبدیل آن به محصولات و ایجاد ارزش افزوده جهت ارضای نیازها . برای تولید نیاز به عوامل و سازمان تولیدی است .</a:t>
            </a:r>
          </a:p>
        </p:txBody>
      </p:sp>
      <p:sp>
        <p:nvSpPr>
          <p:cNvPr id="1140741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57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609600" indent="-609600"/>
            <a:r>
              <a:rPr lang="fa-IR" sz="4400" b="1" dirty="0">
                <a:solidFill>
                  <a:srgbClr val="0000CC"/>
                </a:solidFill>
                <a:cs typeface="2  Koodak" pitchFamily="2" charset="-78"/>
              </a:rPr>
              <a:t>ماشین ابزار :</a:t>
            </a:r>
          </a:p>
          <a:p>
            <a:pPr marL="609600" indent="-60960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      به نوعی ماشین کوچک و قابل حمل اطلاق میگردد که درعملیات مختلف تولیدی و خدماتی به کار گرفته می شود . این نوع وسایل بین ماشین و ابزارآلات قرار میگیرد .</a:t>
            </a:r>
            <a:endParaRPr lang="fa-IR" b="1" dirty="0">
              <a:cs typeface="2  Koodak" pitchFamily="2" charset="-78"/>
            </a:endParaRPr>
          </a:p>
        </p:txBody>
      </p:sp>
      <p:sp>
        <p:nvSpPr>
          <p:cNvPr id="1157125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58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انواع ماشین ابزار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- دریل برقی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- ماشین سنگ </a:t>
            </a:r>
            <a:r>
              <a:rPr lang="fa-IR" b="1" dirty="0" smtClean="0">
                <a:solidFill>
                  <a:srgbClr val="993366"/>
                </a:solidFill>
                <a:cs typeface="2  Koodak" pitchFamily="2" charset="-78"/>
              </a:rPr>
              <a:t>زنی</a:t>
            </a:r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- قیچی برقی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- اره برقی</a:t>
            </a:r>
          </a:p>
          <a:p>
            <a:pPr marL="0" indent="0">
              <a:buFontTx/>
              <a:buNone/>
            </a:pPr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</p:txBody>
      </p:sp>
      <p:sp>
        <p:nvSpPr>
          <p:cNvPr id="1158149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1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59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مواد تولیدی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مواد خام و اولیه ای که در کارخانه تغییر شکل داده و به محصول تبدیل میگردد .</a:t>
            </a:r>
          </a:p>
        </p:txBody>
      </p:sp>
      <p:sp>
        <p:nvSpPr>
          <p:cNvPr id="1159173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2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</a:t>
            </a:r>
            <a:r>
              <a:rPr lang="fa-IR" sz="2800" b="1" dirty="0" smtClean="0">
                <a:solidFill>
                  <a:schemeClr val="tx1"/>
                </a:solidFill>
                <a:cs typeface="2  Koodak" pitchFamily="2" charset="-78"/>
              </a:rPr>
              <a:t>                 </a:t>
            </a:r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612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مواد خام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موادی که مستقیما از طبیعت استخراج شده و هیچگونه تغییر و تبدیلی روی آن صورت نگرفته باشد .</a:t>
            </a:r>
          </a:p>
          <a:p>
            <a:pPr marL="0" indent="0"/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</p:txBody>
      </p:sp>
      <p:sp>
        <p:nvSpPr>
          <p:cNvPr id="1161221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علی اکبر جوکار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62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انواع مواد خام :</a:t>
            </a:r>
          </a:p>
          <a:p>
            <a:pPr marL="0" indent="0">
              <a:buFontTx/>
              <a:buNone/>
            </a:pPr>
            <a:r>
              <a:rPr lang="fa-IR" sz="2800" b="1" dirty="0">
                <a:solidFill>
                  <a:srgbClr val="993366"/>
                </a:solidFill>
                <a:cs typeface="2  Koodak" pitchFamily="2" charset="-78"/>
              </a:rPr>
              <a:t>- سنگ آهن</a:t>
            </a:r>
          </a:p>
          <a:p>
            <a:pPr marL="0" indent="0">
              <a:buFontTx/>
              <a:buNone/>
            </a:pPr>
            <a:r>
              <a:rPr lang="fa-IR" sz="2800" b="1" dirty="0">
                <a:solidFill>
                  <a:srgbClr val="993366"/>
                </a:solidFill>
                <a:cs typeface="2  Koodak" pitchFamily="2" charset="-78"/>
              </a:rPr>
              <a:t>- نفت خام</a:t>
            </a:r>
          </a:p>
          <a:p>
            <a:pPr marL="0" indent="0">
              <a:buFontTx/>
              <a:buNone/>
            </a:pPr>
            <a:r>
              <a:rPr lang="fa-IR" sz="2800" b="1" dirty="0">
                <a:solidFill>
                  <a:srgbClr val="993366"/>
                </a:solidFill>
                <a:cs typeface="2  Koodak" pitchFamily="2" charset="-78"/>
              </a:rPr>
              <a:t>- مواد معدنی</a:t>
            </a:r>
          </a:p>
          <a:p>
            <a:pPr marL="0" indent="0">
              <a:buFontTx/>
              <a:buNone/>
            </a:pPr>
            <a:r>
              <a:rPr lang="fa-IR" sz="2800" b="1" dirty="0">
                <a:solidFill>
                  <a:srgbClr val="993366"/>
                </a:solidFill>
                <a:cs typeface="2  Koodak" pitchFamily="2" charset="-78"/>
              </a:rPr>
              <a:t>- پنبه</a:t>
            </a:r>
          </a:p>
          <a:p>
            <a:pPr marL="0" indent="0">
              <a:buFontTx/>
              <a:buNone/>
            </a:pPr>
            <a:r>
              <a:rPr lang="fa-IR" sz="2800" b="1" dirty="0">
                <a:solidFill>
                  <a:srgbClr val="993366"/>
                </a:solidFill>
                <a:cs typeface="2  Koodak" pitchFamily="2" charset="-78"/>
              </a:rPr>
              <a:t>- گندم</a:t>
            </a:r>
          </a:p>
          <a:p>
            <a:pPr marL="0" indent="0">
              <a:buFontTx/>
              <a:buNone/>
            </a:pPr>
            <a:r>
              <a:rPr lang="fa-IR" sz="2800" b="1" dirty="0">
                <a:solidFill>
                  <a:srgbClr val="993366"/>
                </a:solidFill>
                <a:cs typeface="2  Koodak" pitchFamily="2" charset="-78"/>
              </a:rPr>
              <a:t>- سبزی ها</a:t>
            </a:r>
          </a:p>
          <a:p>
            <a:pPr marL="0" indent="0">
              <a:buFontTx/>
              <a:buNone/>
            </a:pPr>
            <a:r>
              <a:rPr lang="fa-IR" sz="2800" b="1" dirty="0">
                <a:solidFill>
                  <a:srgbClr val="993366"/>
                </a:solidFill>
                <a:cs typeface="2  Koodak" pitchFamily="2" charset="-78"/>
              </a:rPr>
              <a:t>- غیره</a:t>
            </a:r>
          </a:p>
          <a:p>
            <a:pPr marL="0" indent="0">
              <a:buFontTx/>
              <a:buNone/>
            </a:pPr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  <a:p>
            <a:pPr marL="0" indent="0">
              <a:buFontTx/>
              <a:buNone/>
            </a:pPr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  <a:p>
            <a:pPr marL="0" indent="0">
              <a:buFontTx/>
              <a:buNone/>
            </a:pPr>
            <a:endParaRPr lang="fa-IR" b="1" dirty="0">
              <a:solidFill>
                <a:srgbClr val="0000CC"/>
              </a:solidFill>
              <a:cs typeface="2  Koodak" pitchFamily="2" charset="-78"/>
            </a:endParaRPr>
          </a:p>
          <a:p>
            <a:pPr marL="0" indent="0">
              <a:buFontTx/>
              <a:buNone/>
            </a:pPr>
            <a:endParaRPr lang="fa-IR" b="1" dirty="0">
              <a:solidFill>
                <a:srgbClr val="0000CC"/>
              </a:solidFill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</p:txBody>
      </p:sp>
      <p:sp>
        <p:nvSpPr>
          <p:cNvPr id="1162245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63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مواد اولیه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موادی که محصول کارخانه ها و عملیات تولیدی دیگری است که پس از تغییر و تبدیل به محصول دیگر تبدیل می شود.</a:t>
            </a:r>
          </a:p>
          <a:p>
            <a:pPr marL="0" indent="0">
              <a:buFontTx/>
              <a:buNone/>
            </a:pPr>
            <a:endParaRPr lang="fa-IR" b="1" dirty="0">
              <a:solidFill>
                <a:srgbClr val="0000CC"/>
              </a:solidFill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</p:txBody>
      </p:sp>
      <p:sp>
        <p:nvSpPr>
          <p:cNvPr id="1163269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2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علی اکبر جوکار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64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pPr marL="0" indent="0"/>
            <a:r>
              <a:rPr lang="fa-IR" sz="2800" b="1" dirty="0">
                <a:solidFill>
                  <a:srgbClr val="0000CC"/>
                </a:solidFill>
                <a:cs typeface="2  Koodak" pitchFamily="2" charset="-78"/>
              </a:rPr>
              <a:t> انواع مواد اولیه :</a:t>
            </a:r>
          </a:p>
          <a:p>
            <a:pPr marL="0" indent="0">
              <a:buFontTx/>
              <a:buNone/>
            </a:pPr>
            <a:r>
              <a:rPr lang="fa-IR" sz="2800" b="1" dirty="0">
                <a:solidFill>
                  <a:srgbClr val="993366"/>
                </a:solidFill>
                <a:cs typeface="2  Koodak" pitchFamily="2" charset="-78"/>
              </a:rPr>
              <a:t>- چرم</a:t>
            </a:r>
          </a:p>
          <a:p>
            <a:pPr marL="0" indent="0">
              <a:buFontTx/>
              <a:buNone/>
            </a:pPr>
            <a:r>
              <a:rPr lang="fa-IR" sz="2800" b="1" dirty="0">
                <a:solidFill>
                  <a:srgbClr val="993366"/>
                </a:solidFill>
                <a:cs typeface="2  Koodak" pitchFamily="2" charset="-78"/>
              </a:rPr>
              <a:t>- آرد</a:t>
            </a:r>
          </a:p>
          <a:p>
            <a:pPr marL="0" indent="0">
              <a:buFontTx/>
              <a:buNone/>
            </a:pPr>
            <a:r>
              <a:rPr lang="fa-IR" sz="2800" b="1" dirty="0">
                <a:solidFill>
                  <a:srgbClr val="993366"/>
                </a:solidFill>
                <a:cs typeface="2  Koodak" pitchFamily="2" charset="-78"/>
              </a:rPr>
              <a:t>- گندم</a:t>
            </a:r>
          </a:p>
          <a:p>
            <a:pPr marL="0" indent="0">
              <a:buFontTx/>
              <a:buNone/>
            </a:pPr>
            <a:r>
              <a:rPr lang="fa-IR" sz="2800" b="1" dirty="0">
                <a:solidFill>
                  <a:srgbClr val="993366"/>
                </a:solidFill>
                <a:cs typeface="2  Koodak" pitchFamily="2" charset="-78"/>
              </a:rPr>
              <a:t>- پارچه</a:t>
            </a:r>
          </a:p>
          <a:p>
            <a:pPr marL="0" indent="0">
              <a:buFontTx/>
              <a:buNone/>
            </a:pPr>
            <a:r>
              <a:rPr lang="fa-IR" sz="2800" b="1" dirty="0">
                <a:solidFill>
                  <a:srgbClr val="993366"/>
                </a:solidFill>
                <a:cs typeface="2  Koodak" pitchFamily="2" charset="-78"/>
              </a:rPr>
              <a:t>- شمش طلا</a:t>
            </a:r>
          </a:p>
          <a:p>
            <a:pPr marL="0" indent="0">
              <a:buFontTx/>
              <a:buNone/>
            </a:pPr>
            <a:r>
              <a:rPr lang="fa-IR" sz="2800" b="1" dirty="0">
                <a:solidFill>
                  <a:srgbClr val="993366"/>
                </a:solidFill>
                <a:cs typeface="2  Koodak" pitchFamily="2" charset="-78"/>
              </a:rPr>
              <a:t>- شمش آهن</a:t>
            </a:r>
          </a:p>
          <a:p>
            <a:pPr marL="0" indent="0">
              <a:buFontTx/>
              <a:buNone/>
            </a:pPr>
            <a:endParaRPr lang="fa-IR" sz="2800" b="1" dirty="0">
              <a:solidFill>
                <a:srgbClr val="0000CC"/>
              </a:solidFill>
              <a:cs typeface="2  Koodak" pitchFamily="2" charset="-78"/>
            </a:endParaRPr>
          </a:p>
          <a:p>
            <a:pPr marL="0" indent="0">
              <a:buFontTx/>
              <a:buNone/>
            </a:pPr>
            <a:endParaRPr lang="fa-IR" sz="2800" b="1" dirty="0">
              <a:solidFill>
                <a:srgbClr val="0000CC"/>
              </a:solidFill>
              <a:cs typeface="2  Koodak" pitchFamily="2" charset="-78"/>
            </a:endParaRPr>
          </a:p>
          <a:p>
            <a:pPr marL="0" indent="0"/>
            <a:endParaRPr lang="fa-IR" sz="2800" dirty="0">
              <a:cs typeface="2  Koodak" pitchFamily="2" charset="-78"/>
            </a:endParaRPr>
          </a:p>
          <a:p>
            <a:pPr marL="0" indent="0"/>
            <a:endParaRPr lang="fa-IR" sz="2800" dirty="0">
              <a:cs typeface="2  Koodak" pitchFamily="2" charset="-78"/>
            </a:endParaRPr>
          </a:p>
        </p:txBody>
      </p:sp>
      <p:sp>
        <p:nvSpPr>
          <p:cNvPr id="1164293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59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4059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مواد غیر تولیدی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موادی که مستقیما در امر تولید دخالت نداشته ، ولی بطور غیر مستقیم در خدمت تولید و اداره امور سازمان است .</a:t>
            </a:r>
            <a:endParaRPr lang="fa-IR" dirty="0">
              <a:cs typeface="2  Koodak" pitchFamily="2" charset="-78"/>
            </a:endParaRPr>
          </a:p>
        </p:txBody>
      </p:sp>
      <p:sp>
        <p:nvSpPr>
          <p:cNvPr id="1405957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69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92150"/>
            <a:ext cx="9144000" cy="64928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rgbClr val="CC3300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rgbClr val="CC3300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rgbClr val="CC3300"/>
              </a:solidFill>
              <a:cs typeface="2  Koodak" pitchFamily="2" charset="-78"/>
            </a:endParaRPr>
          </a:p>
        </p:txBody>
      </p:sp>
      <p:sp>
        <p:nvSpPr>
          <p:cNvPr id="14069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</a:pPr>
            <a:r>
              <a:rPr lang="fa-IR" sz="2400" b="1" dirty="0">
                <a:solidFill>
                  <a:srgbClr val="0000CC"/>
                </a:solidFill>
                <a:cs typeface="2  Koodak" pitchFamily="2" charset="-78"/>
              </a:rPr>
              <a:t> انواع مواد کمکی و مصرفی :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fa-IR" sz="2400" b="1" dirty="0">
                <a:solidFill>
                  <a:srgbClr val="993366"/>
                </a:solidFill>
                <a:cs typeface="2  Koodak" pitchFamily="2" charset="-78"/>
              </a:rPr>
              <a:t>- مواد سوختی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fa-IR" sz="2400" b="1" dirty="0">
                <a:solidFill>
                  <a:srgbClr val="993366"/>
                </a:solidFill>
                <a:cs typeface="2  Koodak" pitchFamily="2" charset="-78"/>
              </a:rPr>
              <a:t>- گازوئیل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fa-IR" sz="2400" b="1" dirty="0">
                <a:solidFill>
                  <a:srgbClr val="993366"/>
                </a:solidFill>
                <a:cs typeface="2  Koodak" pitchFamily="2" charset="-78"/>
              </a:rPr>
              <a:t>- مازوت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fa-IR" sz="2400" b="1" dirty="0">
                <a:solidFill>
                  <a:srgbClr val="993366"/>
                </a:solidFill>
                <a:cs typeface="2  Koodak" pitchFamily="2" charset="-78"/>
              </a:rPr>
              <a:t>- ذغال سنگ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fa-IR" sz="2400" b="1" dirty="0">
                <a:solidFill>
                  <a:srgbClr val="993366"/>
                </a:solidFill>
                <a:cs typeface="2  Koodak" pitchFamily="2" charset="-78"/>
              </a:rPr>
              <a:t>- گیریس</a:t>
            </a:r>
          </a:p>
          <a:p>
            <a:pPr marL="0" indent="0">
              <a:lnSpc>
                <a:spcPct val="90000"/>
              </a:lnSpc>
              <a:buFontTx/>
              <a:buChar char="-"/>
            </a:pPr>
            <a:r>
              <a:rPr lang="fa-IR" sz="2400" b="1" dirty="0">
                <a:solidFill>
                  <a:srgbClr val="993366"/>
                </a:solidFill>
                <a:cs typeface="2  Koodak" pitchFamily="2" charset="-78"/>
              </a:rPr>
              <a:t> روغن موتور</a:t>
            </a:r>
          </a:p>
          <a:p>
            <a:pPr marL="0" indent="0">
              <a:lnSpc>
                <a:spcPct val="90000"/>
              </a:lnSpc>
              <a:buFontTx/>
              <a:buChar char="-"/>
            </a:pPr>
            <a:r>
              <a:rPr lang="fa-IR" sz="2400" b="1" dirty="0">
                <a:solidFill>
                  <a:srgbClr val="993366"/>
                </a:solidFill>
                <a:cs typeface="2  Koodak" pitchFamily="2" charset="-78"/>
              </a:rPr>
              <a:t> لوازم و ملزومات دفتری</a:t>
            </a:r>
          </a:p>
          <a:p>
            <a:pPr marL="0" indent="0">
              <a:lnSpc>
                <a:spcPct val="90000"/>
              </a:lnSpc>
              <a:buFontTx/>
              <a:buChar char="-"/>
            </a:pPr>
            <a:r>
              <a:rPr lang="fa-IR" sz="2400" b="1" dirty="0">
                <a:solidFill>
                  <a:srgbClr val="993366"/>
                </a:solidFill>
                <a:cs typeface="2  Koodak" pitchFamily="2" charset="-78"/>
              </a:rPr>
              <a:t> لوازم التحریر</a:t>
            </a:r>
          </a:p>
          <a:p>
            <a:pPr marL="0" indent="0">
              <a:lnSpc>
                <a:spcPct val="90000"/>
              </a:lnSpc>
              <a:buFontTx/>
              <a:buChar char="-"/>
            </a:pPr>
            <a:r>
              <a:rPr lang="fa-IR" sz="2400" b="1" dirty="0">
                <a:solidFill>
                  <a:srgbClr val="993366"/>
                </a:solidFill>
                <a:cs typeface="2  Koodak" pitchFamily="2" charset="-78"/>
              </a:rPr>
              <a:t> اثاثه</a:t>
            </a:r>
          </a:p>
        </p:txBody>
      </p:sp>
      <p:sp>
        <p:nvSpPr>
          <p:cNvPr id="1406981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0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4080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تکنولوژی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مجموعه ای از تواناییهای علمی و فنی ، مهارتها ، ابزار و دانشهایی که یک ملت برای عرضه خدمت یا ساخت کالا بکار می برد.</a:t>
            </a:r>
          </a:p>
        </p:txBody>
      </p:sp>
      <p:sp>
        <p:nvSpPr>
          <p:cNvPr id="1408005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7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 نام درس : مديريت تولید                  تهيه کننده : </a:t>
            </a:r>
            <a:r>
              <a:rPr lang="fa-IR" sz="2800" b="1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417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تولید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تولید عبارت است از : ساختن ، ایجاد کردن ، آفرینش ، صناعت و بوجود آوردن .</a:t>
            </a:r>
            <a:endParaRPr lang="fa-IR" dirty="0">
              <a:cs typeface="2  Koodak" pitchFamily="2" charset="-78"/>
            </a:endParaRPr>
          </a:p>
        </p:txBody>
      </p:sp>
      <p:sp>
        <p:nvSpPr>
          <p:cNvPr id="1141765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414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اجزای تکنولوژی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1- ماشین</a:t>
            </a:r>
            <a:br>
              <a:rPr lang="fa-IR" b="1" dirty="0">
                <a:solidFill>
                  <a:srgbClr val="993366"/>
                </a:solidFill>
                <a:cs typeface="2  Koodak" pitchFamily="2" charset="-78"/>
              </a:rPr>
            </a:b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2- نقشه ها و دانش استفاده از ماشین</a:t>
            </a:r>
          </a:p>
        </p:txBody>
      </p:sp>
      <p:sp>
        <p:nvSpPr>
          <p:cNvPr id="1414149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51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415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مراحل ایجاد و تکامل تکنولوژی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1- تحقیقات پایه ای و اساسی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2- تحقیقات کاربردی و عملی ( ایجاد کارخانه )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3- تحقیقات توسعه ای ( تولید انبوه )</a:t>
            </a:r>
          </a:p>
        </p:txBody>
      </p:sp>
      <p:sp>
        <p:nvSpPr>
          <p:cNvPr id="1415173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67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609600" indent="-60960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انواع تکنولوژی :</a:t>
            </a:r>
          </a:p>
          <a:p>
            <a:pPr marL="609600" indent="-60960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1- سرمایه بر ( خودکار – استفاده از ماشینهای اتوماتیک )</a:t>
            </a:r>
          </a:p>
          <a:p>
            <a:pPr marL="609600" indent="-60960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2- مکانیزاسیون کامل( سرمایه بر- کاربر)</a:t>
            </a:r>
          </a:p>
          <a:p>
            <a:pPr marL="609600" indent="-60960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3- مکانیزاسیون ناقص( کاربر- سرمایه بر)</a:t>
            </a:r>
          </a:p>
          <a:p>
            <a:pPr marL="609600" indent="-60960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4- مکانیزاسیون دستی ( کاربر )</a:t>
            </a:r>
          </a:p>
          <a:p>
            <a:pPr marL="609600" indent="-609600">
              <a:buFontTx/>
              <a:buNone/>
            </a:pPr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  <a:p>
            <a:pPr marL="609600" indent="-609600">
              <a:buFontTx/>
              <a:buNone/>
            </a:pPr>
            <a:endParaRPr lang="fa-IR" sz="1800" b="1" dirty="0">
              <a:solidFill>
                <a:srgbClr val="993366"/>
              </a:solidFill>
              <a:cs typeface="2  Koodak" pitchFamily="2" charset="-78"/>
            </a:endParaRPr>
          </a:p>
          <a:p>
            <a:pPr marL="609600" indent="-609600">
              <a:buFontTx/>
              <a:buNone/>
            </a:pPr>
            <a:endParaRPr lang="fa-IR" sz="1800" b="1" dirty="0">
              <a:solidFill>
                <a:srgbClr val="993366"/>
              </a:solidFill>
              <a:cs typeface="2  Koodak" pitchFamily="2" charset="-78"/>
            </a:endParaRPr>
          </a:p>
          <a:p>
            <a:pPr marL="609600" indent="-609600">
              <a:buFontTx/>
              <a:buNone/>
            </a:pPr>
            <a:endParaRPr lang="fa-IR" sz="1800" b="1" dirty="0">
              <a:solidFill>
                <a:srgbClr val="993366"/>
              </a:solidFill>
              <a:cs typeface="2  Koodak" pitchFamily="2" charset="-78"/>
            </a:endParaRPr>
          </a:p>
        </p:txBody>
      </p:sp>
      <p:sp>
        <p:nvSpPr>
          <p:cNvPr id="1167365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</a:t>
            </a:r>
            <a:r>
              <a:rPr lang="fa-IR" sz="2800" b="1" dirty="0" smtClean="0">
                <a:solidFill>
                  <a:schemeClr val="tx1"/>
                </a:solidFill>
                <a:cs typeface="2  Koodak" pitchFamily="2" charset="-78"/>
              </a:rPr>
              <a:t>              </a:t>
            </a:r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68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سازمان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ترکیب صحیح منابع انسانی و مادی جهت رسیدن به اهداف از پیش تعیین شده را سازمان گویند .</a:t>
            </a:r>
          </a:p>
          <a:p>
            <a:pPr marL="0" indent="0">
              <a:buFontTx/>
              <a:buNone/>
            </a:pPr>
            <a:endParaRPr lang="fa-IR" b="1" dirty="0">
              <a:solidFill>
                <a:srgbClr val="0000CC"/>
              </a:solidFill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</p:txBody>
      </p:sp>
      <p:sp>
        <p:nvSpPr>
          <p:cNvPr id="1168389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سازمان تولیدی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واحد اقتصادی که با طرح ریزی منظم و علمی و با ترکیب بهینه عوامل تولید به قصد تولید کالاها و خدمات ایجاد می شود .</a:t>
            </a:r>
            <a:endParaRPr lang="fa-IR" dirty="0"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</p:txBody>
      </p:sp>
      <p:sp>
        <p:nvSpPr>
          <p:cNvPr id="1169413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46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20346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شرایط تحقق تولید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1- فراهم آوردن منابع تولید به اندازه لازم و کافی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2- ایجاد سازمان تولید به نحو صحیح و منطقی</a:t>
            </a:r>
            <a:endParaRPr lang="fa-IR" dirty="0">
              <a:cs typeface="2  Koodak" pitchFamily="2" charset="-78"/>
            </a:endParaRPr>
          </a:p>
        </p:txBody>
      </p:sp>
      <p:sp>
        <p:nvSpPr>
          <p:cNvPr id="2034693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1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4161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شرایط تحقق تولید :</a:t>
            </a:r>
          </a:p>
          <a:p>
            <a:pPr marL="0" indent="0">
              <a:buFontTx/>
              <a:buNone/>
            </a:pPr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</p:txBody>
      </p:sp>
      <p:sp>
        <p:nvSpPr>
          <p:cNvPr id="1416197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  <p:sp>
        <p:nvSpPr>
          <p:cNvPr id="1416198" name="Line 6"/>
          <p:cNvSpPr>
            <a:spLocks noChangeShapeType="1"/>
          </p:cNvSpPr>
          <p:nvPr/>
        </p:nvSpPr>
        <p:spPr bwMode="auto">
          <a:xfrm>
            <a:off x="969963" y="3716338"/>
            <a:ext cx="2665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416199" name="Rectangle 7"/>
          <p:cNvSpPr>
            <a:spLocks noChangeArrowheads="1"/>
          </p:cNvSpPr>
          <p:nvPr/>
        </p:nvSpPr>
        <p:spPr bwMode="auto">
          <a:xfrm>
            <a:off x="3779838" y="3500438"/>
            <a:ext cx="1296987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2000" dirty="0"/>
              <a:t>سازمان تولید</a:t>
            </a:r>
            <a:endParaRPr lang="en-US" sz="2000" dirty="0"/>
          </a:p>
        </p:txBody>
      </p:sp>
      <p:sp>
        <p:nvSpPr>
          <p:cNvPr id="1416200" name="Line 8"/>
          <p:cNvSpPr>
            <a:spLocks noChangeShapeType="1"/>
          </p:cNvSpPr>
          <p:nvPr/>
        </p:nvSpPr>
        <p:spPr bwMode="auto">
          <a:xfrm>
            <a:off x="5219700" y="3716338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416201" name="Text Box 9"/>
          <p:cNvSpPr txBox="1">
            <a:spLocks noChangeArrowheads="1"/>
          </p:cNvSpPr>
          <p:nvPr/>
        </p:nvSpPr>
        <p:spPr bwMode="auto">
          <a:xfrm>
            <a:off x="1331913" y="3176588"/>
            <a:ext cx="1900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a-IR" sz="2000" dirty="0"/>
              <a:t>درون داد ( ورودی )</a:t>
            </a:r>
            <a:endParaRPr lang="en-US" sz="2000" dirty="0"/>
          </a:p>
        </p:txBody>
      </p:sp>
      <p:sp>
        <p:nvSpPr>
          <p:cNvPr id="1416202" name="Text Box 10"/>
          <p:cNvSpPr txBox="1">
            <a:spLocks noChangeArrowheads="1"/>
          </p:cNvSpPr>
          <p:nvPr/>
        </p:nvSpPr>
        <p:spPr bwMode="auto">
          <a:xfrm>
            <a:off x="708025" y="3783013"/>
            <a:ext cx="2784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a-IR" sz="2000"/>
              <a:t>عوامل تولید ( منابع بکاررفته )</a:t>
            </a:r>
            <a:endParaRPr lang="en-US" sz="2000"/>
          </a:p>
        </p:txBody>
      </p:sp>
      <p:sp>
        <p:nvSpPr>
          <p:cNvPr id="1416204" name="Text Box 12"/>
          <p:cNvSpPr txBox="1">
            <a:spLocks noChangeArrowheads="1"/>
          </p:cNvSpPr>
          <p:nvPr/>
        </p:nvSpPr>
        <p:spPr bwMode="auto">
          <a:xfrm>
            <a:off x="5241925" y="3235325"/>
            <a:ext cx="163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a-IR" sz="2000"/>
              <a:t>برون داد( بازده )</a:t>
            </a:r>
            <a:endParaRPr lang="en-US" sz="2000"/>
          </a:p>
        </p:txBody>
      </p:sp>
      <p:sp>
        <p:nvSpPr>
          <p:cNvPr id="1416205" name="Text Box 13"/>
          <p:cNvSpPr txBox="1">
            <a:spLocks noChangeArrowheads="1"/>
          </p:cNvSpPr>
          <p:nvPr/>
        </p:nvSpPr>
        <p:spPr bwMode="auto">
          <a:xfrm>
            <a:off x="5365750" y="3860800"/>
            <a:ext cx="1444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a-IR" sz="2000"/>
              <a:t>کالاها و خدمات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 نام درس : مديريت تولید                  تهيه کننده : </a:t>
            </a:r>
            <a:r>
              <a:rPr lang="fa-IR" sz="2800" b="1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427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تولید از نظر اقتصادی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تغییر در منابع خام جهت تبدیل به محصولات و ایجاد ارزش اضافی به منظور ارضای نیازهای جامعه .</a:t>
            </a:r>
            <a:endParaRPr lang="fa-IR" b="1" dirty="0">
              <a:solidFill>
                <a:srgbClr val="0000CC"/>
              </a:solidFill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  <a:p>
            <a:pPr marL="0" indent="0">
              <a:buNone/>
            </a:pPr>
            <a:endParaRPr lang="fa-IR" dirty="0">
              <a:cs typeface="2  Koodak" pitchFamily="2" charset="-78"/>
            </a:endParaRPr>
          </a:p>
        </p:txBody>
      </p:sp>
      <p:sp>
        <p:nvSpPr>
          <p:cNvPr id="1142789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8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 نام درس : مديريت تولید                  تهيه کننده : </a:t>
            </a:r>
            <a:r>
              <a:rPr lang="fa-IR" sz="2800" b="1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438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ارزش افزوده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مبلغی که به ارزش مواد خام برای تبدیل به کالای ساخته شده صرف شده و به آن اضافه می شود .</a:t>
            </a:r>
          </a:p>
        </p:txBody>
      </p:sp>
      <p:sp>
        <p:nvSpPr>
          <p:cNvPr id="1143813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8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435082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b="1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448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عوامل تولید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</a:t>
            </a: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مجموعه ای از منابع مادی و انسانی که نیازمندیهای مختلف اقتصادی را تامین می کند .</a:t>
            </a:r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</a:t>
            </a:r>
          </a:p>
        </p:txBody>
      </p:sp>
      <p:sp>
        <p:nvSpPr>
          <p:cNvPr id="1144837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8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b="1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458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عوامل تولید از دیدگاه اقتصاددانان : 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1- نیروی کار </a:t>
            </a:r>
            <a:r>
              <a:rPr lang="en-US" b="1" dirty="0">
                <a:solidFill>
                  <a:srgbClr val="993366"/>
                </a:solidFill>
                <a:cs typeface="2  Koodak" pitchFamily="2" charset="-78"/>
              </a:rPr>
              <a:t>(Man)</a:t>
            </a: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 .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2- ماشین آلات ، تجهیزات ، ابزار و وسایل </a:t>
            </a:r>
            <a:r>
              <a:rPr lang="en-US" b="1" dirty="0">
                <a:solidFill>
                  <a:srgbClr val="993366"/>
                </a:solidFill>
                <a:cs typeface="2  Koodak" pitchFamily="2" charset="-78"/>
              </a:rPr>
              <a:t>(Machines)</a:t>
            </a: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 .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3- مواد </a:t>
            </a:r>
            <a:r>
              <a:rPr lang="en-US" b="1" dirty="0">
                <a:solidFill>
                  <a:srgbClr val="993366"/>
                </a:solidFill>
                <a:cs typeface="2  Koodak" pitchFamily="2" charset="-78"/>
              </a:rPr>
              <a:t>(Material)</a:t>
            </a: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 .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4- روش ها و شیوه های کار </a:t>
            </a:r>
            <a:r>
              <a:rPr lang="en-US" b="1" dirty="0">
                <a:solidFill>
                  <a:srgbClr val="993366"/>
                </a:solidFill>
                <a:cs typeface="2  Koodak" pitchFamily="2" charset="-78"/>
              </a:rPr>
              <a:t>(Methods)</a:t>
            </a: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 .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5- مدیریت </a:t>
            </a:r>
            <a:r>
              <a:rPr lang="en-US" b="1" dirty="0">
                <a:solidFill>
                  <a:srgbClr val="993366"/>
                </a:solidFill>
                <a:cs typeface="2  Koodak" pitchFamily="2" charset="-78"/>
              </a:rPr>
              <a:t>(Management)</a:t>
            </a: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 .</a:t>
            </a:r>
          </a:p>
          <a:p>
            <a:pPr marL="0" indent="0">
              <a:buFontTx/>
              <a:buNone/>
            </a:pPr>
            <a:endParaRPr lang="fa-IR" b="1" dirty="0">
              <a:solidFill>
                <a:srgbClr val="993366"/>
              </a:solidFill>
              <a:cs typeface="2  Koodak" pitchFamily="2" charset="-78"/>
            </a:endParaRPr>
          </a:p>
          <a:p>
            <a:pPr marL="0" indent="0">
              <a:buFontTx/>
              <a:buNone/>
            </a:pPr>
            <a:endParaRPr lang="fa-IR" b="1" dirty="0">
              <a:solidFill>
                <a:srgbClr val="0000CC"/>
              </a:solidFill>
              <a:cs typeface="2  Koodak" pitchFamily="2" charset="-78"/>
            </a:endParaRPr>
          </a:p>
        </p:txBody>
      </p:sp>
      <p:sp>
        <p:nvSpPr>
          <p:cNvPr id="1145861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41438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b="1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468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نیروی کار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به افرادی که عملیات تولیدی را طبق برنامه ارائه شده انجام می دهند ، نیروی کار گفته می شود .</a:t>
            </a:r>
          </a:p>
          <a:p>
            <a:pPr marL="0" indent="0">
              <a:buFontTx/>
              <a:buNone/>
            </a:pPr>
            <a:endParaRPr lang="fa-IR" b="1" dirty="0">
              <a:solidFill>
                <a:srgbClr val="0000CC"/>
              </a:solidFill>
              <a:cs typeface="2  Koodak" pitchFamily="2" charset="-78"/>
            </a:endParaRPr>
          </a:p>
        </p:txBody>
      </p:sp>
      <p:sp>
        <p:nvSpPr>
          <p:cNvPr id="1146885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435082"/>
          </a:xfrm>
          <a:gradFill rotWithShape="1">
            <a:gsLst>
              <a:gs pos="0">
                <a:srgbClr val="0066CC">
                  <a:gamma/>
                  <a:tint val="0"/>
                  <a:invGamma/>
                </a:srgbClr>
              </a:gs>
              <a:gs pos="100000">
                <a:srgbClr val="0066CC">
                  <a:alpha val="31000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2  Koodak" pitchFamily="2" charset="-78"/>
              </a:rPr>
              <a:t>نام درس : مديريت تولید                  تهيه کننده : </a:t>
            </a:r>
            <a:r>
              <a:rPr lang="fa-IR" sz="2800" dirty="0" smtClean="0">
                <a:solidFill>
                  <a:schemeClr val="tx1"/>
                </a:solidFill>
                <a:cs typeface="2  Koodak" pitchFamily="2" charset="-78"/>
              </a:rPr>
              <a:t>سید صادق سجادی </a:t>
            </a:r>
            <a:endParaRPr lang="en-US" sz="28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479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916113"/>
            <a:ext cx="9144000" cy="4941887"/>
          </a:xfrm>
          <a:solidFill>
            <a:srgbClr val="CCFFCC">
              <a:alpha val="38000"/>
            </a:srgbClr>
          </a:solidFill>
          <a:ln>
            <a:solidFill>
              <a:srgbClr val="FFFFFF"/>
            </a:solidFill>
          </a:ln>
        </p:spPr>
        <p:txBody>
          <a:bodyPr/>
          <a:lstStyle/>
          <a:p>
            <a:pPr marL="0" indent="0"/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کار صنعتی :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993366"/>
                </a:solidFill>
                <a:cs typeface="2  Koodak" pitchFamily="2" charset="-78"/>
              </a:rPr>
              <a:t>به اجرای یک وظیفه مشخص در نظام انسان – ماشین به وسیله تاثیرات مشترک انسان ، مواد و قطعه کار، کار صنعتی گویند .</a:t>
            </a:r>
          </a:p>
          <a:p>
            <a:pPr marL="0" indent="0">
              <a:buFontTx/>
              <a:buNone/>
            </a:pPr>
            <a:r>
              <a:rPr lang="fa-IR" b="1" dirty="0">
                <a:solidFill>
                  <a:srgbClr val="0000CC"/>
                </a:solidFill>
                <a:cs typeface="2  Koodak" pitchFamily="2" charset="-78"/>
              </a:rPr>
              <a:t> </a:t>
            </a:r>
          </a:p>
          <a:p>
            <a:pPr marL="0" indent="0">
              <a:buFontTx/>
              <a:buNone/>
            </a:pPr>
            <a:endParaRPr lang="fa-IR" b="1" dirty="0">
              <a:solidFill>
                <a:srgbClr val="0000CC"/>
              </a:solidFill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  <a:p>
            <a:pPr marL="0" indent="0"/>
            <a:endParaRPr lang="fa-IR" dirty="0">
              <a:cs typeface="2  Koodak" pitchFamily="2" charset="-78"/>
            </a:endParaRPr>
          </a:p>
        </p:txBody>
      </p:sp>
      <p:sp>
        <p:nvSpPr>
          <p:cNvPr id="1147909" name="Rectangle 5"/>
          <p:cNvSpPr>
            <a:spLocks noChangeArrowheads="1"/>
          </p:cNvSpPr>
          <p:nvPr/>
        </p:nvSpPr>
        <p:spPr bwMode="auto">
          <a:xfrm>
            <a:off x="0" y="1412875"/>
            <a:ext cx="9144000" cy="576263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2800" dirty="0">
                <a:solidFill>
                  <a:srgbClr val="663300"/>
                </a:solidFill>
                <a:cs typeface="2  Koodak" pitchFamily="2" charset="-78"/>
              </a:rPr>
              <a:t>    فصل اول : شناخت تولید و فعالیت های تولیدی</a:t>
            </a:r>
            <a:endParaRPr lang="en-US" sz="2800" dirty="0">
              <a:solidFill>
                <a:srgbClr val="663300"/>
              </a:solidFill>
              <a:cs typeface="2  Koodak" pitchFamily="2" charset="-78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eModir-Template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eModir-Template0</Template>
  <TotalTime>11346</TotalTime>
  <Words>1664</Words>
  <Application>Microsoft Office PowerPoint</Application>
  <PresentationFormat>On-screen Show (4:3)</PresentationFormat>
  <Paragraphs>207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eModir-Template0</vt:lpstr>
      <vt:lpstr>مديريت تولید</vt:lpstr>
      <vt:lpstr> نام درس : مديريت تولید                  تهيه کننده : سید صادق سجادی </vt:lpstr>
      <vt:lpstr> نام درس : مديريت تولید                  تهيه کننده : سید صادق سجادی </vt:lpstr>
      <vt:lpstr> نام درس : مديريت تولید                  تهيه کننده : سید صادق سجادی </vt:lpstr>
      <vt:lpstr> 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 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علی اکبر جوکار</vt:lpstr>
      <vt:lpstr>نام درس : مديريت تولید                  تهيه کننده : سید صادق سجادی </vt:lpstr>
      <vt:lpstr>نام درس : مديريت تولید                  تهيه کننده : علی اکبر جوکار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  <vt:lpstr>نام درس : مديريت تولید                  تهيه کننده : سید صادق سجادی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نام درس :مديريت منابع انسانی</dc:title>
  <dc:creator>test</dc:creator>
  <cp:lastModifiedBy>Herasat</cp:lastModifiedBy>
  <cp:revision>1367</cp:revision>
  <dcterms:created xsi:type="dcterms:W3CDTF">2006-07-19T11:36:46Z</dcterms:created>
  <dcterms:modified xsi:type="dcterms:W3CDTF">2020-03-24T06:34:55Z</dcterms:modified>
</cp:coreProperties>
</file>