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80" r:id="rId1"/>
  </p:sldMasterIdLst>
  <p:notesMasterIdLst>
    <p:notesMasterId r:id="rId24"/>
  </p:notesMasterIdLst>
  <p:sldIdLst>
    <p:sldId id="256" r:id="rId2"/>
    <p:sldId id="259" r:id="rId3"/>
    <p:sldId id="261" r:id="rId4"/>
    <p:sldId id="262" r:id="rId5"/>
    <p:sldId id="275" r:id="rId6"/>
    <p:sldId id="330" r:id="rId7"/>
    <p:sldId id="317" r:id="rId8"/>
    <p:sldId id="331" r:id="rId9"/>
    <p:sldId id="318" r:id="rId10"/>
    <p:sldId id="332" r:id="rId11"/>
    <p:sldId id="334" r:id="rId12"/>
    <p:sldId id="319" r:id="rId13"/>
    <p:sldId id="335" r:id="rId14"/>
    <p:sldId id="336" r:id="rId15"/>
    <p:sldId id="337" r:id="rId16"/>
    <p:sldId id="338" r:id="rId17"/>
    <p:sldId id="340" r:id="rId18"/>
    <p:sldId id="341" r:id="rId19"/>
    <p:sldId id="342" r:id="rId20"/>
    <p:sldId id="343" r:id="rId21"/>
    <p:sldId id="320" r:id="rId22"/>
    <p:sldId id="34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11ED"/>
    <a:srgbClr val="FF5509"/>
    <a:srgbClr val="A3EDFF"/>
    <a:srgbClr val="00CCFF"/>
    <a:srgbClr val="FD5235"/>
    <a:srgbClr val="03D357"/>
    <a:srgbClr val="FFFF99"/>
    <a:srgbClr val="FFFF00"/>
    <a:srgbClr val="FF0066"/>
    <a:srgbClr val="73ED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198" y="66"/>
      </p:cViewPr>
      <p:guideLst/>
    </p:cSldViewPr>
  </p:slideViewPr>
  <p:notesTextViewPr>
    <p:cViewPr>
      <p:scale>
        <a:sx n="1" d="1"/>
        <a:sy n="1" d="1"/>
      </p:scale>
      <p:origin x="0" y="0"/>
    </p:cViewPr>
  </p:notesTextViewPr>
  <p:sorterViewPr>
    <p:cViewPr>
      <p:scale>
        <a:sx n="100" d="100"/>
        <a:sy n="100" d="100"/>
      </p:scale>
      <p:origin x="0" y="-97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E2EAFF-CFB2-46B0-908A-9BD88F1D68D0}" type="datetimeFigureOut">
              <a:rPr lang="en-US" smtClean="0"/>
              <a:t>3/19/2020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E2BEC6-C0BD-41D6-BB68-2CE2FB705A27}" type="slidenum">
              <a:rPr lang="en-US" smtClean="0"/>
              <a:t>‹#›</a:t>
            </a:fld>
            <a:endParaRPr lang="en-US"/>
          </a:p>
        </p:txBody>
      </p:sp>
    </p:spTree>
    <p:extLst>
      <p:ext uri="{BB962C8B-B14F-4D97-AF65-F5344CB8AC3E}">
        <p14:creationId xmlns:p14="http://schemas.microsoft.com/office/powerpoint/2010/main" val="428815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8</a:t>
            </a:fld>
            <a:endParaRPr lang="en-US"/>
          </a:p>
        </p:txBody>
      </p:sp>
    </p:spTree>
    <p:extLst>
      <p:ext uri="{BB962C8B-B14F-4D97-AF65-F5344CB8AC3E}">
        <p14:creationId xmlns:p14="http://schemas.microsoft.com/office/powerpoint/2010/main" val="2759641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19</a:t>
            </a:fld>
            <a:endParaRPr lang="en-US"/>
          </a:p>
        </p:txBody>
      </p:sp>
    </p:spTree>
    <p:extLst>
      <p:ext uri="{BB962C8B-B14F-4D97-AF65-F5344CB8AC3E}">
        <p14:creationId xmlns:p14="http://schemas.microsoft.com/office/powerpoint/2010/main" val="428027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20</a:t>
            </a:fld>
            <a:endParaRPr lang="en-US"/>
          </a:p>
        </p:txBody>
      </p:sp>
    </p:spTree>
    <p:extLst>
      <p:ext uri="{BB962C8B-B14F-4D97-AF65-F5344CB8AC3E}">
        <p14:creationId xmlns:p14="http://schemas.microsoft.com/office/powerpoint/2010/main" val="2315208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22</a:t>
            </a:fld>
            <a:endParaRPr lang="en-US"/>
          </a:p>
        </p:txBody>
      </p:sp>
    </p:spTree>
    <p:extLst>
      <p:ext uri="{BB962C8B-B14F-4D97-AF65-F5344CB8AC3E}">
        <p14:creationId xmlns:p14="http://schemas.microsoft.com/office/powerpoint/2010/main" val="2167516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10</a:t>
            </a:fld>
            <a:endParaRPr lang="en-US"/>
          </a:p>
        </p:txBody>
      </p:sp>
    </p:spTree>
    <p:extLst>
      <p:ext uri="{BB962C8B-B14F-4D97-AF65-F5344CB8AC3E}">
        <p14:creationId xmlns:p14="http://schemas.microsoft.com/office/powerpoint/2010/main" val="4101508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11</a:t>
            </a:fld>
            <a:endParaRPr lang="en-US"/>
          </a:p>
        </p:txBody>
      </p:sp>
    </p:spTree>
    <p:extLst>
      <p:ext uri="{BB962C8B-B14F-4D97-AF65-F5344CB8AC3E}">
        <p14:creationId xmlns:p14="http://schemas.microsoft.com/office/powerpoint/2010/main" val="3680177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13</a:t>
            </a:fld>
            <a:endParaRPr lang="en-US"/>
          </a:p>
        </p:txBody>
      </p:sp>
    </p:spTree>
    <p:extLst>
      <p:ext uri="{BB962C8B-B14F-4D97-AF65-F5344CB8AC3E}">
        <p14:creationId xmlns:p14="http://schemas.microsoft.com/office/powerpoint/2010/main" val="1275059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14</a:t>
            </a:fld>
            <a:endParaRPr lang="en-US"/>
          </a:p>
        </p:txBody>
      </p:sp>
    </p:spTree>
    <p:extLst>
      <p:ext uri="{BB962C8B-B14F-4D97-AF65-F5344CB8AC3E}">
        <p14:creationId xmlns:p14="http://schemas.microsoft.com/office/powerpoint/2010/main" val="2615410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15</a:t>
            </a:fld>
            <a:endParaRPr lang="en-US"/>
          </a:p>
        </p:txBody>
      </p:sp>
    </p:spTree>
    <p:extLst>
      <p:ext uri="{BB962C8B-B14F-4D97-AF65-F5344CB8AC3E}">
        <p14:creationId xmlns:p14="http://schemas.microsoft.com/office/powerpoint/2010/main" val="675234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16</a:t>
            </a:fld>
            <a:endParaRPr lang="en-US"/>
          </a:p>
        </p:txBody>
      </p:sp>
    </p:spTree>
    <p:extLst>
      <p:ext uri="{BB962C8B-B14F-4D97-AF65-F5344CB8AC3E}">
        <p14:creationId xmlns:p14="http://schemas.microsoft.com/office/powerpoint/2010/main" val="2392167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17</a:t>
            </a:fld>
            <a:endParaRPr lang="en-US"/>
          </a:p>
        </p:txBody>
      </p:sp>
    </p:spTree>
    <p:extLst>
      <p:ext uri="{BB962C8B-B14F-4D97-AF65-F5344CB8AC3E}">
        <p14:creationId xmlns:p14="http://schemas.microsoft.com/office/powerpoint/2010/main" val="3197234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18</a:t>
            </a:fld>
            <a:endParaRPr lang="en-US"/>
          </a:p>
        </p:txBody>
      </p:sp>
    </p:spTree>
    <p:extLst>
      <p:ext uri="{BB962C8B-B14F-4D97-AF65-F5344CB8AC3E}">
        <p14:creationId xmlns:p14="http://schemas.microsoft.com/office/powerpoint/2010/main" val="229831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6DC83A-85A3-4520-8278-578AB157BF68}"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69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497E3-5DF6-4E14-89D9-58D2C13D233F}"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1297764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497E3-5DF6-4E14-89D9-58D2C13D233F}"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915698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497E3-5DF6-4E14-89D9-58D2C13D233F}"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440653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497E3-5DF6-4E14-89D9-58D2C13D233F}"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4449898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497E3-5DF6-4E14-89D9-58D2C13D233F}"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1191058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5DC2BF-A1EB-43CD-8C1F-12767D308095}"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9513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D18461-AB02-4E73-BF88-D9F7A9D59277}"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18290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A8863B-17E5-468C-B264-F5A77F9BE1B2}"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1808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F63C49-DA1C-466D-A412-0A2F3494036D}"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96959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9DB260-1F94-498A-8150-727B3CA6AD93}" type="datetime1">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48291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72C2E3-DA01-45BD-A2E1-745A1EA5E43A}" type="datetime1">
              <a:rPr lang="en-US" smtClean="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96847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46696B-EE29-4865-B2A3-6FB8735EC860}" type="datetime1">
              <a:rPr lang="en-US" smtClean="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7307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C95D3-1E07-4088-8303-992C96BD9771}" type="datetime1">
              <a:rPr lang="en-US" smtClean="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29400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3C672C-2543-4361-A834-8507995376B4}" type="datetime1">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07423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D47F14-2F78-4BAB-BFDE-7A22064F185B}" type="datetime1">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44745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A7497E3-5DF6-4E14-89D9-58D2C13D233F}" type="datetime1">
              <a:rPr lang="en-US" smtClean="0"/>
              <a:t>3/19/2020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4996156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19" Type="http://schemas.openxmlformats.org/officeDocument/2006/relationships/image" Target="../media/image3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6" Type="http://schemas.openxmlformats.org/officeDocument/2006/relationships/image" Target="../media/image36.png"/><Relationship Id="rId1" Type="http://schemas.openxmlformats.org/officeDocument/2006/relationships/slideLayout" Target="../slideLayouts/slideLayout2.xml"/><Relationship Id="rId15" Type="http://schemas.openxmlformats.org/officeDocument/2006/relationships/image" Target="../media/image3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20" Type="http://schemas.openxmlformats.org/officeDocument/2006/relationships/image" Target="../media/image5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6" Type="http://schemas.openxmlformats.org/officeDocument/2006/relationships/image" Target="../media/image6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7" Type="http://schemas.openxmlformats.org/officeDocument/2006/relationships/image" Target="../media/image8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 Id="rId11"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248834"/>
            <a:ext cx="7766936" cy="1646302"/>
          </a:xfrm>
        </p:spPr>
        <p:txBody>
          <a:bodyPr/>
          <a:lstStyle/>
          <a:p>
            <a:pPr algn="ctr" rtl="1"/>
            <a:r>
              <a:rPr lang="fa-IR" dirty="0" smtClean="0">
                <a:latin typeface="IranNastaliq" panose="02000503000000020003" pitchFamily="2" charset="0"/>
                <a:cs typeface="IranNastaliq" panose="02000503000000020003" pitchFamily="2" charset="0"/>
              </a:rPr>
              <a:t>بِسم اللّه الرَّحمن الرَّحیم</a:t>
            </a:r>
            <a:endParaRPr lang="en-US" dirty="0">
              <a:latin typeface="IranNastaliq" panose="02000503000000020003" pitchFamily="2" charset="0"/>
              <a:cs typeface="IranNastaliq" panose="02000503000000020003" pitchFamily="2" charset="0"/>
            </a:endParaRPr>
          </a:p>
        </p:txBody>
      </p:sp>
      <p:sp>
        <p:nvSpPr>
          <p:cNvPr id="3" name="Subtitle 2"/>
          <p:cNvSpPr>
            <a:spLocks noGrp="1"/>
          </p:cNvSpPr>
          <p:nvPr>
            <p:ph type="subTitle" idx="1"/>
          </p:nvPr>
        </p:nvSpPr>
        <p:spPr>
          <a:xfrm>
            <a:off x="1507067" y="4876799"/>
            <a:ext cx="9070848" cy="673943"/>
          </a:xfrm>
        </p:spPr>
        <p:txBody>
          <a:bodyPr>
            <a:noAutofit/>
          </a:bodyPr>
          <a:lstStyle/>
          <a:p>
            <a:pPr marL="365751" rtl="1">
              <a:lnSpc>
                <a:spcPct val="150000"/>
              </a:lnSpc>
              <a:spcBef>
                <a:spcPts val="1800"/>
              </a:spcBef>
              <a:spcAft>
                <a:spcPts val="1200"/>
              </a:spcAft>
            </a:pPr>
            <a:endParaRPr lang="fa-IR" sz="2800" cap="all" spc="-100" dirty="0">
              <a:solidFill>
                <a:schemeClr val="accent5">
                  <a:lumMod val="75000"/>
                </a:schemeClr>
              </a:solidFill>
              <a:latin typeface="IranNastaliq" panose="02000503000000020003" pitchFamily="2" charset="0"/>
              <a:cs typeface="IranNastaliq" panose="02000503000000020003" pitchFamily="2" charset="0"/>
            </a:endParaRPr>
          </a:p>
          <a:p>
            <a:pPr marL="365751" algn="ctr" rtl="1"/>
            <a:r>
              <a:rPr lang="fa-IR" sz="2800" cap="all" spc="-100" dirty="0">
                <a:solidFill>
                  <a:schemeClr val="accent5">
                    <a:lumMod val="75000"/>
                  </a:schemeClr>
                </a:solidFill>
                <a:latin typeface="IranNastaliq" panose="02000503000000020003" pitchFamily="2" charset="0"/>
                <a:cs typeface="IranNastaliq" panose="02000503000000020003" pitchFamily="2" charset="0"/>
              </a:rPr>
              <a:t>سُبحانَ اللّه الذی بیده ملکوت کُلِّ شیء وَ اِلَیهِ تُرجَعون</a:t>
            </a:r>
            <a:endParaRPr lang="en-US" sz="2800" cap="all" spc="-100" dirty="0">
              <a:solidFill>
                <a:schemeClr val="accent5">
                  <a:lumMod val="75000"/>
                </a:schemeClr>
              </a:solidFill>
              <a:latin typeface="IranNastaliq" panose="02000503000000020003" pitchFamily="2" charset="0"/>
              <a:cs typeface="IranNastaliq" panose="02000503000000020003" pitchFamily="2" charset="0"/>
            </a:endParaRPr>
          </a:p>
        </p:txBody>
      </p:sp>
    </p:spTree>
    <p:extLst>
      <p:ext uri="{BB962C8B-B14F-4D97-AF65-F5344CB8AC3E}">
        <p14:creationId xmlns:p14="http://schemas.microsoft.com/office/powerpoint/2010/main" val="3539294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متغیرهای تصادفی و فضای نمونه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فضای نمونۀ یک آزمایش:</a:t>
            </a:r>
            <a:r>
              <a:rPr lang="fa-IR" sz="2200" dirty="0" smtClean="0">
                <a:cs typeface="B Koodak" panose="00000700000000000000" pitchFamily="2" charset="-78"/>
              </a:rPr>
              <a:t> نتایج حاصل از یک فرایند یا متغیر تصادفی است که بر اساس توزیع تعریف شده ایجاد گردیده و به توابع آن، </a:t>
            </a:r>
            <a:r>
              <a:rPr lang="fa-IR" sz="2200" dirty="0" smtClean="0">
                <a:solidFill>
                  <a:srgbClr val="7030A0"/>
                </a:solidFill>
                <a:cs typeface="B Koodak" panose="00000700000000000000" pitchFamily="2" charset="-78"/>
              </a:rPr>
              <a:t>توابع مولد تصادفی </a:t>
            </a:r>
            <a:r>
              <a:rPr lang="fa-IR" sz="2200" dirty="0" smtClean="0">
                <a:cs typeface="B Koodak" panose="00000700000000000000" pitchFamily="2" charset="-78"/>
              </a:rPr>
              <a:t>میگویند.</a:t>
            </a:r>
          </a:p>
          <a:p>
            <a:pPr marL="457200" indent="-457200" algn="just" rtl="1">
              <a:buFont typeface="Wingdings" panose="05000000000000000000" pitchFamily="2" charset="2"/>
              <a:buChar char="q"/>
            </a:pPr>
            <a:r>
              <a:rPr lang="fa-IR" sz="2200" dirty="0" smtClean="0">
                <a:cs typeface="B Koodak" panose="00000700000000000000" pitchFamily="2" charset="-78"/>
              </a:rPr>
              <a:t>مثال: اگر فرایند کنترل یک کامپیوتر «خراب» یا «سالم» باشد، آنگاه داریم:</a:t>
            </a:r>
          </a:p>
          <a:p>
            <a:pPr marL="857250" lvl="1" indent="-457200" algn="r" rtl="1">
              <a:buFont typeface="Wingdings" panose="05000000000000000000" pitchFamily="2" charset="2"/>
              <a:buChar char="q"/>
            </a:pPr>
            <a:r>
              <a:rPr lang="fa-IR" sz="2000" dirty="0" smtClean="0">
                <a:solidFill>
                  <a:srgbClr val="0070C0"/>
                </a:solidFill>
                <a:cs typeface="B Koodak" panose="00000700000000000000" pitchFamily="2" charset="-78"/>
              </a:rPr>
              <a:t>فضای نمونه </a:t>
            </a:r>
            <a:r>
              <a:rPr lang="en-US" sz="2000" dirty="0" smtClean="0">
                <a:solidFill>
                  <a:srgbClr val="0070C0"/>
                </a:solidFill>
                <a:latin typeface="Times New Roman" panose="02020603050405020304" pitchFamily="18" charset="0"/>
                <a:cs typeface="Times New Roman" panose="02020603050405020304" pitchFamily="18" charset="0"/>
              </a:rPr>
              <a:t>S</a:t>
            </a:r>
            <a:r>
              <a:rPr lang="fa-IR" sz="2000" dirty="0" smtClean="0">
                <a:solidFill>
                  <a:srgbClr val="0070C0"/>
                </a:solidFill>
                <a:latin typeface="Times New Roman" panose="02020603050405020304" pitchFamily="18" charset="0"/>
                <a:cs typeface="Times New Roman" panose="02020603050405020304" pitchFamily="18" charset="0"/>
              </a:rPr>
              <a:t> </a:t>
            </a:r>
            <a:r>
              <a:rPr lang="fa-IR" sz="2000" dirty="0">
                <a:solidFill>
                  <a:srgbClr val="0070C0"/>
                </a:solidFill>
                <a:cs typeface="B Koodak" panose="00000700000000000000" pitchFamily="2" charset="-78"/>
              </a:rPr>
              <a:t>: {خراب، سالم}</a:t>
            </a:r>
          </a:p>
          <a:p>
            <a:pPr marL="857250" lvl="1" indent="-457200" algn="r" rtl="1">
              <a:buFont typeface="Wingdings" panose="05000000000000000000" pitchFamily="2" charset="2"/>
              <a:buChar char="q"/>
            </a:pPr>
            <a:r>
              <a:rPr lang="fa-IR" sz="2000" dirty="0" smtClean="0">
                <a:solidFill>
                  <a:srgbClr val="0070C0"/>
                </a:solidFill>
                <a:cs typeface="B Koodak" panose="00000700000000000000" pitchFamily="2" charset="-78"/>
              </a:rPr>
              <a:t>متغیر تصادفی </a:t>
            </a:r>
            <a:r>
              <a:rPr lang="en-US" sz="2000" dirty="0" smtClean="0">
                <a:solidFill>
                  <a:srgbClr val="0070C0"/>
                </a:solidFill>
                <a:latin typeface="Times New Roman" panose="02020603050405020304" pitchFamily="18" charset="0"/>
                <a:cs typeface="Times New Roman" panose="02020603050405020304" pitchFamily="18" charset="0"/>
              </a:rPr>
              <a:t>X</a:t>
            </a:r>
            <a:r>
              <a:rPr lang="fa-IR" sz="2000" dirty="0" smtClean="0">
                <a:solidFill>
                  <a:srgbClr val="0070C0"/>
                </a:solidFill>
                <a:latin typeface="Times New Roman" panose="02020603050405020304" pitchFamily="18" charset="0"/>
                <a:cs typeface="Times New Roman" panose="02020603050405020304" pitchFamily="18" charset="0"/>
              </a:rPr>
              <a:t> : {0، 1}</a:t>
            </a:r>
          </a:p>
          <a:p>
            <a:pPr marL="857250" lvl="1" indent="-457200" algn="r" rtl="1">
              <a:buFont typeface="Wingdings" panose="05000000000000000000" pitchFamily="2" charset="2"/>
              <a:buChar char="q"/>
            </a:pPr>
            <a:r>
              <a:rPr lang="fa-IR" sz="2000" dirty="0">
                <a:solidFill>
                  <a:srgbClr val="0070C0"/>
                </a:solidFill>
                <a:cs typeface="B Koodak" panose="00000700000000000000" pitchFamily="2" charset="-78"/>
              </a:rPr>
              <a:t>سالم:</a:t>
            </a:r>
            <a:r>
              <a:rPr lang="fa-IR" sz="2000" dirty="0" smtClean="0">
                <a:solidFill>
                  <a:srgbClr val="0070C0"/>
                </a:solidFill>
                <a:latin typeface="Times New Roman" panose="02020603050405020304" pitchFamily="18" charset="0"/>
                <a:cs typeface="Times New Roman" panose="02020603050405020304" pitchFamily="18" charset="0"/>
              </a:rPr>
              <a:t> </a:t>
            </a:r>
            <a:r>
              <a:rPr lang="en-US" sz="2000" dirty="0" smtClean="0">
                <a:solidFill>
                  <a:srgbClr val="0070C0"/>
                </a:solidFill>
                <a:latin typeface="Times New Roman" panose="02020603050405020304" pitchFamily="18" charset="0"/>
                <a:cs typeface="Times New Roman" panose="02020603050405020304" pitchFamily="18" charset="0"/>
              </a:rPr>
              <a:t>X=0</a:t>
            </a:r>
            <a:r>
              <a:rPr lang="fa-IR" sz="2000" dirty="0" smtClean="0">
                <a:solidFill>
                  <a:srgbClr val="0070C0"/>
                </a:solidFill>
                <a:latin typeface="Times New Roman" panose="02020603050405020304" pitchFamily="18" charset="0"/>
                <a:cs typeface="Times New Roman" panose="02020603050405020304" pitchFamily="18" charset="0"/>
              </a:rPr>
              <a:t> </a:t>
            </a:r>
            <a:r>
              <a:rPr lang="fa-IR" sz="2000" dirty="0">
                <a:solidFill>
                  <a:srgbClr val="0070C0"/>
                </a:solidFill>
                <a:cs typeface="B Koodak" panose="00000700000000000000" pitchFamily="2" charset="-78"/>
              </a:rPr>
              <a:t>و خراب: </a:t>
            </a:r>
            <a:r>
              <a:rPr lang="en-US" sz="2000" dirty="0" smtClean="0">
                <a:solidFill>
                  <a:srgbClr val="0070C0"/>
                </a:solidFill>
                <a:latin typeface="Times New Roman" panose="02020603050405020304" pitchFamily="18" charset="0"/>
                <a:cs typeface="Times New Roman" panose="02020603050405020304" pitchFamily="18" charset="0"/>
              </a:rPr>
              <a:t>X=1</a:t>
            </a:r>
          </a:p>
          <a:p>
            <a:pPr marL="857250" lvl="1" indent="-457200" algn="r" rtl="1">
              <a:buFont typeface="Wingdings" panose="05000000000000000000" pitchFamily="2" charset="2"/>
              <a:buChar char="q"/>
            </a:pPr>
            <a:r>
              <a:rPr lang="fa-IR" sz="2000" dirty="0">
                <a:solidFill>
                  <a:srgbClr val="00B0F0"/>
                </a:solidFill>
                <a:cs typeface="B Koodak" panose="00000700000000000000" pitchFamily="2" charset="-78"/>
              </a:rPr>
              <a:t>فضای نمونه </a:t>
            </a:r>
            <a:r>
              <a:rPr lang="en-US" sz="2000" dirty="0">
                <a:solidFill>
                  <a:srgbClr val="00B0F0"/>
                </a:solidFill>
                <a:latin typeface="Times New Roman" panose="02020603050405020304" pitchFamily="18" charset="0"/>
                <a:cs typeface="Times New Roman" panose="02020603050405020304" pitchFamily="18" charset="0"/>
              </a:rPr>
              <a:t>S</a:t>
            </a:r>
            <a:r>
              <a:rPr lang="fa-IR" sz="2000" dirty="0">
                <a:solidFill>
                  <a:srgbClr val="00B0F0"/>
                </a:solidFill>
                <a:latin typeface="Times New Roman" panose="02020603050405020304" pitchFamily="18" charset="0"/>
                <a:cs typeface="Times New Roman" panose="02020603050405020304" pitchFamily="18" charset="0"/>
              </a:rPr>
              <a:t> </a:t>
            </a:r>
            <a:r>
              <a:rPr lang="fa-IR" sz="2000" dirty="0">
                <a:solidFill>
                  <a:srgbClr val="00B0F0"/>
                </a:solidFill>
                <a:cs typeface="B Koodak" panose="00000700000000000000" pitchFamily="2" charset="-78"/>
              </a:rPr>
              <a:t>: </a:t>
            </a:r>
            <a:r>
              <a:rPr lang="fa-IR" sz="2000" dirty="0" smtClean="0">
                <a:solidFill>
                  <a:srgbClr val="00B0F0"/>
                </a:solidFill>
                <a:cs typeface="B Koodak" panose="00000700000000000000" pitchFamily="2" charset="-78"/>
              </a:rPr>
              <a:t>{کاملاً خراب</a:t>
            </a:r>
            <a:r>
              <a:rPr lang="fa-IR" sz="2000" dirty="0">
                <a:solidFill>
                  <a:srgbClr val="00B0F0"/>
                </a:solidFill>
                <a:cs typeface="B Koodak" panose="00000700000000000000" pitchFamily="2" charset="-78"/>
              </a:rPr>
              <a:t>، </a:t>
            </a:r>
            <a:r>
              <a:rPr lang="fa-IR" sz="2000" dirty="0" smtClean="0">
                <a:solidFill>
                  <a:srgbClr val="00B0F0"/>
                </a:solidFill>
                <a:cs typeface="B Koodak" panose="00000700000000000000" pitchFamily="2" charset="-78"/>
              </a:rPr>
              <a:t>نسبتاً خراب، کاملاً سالم، ...}</a:t>
            </a:r>
            <a:endParaRPr lang="fa-IR" sz="2000" dirty="0">
              <a:solidFill>
                <a:srgbClr val="00B0F0"/>
              </a:solidFill>
              <a:cs typeface="B Koodak" panose="00000700000000000000" pitchFamily="2" charset="-78"/>
            </a:endParaRPr>
          </a:p>
          <a:p>
            <a:pPr marL="857250" lvl="1" indent="-457200" algn="r" rtl="1">
              <a:buFont typeface="Wingdings" panose="05000000000000000000" pitchFamily="2" charset="2"/>
              <a:buChar char="q"/>
            </a:pPr>
            <a:r>
              <a:rPr lang="fa-IR" sz="2000" dirty="0">
                <a:solidFill>
                  <a:srgbClr val="00B0F0"/>
                </a:solidFill>
                <a:cs typeface="B Koodak" panose="00000700000000000000" pitchFamily="2" charset="-78"/>
              </a:rPr>
              <a:t>متغیر تصادفی </a:t>
            </a:r>
            <a:r>
              <a:rPr lang="en-US" sz="2000" dirty="0">
                <a:solidFill>
                  <a:srgbClr val="00B0F0"/>
                </a:solidFill>
                <a:latin typeface="Times New Roman" panose="02020603050405020304" pitchFamily="18" charset="0"/>
                <a:cs typeface="Times New Roman" panose="02020603050405020304" pitchFamily="18" charset="0"/>
              </a:rPr>
              <a:t>X</a:t>
            </a:r>
            <a:r>
              <a:rPr lang="fa-IR" sz="2000" dirty="0">
                <a:solidFill>
                  <a:srgbClr val="00B0F0"/>
                </a:solidFill>
                <a:latin typeface="Times New Roman" panose="02020603050405020304" pitchFamily="18" charset="0"/>
                <a:cs typeface="Times New Roman" panose="02020603050405020304" pitchFamily="18" charset="0"/>
              </a:rPr>
              <a:t> : {0، </a:t>
            </a:r>
            <a:r>
              <a:rPr lang="fa-IR" sz="2000" dirty="0" smtClean="0">
                <a:solidFill>
                  <a:srgbClr val="00B0F0"/>
                </a:solidFill>
                <a:latin typeface="Times New Roman" panose="02020603050405020304" pitchFamily="18" charset="0"/>
                <a:cs typeface="Times New Roman" panose="02020603050405020304" pitchFamily="18" charset="0"/>
              </a:rPr>
              <a:t>1، 2، ...}</a:t>
            </a:r>
            <a:endParaRPr lang="fa-IR" sz="2000" dirty="0" smtClean="0">
              <a:solidFill>
                <a:srgbClr val="00B0F0"/>
              </a:solidFill>
              <a:cs typeface="B Koodak" panose="00000700000000000000" pitchFamily="2" charset="-78"/>
            </a:endParaRPr>
          </a:p>
          <a:p>
            <a:pPr marL="457200" indent="-457200" algn="just" rtl="1">
              <a:buFont typeface="Wingdings" panose="05000000000000000000" pitchFamily="2" charset="2"/>
              <a:buChar char="q"/>
            </a:pPr>
            <a:r>
              <a:rPr lang="fa-IR" sz="2200" dirty="0" smtClean="0">
                <a:cs typeface="B Koodak" panose="00000700000000000000" pitchFamily="2" charset="-78"/>
              </a:rPr>
              <a:t>متغیر تصادفی: یک متغیر تصادفی مثل </a:t>
            </a:r>
            <a:r>
              <a:rPr lang="en-US" sz="2000" dirty="0" smtClean="0">
                <a:latin typeface="Times New Roman" panose="02020603050405020304" pitchFamily="18" charset="0"/>
                <a:cs typeface="Times New Roman" panose="02020603050405020304" pitchFamily="18" charset="0"/>
              </a:rPr>
              <a:t>X</a:t>
            </a:r>
            <a:r>
              <a:rPr lang="fa-IR" sz="2200" dirty="0" smtClean="0">
                <a:cs typeface="B Koodak" panose="00000700000000000000" pitchFamily="2" charset="-78"/>
              </a:rPr>
              <a:t> با یک نگاشت عناصر فضای نمونه را ایجاد میکند. در واقع یک عدد حقیقی را به هریک از پیش آمدهای فضای نمونه نسبت میدهد. </a:t>
            </a:r>
          </a:p>
          <a:p>
            <a:pPr marL="457200" indent="-457200" algn="just" rtl="1">
              <a:buFont typeface="Wingdings" panose="05000000000000000000" pitchFamily="2" charset="2"/>
              <a:buChar char="q"/>
            </a:pPr>
            <a:r>
              <a:rPr lang="fa-IR" sz="2200" dirty="0" smtClean="0">
                <a:cs typeface="B Koodak" panose="00000700000000000000" pitchFamily="2" charset="-78"/>
              </a:rPr>
              <a:t>عناصر فضای نمونه میتوانند گسسته، پیوسته یا ترکیبی باشند.</a:t>
            </a:r>
          </a:p>
          <a:p>
            <a:pPr marL="0" indent="0" algn="just" rtl="1">
              <a:buNone/>
            </a:pPr>
            <a:endParaRPr lang="fa-IR" sz="2200" b="0" dirty="0" smtClean="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p:spTree>
    <p:extLst>
      <p:ext uri="{BB962C8B-B14F-4D97-AF65-F5344CB8AC3E}">
        <p14:creationId xmlns:p14="http://schemas.microsoft.com/office/powerpoint/2010/main" val="4097700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a:solidFill>
                  <a:srgbClr val="00B050"/>
                </a:solidFill>
                <a:cs typeface="B Koodak" panose="00000700000000000000" pitchFamily="2" charset="-78"/>
              </a:rPr>
              <a:t>متغیرهای تصادفی و فضای </a:t>
            </a:r>
            <a:r>
              <a:rPr lang="fa-IR" sz="4000" smtClean="0">
                <a:solidFill>
                  <a:srgbClr val="00B050"/>
                </a:solidFill>
                <a:cs typeface="B Koodak" panose="00000700000000000000" pitchFamily="2" charset="-78"/>
              </a:rPr>
              <a:t>نمونه (ادامه)</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lnSpcReduction="10000"/>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فضای نمونۀ گسسته:</a:t>
                </a:r>
                <a:r>
                  <a:rPr lang="fa-IR" sz="2200" dirty="0" smtClean="0">
                    <a:cs typeface="B Koodak" panose="00000700000000000000" pitchFamily="2" charset="-78"/>
                  </a:rPr>
                  <a:t> اگر عناصر فضای نمونه قابل شمارش یا محدود باشند.</a:t>
                </a:r>
              </a:p>
              <a:p>
                <a:pPr marL="457200" indent="-457200" algn="just" rtl="1">
                  <a:buFont typeface="Wingdings" panose="05000000000000000000" pitchFamily="2" charset="2"/>
                  <a:buChar char="q"/>
                </a:pPr>
                <a:r>
                  <a:rPr lang="fa-IR" sz="2200" dirty="0">
                    <a:solidFill>
                      <a:srgbClr val="2B11ED"/>
                    </a:solidFill>
                    <a:cs typeface="B Koodak" panose="00000700000000000000" pitchFamily="2" charset="-78"/>
                  </a:rPr>
                  <a:t>فضای نمونۀ </a:t>
                </a:r>
                <a:r>
                  <a:rPr lang="fa-IR" sz="2200" dirty="0" smtClean="0">
                    <a:solidFill>
                      <a:srgbClr val="2B11ED"/>
                    </a:solidFill>
                    <a:cs typeface="B Koodak" panose="00000700000000000000" pitchFamily="2" charset="-78"/>
                  </a:rPr>
                  <a:t>پیوسته:</a:t>
                </a:r>
                <a:r>
                  <a:rPr lang="fa-IR" sz="2200" dirty="0" smtClean="0">
                    <a:cs typeface="B Koodak" panose="00000700000000000000" pitchFamily="2" charset="-78"/>
                  </a:rPr>
                  <a:t> </a:t>
                </a:r>
                <a:r>
                  <a:rPr lang="fa-IR" sz="2200" dirty="0">
                    <a:cs typeface="B Koodak" panose="00000700000000000000" pitchFamily="2" charset="-78"/>
                  </a:rPr>
                  <a:t>اگر عناصر فضای نمونه قابل شمارش یا محدود </a:t>
                </a:r>
                <a:r>
                  <a:rPr lang="fa-IR" sz="2200" dirty="0" smtClean="0">
                    <a:cs typeface="B Koodak" panose="00000700000000000000" pitchFamily="2" charset="-78"/>
                  </a:rPr>
                  <a:t>نباشند.</a:t>
                </a:r>
              </a:p>
              <a:p>
                <a:pPr marL="457200" indent="-457200" algn="just" rtl="1">
                  <a:buFont typeface="Wingdings" panose="05000000000000000000" pitchFamily="2" charset="2"/>
                  <a:buChar char="q"/>
                </a:pPr>
                <a:r>
                  <a:rPr lang="fa-IR" sz="2200" dirty="0">
                    <a:solidFill>
                      <a:srgbClr val="2B11ED"/>
                    </a:solidFill>
                    <a:cs typeface="B Koodak" panose="00000700000000000000" pitchFamily="2" charset="-78"/>
                  </a:rPr>
                  <a:t>فضای نمونۀ </a:t>
                </a:r>
                <a:r>
                  <a:rPr lang="fa-IR" sz="2200" dirty="0" smtClean="0">
                    <a:solidFill>
                      <a:srgbClr val="2B11ED"/>
                    </a:solidFill>
                    <a:cs typeface="B Koodak" panose="00000700000000000000" pitchFamily="2" charset="-78"/>
                  </a:rPr>
                  <a:t>ترکیبی:</a:t>
                </a:r>
                <a:r>
                  <a:rPr lang="fa-IR" sz="2200" dirty="0" smtClean="0">
                    <a:cs typeface="B Koodak" panose="00000700000000000000" pitchFamily="2" charset="-78"/>
                  </a:rPr>
                  <a:t> ترکیبی از فضای نمونۀ گسسته و پیوسته است.</a:t>
                </a:r>
              </a:p>
              <a:p>
                <a:pPr marL="457200" indent="-457200" algn="just" rtl="1">
                  <a:buFont typeface="Wingdings" panose="05000000000000000000" pitchFamily="2" charset="2"/>
                  <a:buChar char="q"/>
                </a:pPr>
                <a:r>
                  <a:rPr lang="fa-IR" sz="2200" dirty="0" smtClean="0">
                    <a:cs typeface="B Koodak" panose="00000700000000000000" pitchFamily="2" charset="-78"/>
                  </a:rPr>
                  <a:t>برای هریک از فضاهای نمونه فوق مثالی بزنید.</a:t>
                </a:r>
              </a:p>
              <a:p>
                <a:pPr marL="457200" indent="-457200" algn="just" rtl="1">
                  <a:buFont typeface="Wingdings" panose="05000000000000000000" pitchFamily="2" charset="2"/>
                  <a:buChar char="q"/>
                </a:pPr>
                <a:r>
                  <a:rPr lang="fa-IR" sz="2200" dirty="0" smtClean="0">
                    <a:cs typeface="B Koodak" panose="00000700000000000000" pitchFamily="2" charset="-78"/>
                  </a:rPr>
                  <a:t>در تولید تصادفی ها مهم است که توزیع یکنواخت است یا غیریکنواخت</a:t>
                </a:r>
                <a:endParaRPr lang="fa-IR" sz="2000" dirty="0" smtClean="0">
                  <a:cs typeface="B Koodak" panose="00000700000000000000" pitchFamily="2" charset="-78"/>
                </a:endParaRPr>
              </a:p>
              <a:p>
                <a:pPr marL="457200" indent="-457200" algn="just" rtl="1">
                  <a:buFont typeface="Wingdings" panose="05000000000000000000" pitchFamily="2" charset="2"/>
                  <a:buChar char="q"/>
                </a:pPr>
                <a:r>
                  <a:rPr lang="fa-IR" sz="2200" dirty="0" smtClean="0">
                    <a:cs typeface="B Koodak" panose="00000700000000000000" pitchFamily="2" charset="-78"/>
                  </a:rPr>
                  <a:t>توزیع احتمال، قانونی است که به هر مقدار متغیر تصادفی یک احتمال نسبت میدهد.</a:t>
                </a:r>
              </a:p>
              <a:p>
                <a:pPr marL="457200" indent="-457200" algn="just" rtl="1">
                  <a:buFont typeface="Wingdings" panose="05000000000000000000" pitchFamily="2" charset="2"/>
                  <a:buChar char="q"/>
                </a:pPr>
                <a:r>
                  <a:rPr lang="fa-IR" sz="2200" dirty="0" smtClean="0">
                    <a:cs typeface="B Koodak" panose="00000700000000000000" pitchFamily="2" charset="-78"/>
                  </a:rPr>
                  <a:t>تابع احتمال فضای نمونۀ گسسته </a:t>
                </a:r>
                <a:r>
                  <a:rPr lang="en-US" sz="2000" dirty="0" smtClean="0">
                    <a:latin typeface="Times New Roman" panose="02020603050405020304" pitchFamily="18" charset="0"/>
                    <a:cs typeface="Times New Roman" panose="02020603050405020304" pitchFamily="18" charset="0"/>
                  </a:rPr>
                  <a:t>P(x)</a:t>
                </a:r>
                <a:r>
                  <a:rPr lang="fa-IR" sz="2000" dirty="0" smtClean="0">
                    <a:latin typeface="Times New Roman" panose="02020603050405020304" pitchFamily="18" charset="0"/>
                    <a:cs typeface="Times New Roman" panose="02020603050405020304" pitchFamily="18" charset="0"/>
                  </a:rPr>
                  <a:t> </a:t>
                </a:r>
                <a:r>
                  <a:rPr lang="fa-IR" sz="2200" dirty="0" smtClean="0">
                    <a:cs typeface="B Koodak" panose="00000700000000000000" pitchFamily="2" charset="-78"/>
                  </a:rPr>
                  <a:t>عبارتست از:</a:t>
                </a:r>
              </a:p>
              <a:p>
                <a:pPr marL="457200" indent="-457200" algn="just">
                  <a:buFont typeface="Wingdings" panose="05000000000000000000" pitchFamily="2" charset="2"/>
                  <a:buChar char="q"/>
                </a:pPr>
                <a14:m>
                  <m:oMath xmlns:m="http://schemas.openxmlformats.org/officeDocument/2006/math">
                    <m:r>
                      <a:rPr lang="en-US" sz="2200" b="0" i="1" smtClean="0">
                        <a:latin typeface="Cambria Math" panose="02040503050406030204" pitchFamily="18" charset="0"/>
                        <a:cs typeface="B Koodak" panose="00000700000000000000" pitchFamily="2" charset="-78"/>
                      </a:rPr>
                      <m:t>𝑃</m:t>
                    </m:r>
                    <m:d>
                      <m:dPr>
                        <m:ctrlPr>
                          <a:rPr lang="en-US" sz="2200" b="0" i="1" smtClean="0">
                            <a:latin typeface="Cambria Math" panose="02040503050406030204" pitchFamily="18" charset="0"/>
                            <a:cs typeface="B Koodak" panose="00000700000000000000" pitchFamily="2" charset="-78"/>
                          </a:rPr>
                        </m:ctrlPr>
                      </m:dPr>
                      <m:e>
                        <m:sSub>
                          <m:sSubPr>
                            <m:ctrlPr>
                              <a:rPr lang="en-US" sz="2200" b="0" i="1" smtClean="0">
                                <a:latin typeface="Cambria Math" panose="02040503050406030204" pitchFamily="18" charset="0"/>
                                <a:cs typeface="B Koodak" panose="00000700000000000000" pitchFamily="2" charset="-78"/>
                              </a:rPr>
                            </m:ctrlPr>
                          </m:sSubPr>
                          <m:e>
                            <m:r>
                              <a:rPr lang="en-US" sz="2200" b="0" i="1" smtClean="0">
                                <a:latin typeface="Cambria Math" panose="02040503050406030204" pitchFamily="18" charset="0"/>
                                <a:cs typeface="B Koodak" panose="00000700000000000000" pitchFamily="2" charset="-78"/>
                              </a:rPr>
                              <m:t>𝑥</m:t>
                            </m:r>
                          </m:e>
                          <m:sub>
                            <m:r>
                              <a:rPr lang="en-US" sz="2200" b="0" i="1" smtClean="0">
                                <a:latin typeface="Cambria Math" panose="02040503050406030204" pitchFamily="18" charset="0"/>
                                <a:cs typeface="B Koodak" panose="00000700000000000000" pitchFamily="2" charset="-78"/>
                              </a:rPr>
                              <m:t>𝑖</m:t>
                            </m:r>
                          </m:sub>
                        </m:sSub>
                      </m:e>
                    </m:d>
                    <m:r>
                      <a:rPr lang="en-US" sz="2200" b="0" i="1" smtClean="0">
                        <a:latin typeface="Cambria Math" panose="02040503050406030204" pitchFamily="18" charset="0"/>
                        <a:cs typeface="B Koodak" panose="00000700000000000000" pitchFamily="2" charset="-78"/>
                      </a:rPr>
                      <m:t>=</m:t>
                    </m:r>
                    <m:r>
                      <a:rPr lang="en-US" sz="2200" b="0" i="1" smtClean="0">
                        <a:latin typeface="Cambria Math" panose="02040503050406030204" pitchFamily="18" charset="0"/>
                        <a:cs typeface="B Koodak" panose="00000700000000000000" pitchFamily="2" charset="-78"/>
                      </a:rPr>
                      <m:t>𝑃</m:t>
                    </m:r>
                    <m:r>
                      <a:rPr lang="en-US" sz="2200" b="0" i="1" smtClean="0">
                        <a:latin typeface="Cambria Math" panose="02040503050406030204" pitchFamily="18" charset="0"/>
                        <a:cs typeface="B Koodak" panose="00000700000000000000" pitchFamily="2" charset="-78"/>
                      </a:rPr>
                      <m:t>(</m:t>
                    </m:r>
                    <m:r>
                      <a:rPr lang="en-US" sz="2200" b="0" i="1" smtClean="0">
                        <a:latin typeface="Cambria Math" panose="02040503050406030204" pitchFamily="18" charset="0"/>
                        <a:cs typeface="B Koodak" panose="00000700000000000000" pitchFamily="2" charset="-78"/>
                      </a:rPr>
                      <m:t>𝑋</m:t>
                    </m:r>
                    <m:r>
                      <a:rPr lang="en-US" sz="2200" b="0" i="1" smtClean="0">
                        <a:latin typeface="Cambria Math" panose="02040503050406030204" pitchFamily="18" charset="0"/>
                        <a:cs typeface="B Koodak" panose="00000700000000000000" pitchFamily="2" charset="-78"/>
                      </a:rPr>
                      <m:t>=</m:t>
                    </m:r>
                    <m:sSub>
                      <m:sSubPr>
                        <m:ctrlPr>
                          <a:rPr lang="en-US" sz="2200" b="0" i="1" smtClean="0">
                            <a:latin typeface="Cambria Math" panose="02040503050406030204" pitchFamily="18" charset="0"/>
                            <a:cs typeface="B Koodak" panose="00000700000000000000" pitchFamily="2" charset="-78"/>
                          </a:rPr>
                        </m:ctrlPr>
                      </m:sSubPr>
                      <m:e>
                        <m:r>
                          <a:rPr lang="en-US" sz="2200" b="0" i="1" smtClean="0">
                            <a:latin typeface="Cambria Math" panose="02040503050406030204" pitchFamily="18" charset="0"/>
                            <a:cs typeface="B Koodak" panose="00000700000000000000" pitchFamily="2" charset="-78"/>
                          </a:rPr>
                          <m:t>𝑥</m:t>
                        </m:r>
                      </m:e>
                      <m:sub>
                        <m:r>
                          <a:rPr lang="en-US" sz="2200" b="0" i="1" smtClean="0">
                            <a:latin typeface="Cambria Math" panose="02040503050406030204" pitchFamily="18" charset="0"/>
                            <a:cs typeface="B Koodak" panose="00000700000000000000" pitchFamily="2" charset="-78"/>
                          </a:rPr>
                          <m:t>𝑖</m:t>
                        </m:r>
                      </m:sub>
                    </m:sSub>
                    <m:r>
                      <a:rPr lang="en-US" sz="2200" b="0" i="1" smtClean="0">
                        <a:latin typeface="Cambria Math" panose="02040503050406030204" pitchFamily="18" charset="0"/>
                        <a:cs typeface="B Koodak" panose="00000700000000000000" pitchFamily="2" charset="-78"/>
                      </a:rPr>
                      <m:t>)</m:t>
                    </m:r>
                  </m:oMath>
                </a14:m>
                <a:endParaRPr lang="en-US" sz="2200" dirty="0" smtClean="0">
                  <a:cs typeface="B Koodak" panose="00000700000000000000" pitchFamily="2" charset="-78"/>
                </a:endParaRPr>
              </a:p>
              <a:p>
                <a:pPr marL="457200" indent="-457200" algn="just" rtl="1">
                  <a:buFont typeface="Wingdings" panose="05000000000000000000" pitchFamily="2" charset="2"/>
                  <a:buChar char="q"/>
                </a:pPr>
                <a:r>
                  <a:rPr lang="fa-IR" sz="2200" dirty="0" smtClean="0">
                    <a:cs typeface="B Koodak" panose="00000700000000000000" pitchFamily="2" charset="-78"/>
                  </a:rPr>
                  <a:t>مجموع احتمالات پیشامدها برابر یک است و احتمال هر پیشامد عددی بین 0 و 1 است.</a:t>
                </a:r>
              </a:p>
              <a:p>
                <a:pPr marL="457200" indent="-457200" algn="just">
                  <a:buFont typeface="Wingdings" panose="05000000000000000000" pitchFamily="2" charset="2"/>
                  <a:buChar char="q"/>
                </a:pPr>
                <a14:m>
                  <m:oMath xmlns:m="http://schemas.openxmlformats.org/officeDocument/2006/math">
                    <m:nary>
                      <m:naryPr>
                        <m:chr m:val="∑"/>
                        <m:ctrlPr>
                          <a:rPr lang="fa-IR" sz="2200" i="1" smtClean="0">
                            <a:latin typeface="Cambria Math" panose="02040503050406030204" pitchFamily="18" charset="0"/>
                            <a:cs typeface="B Koodak" panose="00000700000000000000" pitchFamily="2" charset="-78"/>
                          </a:rPr>
                        </m:ctrlPr>
                      </m:naryPr>
                      <m:sub>
                        <m:r>
                          <m:rPr>
                            <m:brk m:alnAt="23"/>
                          </m:rPr>
                          <a:rPr lang="en-US" sz="2200" b="0" i="1" smtClean="0">
                            <a:latin typeface="Cambria Math" panose="02040503050406030204" pitchFamily="18" charset="0"/>
                            <a:cs typeface="B Koodak" panose="00000700000000000000" pitchFamily="2" charset="-78"/>
                          </a:rPr>
                          <m:t>𝑖</m:t>
                        </m:r>
                        <m:r>
                          <a:rPr lang="en-US" sz="2200" b="0" i="1" smtClean="0">
                            <a:latin typeface="Cambria Math" panose="02040503050406030204" pitchFamily="18" charset="0"/>
                            <a:cs typeface="B Koodak" panose="00000700000000000000" pitchFamily="2" charset="-78"/>
                          </a:rPr>
                          <m:t>=</m:t>
                        </m:r>
                        <m:r>
                          <m:rPr>
                            <m:brk m:alnAt="23"/>
                          </m:rPr>
                          <a:rPr lang="en-US" sz="2200" b="0" i="1" smtClean="0">
                            <a:latin typeface="Cambria Math" panose="02040503050406030204" pitchFamily="18" charset="0"/>
                            <a:cs typeface="B Koodak" panose="00000700000000000000" pitchFamily="2" charset="-78"/>
                          </a:rPr>
                          <m:t>1</m:t>
                        </m:r>
                      </m:sub>
                      <m:sup>
                        <m:r>
                          <a:rPr lang="en-US" sz="2200" b="0" i="1" smtClean="0">
                            <a:latin typeface="Cambria Math" panose="02040503050406030204" pitchFamily="18" charset="0"/>
                            <a:cs typeface="B Koodak" panose="00000700000000000000" pitchFamily="2" charset="-78"/>
                          </a:rPr>
                          <m:t>𝑛</m:t>
                        </m:r>
                      </m:sup>
                      <m:e>
                        <m:r>
                          <a:rPr lang="en-US" sz="2200" b="0" i="1" smtClean="0">
                            <a:latin typeface="Cambria Math" panose="02040503050406030204" pitchFamily="18" charset="0"/>
                            <a:cs typeface="B Koodak" panose="00000700000000000000" pitchFamily="2" charset="-78"/>
                          </a:rPr>
                          <m:t>𝑃</m:t>
                        </m:r>
                        <m:d>
                          <m:dPr>
                            <m:ctrlPr>
                              <a:rPr lang="en-US" sz="2200" b="0" i="1" smtClean="0">
                                <a:latin typeface="Cambria Math" panose="02040503050406030204" pitchFamily="18" charset="0"/>
                                <a:cs typeface="B Koodak" panose="00000700000000000000" pitchFamily="2" charset="-78"/>
                              </a:rPr>
                            </m:ctrlPr>
                          </m:dPr>
                          <m:e>
                            <m:sSub>
                              <m:sSubPr>
                                <m:ctrlPr>
                                  <a:rPr lang="en-US" sz="2200" b="0" i="1" smtClean="0">
                                    <a:latin typeface="Cambria Math" panose="02040503050406030204" pitchFamily="18" charset="0"/>
                                    <a:cs typeface="B Koodak" panose="00000700000000000000" pitchFamily="2" charset="-78"/>
                                  </a:rPr>
                                </m:ctrlPr>
                              </m:sSubPr>
                              <m:e>
                                <m:r>
                                  <a:rPr lang="en-US" sz="2200" b="0" i="1" smtClean="0">
                                    <a:latin typeface="Cambria Math" panose="02040503050406030204" pitchFamily="18" charset="0"/>
                                    <a:cs typeface="B Koodak" panose="00000700000000000000" pitchFamily="2" charset="-78"/>
                                  </a:rPr>
                                  <m:t>𝑥</m:t>
                                </m:r>
                              </m:e>
                              <m:sub>
                                <m:r>
                                  <a:rPr lang="en-US" sz="2200" b="0" i="1" smtClean="0">
                                    <a:latin typeface="Cambria Math" panose="02040503050406030204" pitchFamily="18" charset="0"/>
                                    <a:cs typeface="B Koodak" panose="00000700000000000000" pitchFamily="2" charset="-78"/>
                                  </a:rPr>
                                  <m:t>𝑖</m:t>
                                </m:r>
                              </m:sub>
                            </m:sSub>
                          </m:e>
                        </m:d>
                        <m:r>
                          <a:rPr lang="en-US" sz="2200" b="0" i="1" smtClean="0">
                            <a:latin typeface="Cambria Math" panose="02040503050406030204" pitchFamily="18" charset="0"/>
                            <a:cs typeface="B Koodak" panose="00000700000000000000" pitchFamily="2" charset="-78"/>
                          </a:rPr>
                          <m:t>=</m:t>
                        </m:r>
                        <m:r>
                          <a:rPr lang="en-US" sz="2200" b="0" i="1" smtClean="0">
                            <a:latin typeface="Cambria Math" panose="02040503050406030204" pitchFamily="18" charset="0"/>
                            <a:cs typeface="B Koodak" panose="00000700000000000000" pitchFamily="2" charset="-78"/>
                          </a:rPr>
                          <m:t>1</m:t>
                        </m:r>
                      </m:e>
                    </m:nary>
                  </m:oMath>
                </a14:m>
                <a:endParaRPr lang="en-US" sz="2200" dirty="0" smtClean="0">
                  <a:cs typeface="B Koodak" panose="00000700000000000000" pitchFamily="2" charset="-78"/>
                </a:endParaRPr>
              </a:p>
              <a:p>
                <a:pPr marL="457200" indent="-457200" algn="just">
                  <a:buFont typeface="Wingdings" panose="05000000000000000000" pitchFamily="2" charset="2"/>
                  <a:buChar char="q"/>
                </a:pPr>
                <a14:m>
                  <m:oMath xmlns:m="http://schemas.openxmlformats.org/officeDocument/2006/math">
                    <m:r>
                      <a:rPr lang="en-US" sz="2200" b="0" i="1" smtClean="0">
                        <a:latin typeface="Cambria Math" panose="02040503050406030204" pitchFamily="18" charset="0"/>
                        <a:cs typeface="B Koodak" panose="00000700000000000000" pitchFamily="2" charset="-78"/>
                      </a:rPr>
                      <m:t>0</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r>
                      <a:rPr lang="en-US" sz="2200" b="0" i="1" smtClean="0">
                        <a:latin typeface="Cambria Math" panose="02040503050406030204" pitchFamily="18" charset="0"/>
                        <a:ea typeface="Cambria Math" panose="02040503050406030204" pitchFamily="18" charset="0"/>
                        <a:cs typeface="B Koodak" panose="00000700000000000000" pitchFamily="2" charset="-78"/>
                      </a:rPr>
                      <m:t>𝑃</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sSub>
                      <m:sSubPr>
                        <m:ctrlPr>
                          <a:rPr lang="en-US" sz="2200" b="0" i="1" smtClean="0">
                            <a:latin typeface="Cambria Math" panose="02040503050406030204" pitchFamily="18" charset="0"/>
                            <a:ea typeface="Cambria Math" panose="02040503050406030204" pitchFamily="18" charset="0"/>
                            <a:cs typeface="B Koodak" panose="00000700000000000000" pitchFamily="2" charset="-78"/>
                          </a:rPr>
                        </m:ctrlPr>
                      </m:sSubPr>
                      <m:e>
                        <m:r>
                          <a:rPr lang="en-US" sz="2200" b="0" i="1" smtClean="0">
                            <a:latin typeface="Cambria Math" panose="02040503050406030204" pitchFamily="18" charset="0"/>
                            <a:ea typeface="Cambria Math" panose="02040503050406030204" pitchFamily="18" charset="0"/>
                            <a:cs typeface="B Koodak" panose="00000700000000000000" pitchFamily="2" charset="-78"/>
                          </a:rPr>
                          <m:t>𝑥</m:t>
                        </m:r>
                      </m:e>
                      <m:sub>
                        <m:r>
                          <a:rPr lang="en-US" sz="2200" b="0" i="1" smtClean="0">
                            <a:latin typeface="Cambria Math" panose="02040503050406030204" pitchFamily="18" charset="0"/>
                            <a:ea typeface="Cambria Math" panose="02040503050406030204" pitchFamily="18" charset="0"/>
                            <a:cs typeface="B Koodak" panose="00000700000000000000" pitchFamily="2" charset="-78"/>
                          </a:rPr>
                          <m:t>𝑖</m:t>
                        </m:r>
                      </m:sub>
                    </m:sSub>
                    <m:r>
                      <a:rPr lang="en-US" sz="2200" b="0" i="1" smtClean="0">
                        <a:latin typeface="Cambria Math" panose="02040503050406030204" pitchFamily="18" charset="0"/>
                        <a:ea typeface="Cambria Math" panose="02040503050406030204" pitchFamily="18" charset="0"/>
                        <a:cs typeface="B Koodak" panose="00000700000000000000" pitchFamily="2" charset="-78"/>
                      </a:rPr>
                      <m:t>)≤</m:t>
                    </m:r>
                    <m:r>
                      <a:rPr lang="en-US" sz="2200" b="0" i="1" smtClean="0">
                        <a:latin typeface="Cambria Math" panose="02040503050406030204" pitchFamily="18" charset="0"/>
                        <a:ea typeface="Cambria Math" panose="02040503050406030204" pitchFamily="18" charset="0"/>
                        <a:cs typeface="B Koodak" panose="00000700000000000000" pitchFamily="2" charset="-78"/>
                      </a:rPr>
                      <m:t>1</m:t>
                    </m:r>
                  </m:oMath>
                </a14:m>
                <a:endParaRPr lang="fa-IR" sz="2200" dirty="0" smtClean="0">
                  <a:cs typeface="B Koodak" panose="00000700000000000000" pitchFamily="2" charset="-78"/>
                </a:endParaRPr>
              </a:p>
              <a:p>
                <a:pPr marL="0" indent="0" algn="just" rtl="1">
                  <a:buNone/>
                </a:pPr>
                <a:endParaRPr lang="fa-IR" sz="2200" b="0" dirty="0" smtClean="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3"/>
                <a:stretch>
                  <a:fillRect l="-364" t="-1208" r="-424" b="-604"/>
                </a:stretch>
              </a:blipFill>
            </p:spPr>
            <p:txBody>
              <a:bodyPr/>
              <a:lstStyle/>
              <a:p>
                <a:r>
                  <a:rPr lang="en-US">
                    <a:noFill/>
                  </a:rPr>
                  <a:t> </a:t>
                </a:r>
              </a:p>
            </p:txBody>
          </p:sp>
        </mc:Fallback>
      </mc:AlternateContent>
    </p:spTree>
    <p:extLst>
      <p:ext uri="{BB962C8B-B14F-4D97-AF65-F5344CB8AC3E}">
        <p14:creationId xmlns:p14="http://schemas.microsoft.com/office/powerpoint/2010/main" val="2964532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6" name="Rounded Rectangle 5"/>
          <p:cNvSpPr/>
          <p:nvPr/>
        </p:nvSpPr>
        <p:spPr>
          <a:xfrm>
            <a:off x="6209632" y="2465002"/>
            <a:ext cx="4483768" cy="285149"/>
          </a:xfrm>
          <a:prstGeom prst="roundRect">
            <a:avLst/>
          </a:prstGeom>
          <a:solidFill>
            <a:srgbClr val="A3ED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62500" lnSpcReduction="20000"/>
          </a:bodyPr>
          <a:lstStyle/>
          <a:p>
            <a:pPr algn="r" rtl="1">
              <a:buClr>
                <a:srgbClr val="FF0066"/>
              </a:buClr>
              <a:buFont typeface="Wingdings" panose="05000000000000000000" pitchFamily="2" charset="2"/>
              <a:buChar char="ü"/>
            </a:pPr>
            <a:r>
              <a:rPr lang="fa-IR" sz="3000" dirty="0">
                <a:cs typeface="B Koodak" panose="00000700000000000000" pitchFamily="2" charset="-78"/>
              </a:rPr>
              <a:t>مدلهای جریان زمان</a:t>
            </a:r>
          </a:p>
          <a:p>
            <a:pPr algn="r" rtl="1">
              <a:buClr>
                <a:srgbClr val="FF0066"/>
              </a:buClr>
              <a:buFont typeface="Wingdings" panose="05000000000000000000" pitchFamily="2" charset="2"/>
              <a:buChar char="ü"/>
            </a:pPr>
            <a:r>
              <a:rPr lang="fa-IR" sz="3000" dirty="0" smtClean="0">
                <a:cs typeface="B Koodak" panose="00000700000000000000" pitchFamily="2" charset="-78"/>
              </a:rPr>
              <a:t>شبیه </a:t>
            </a:r>
            <a:r>
              <a:rPr lang="fa-IR" sz="3000" dirty="0">
                <a:cs typeface="B Koodak" panose="00000700000000000000" pitchFamily="2" charset="-78"/>
              </a:rPr>
              <a:t>سازی تصادفی</a:t>
            </a:r>
          </a:p>
          <a:p>
            <a:pPr algn="r" rtl="1">
              <a:buClr>
                <a:srgbClr val="FF0066"/>
              </a:buClr>
              <a:buFont typeface="Wingdings" panose="05000000000000000000" pitchFamily="2" charset="2"/>
              <a:buChar char="ü"/>
            </a:pPr>
            <a:r>
              <a:rPr lang="fa-IR" sz="3000" dirty="0">
                <a:cs typeface="B Koodak" panose="00000700000000000000" pitchFamily="2" charset="-78"/>
              </a:rPr>
              <a:t>احتمال</a:t>
            </a:r>
          </a:p>
          <a:p>
            <a:pPr algn="r" rtl="1">
              <a:buClr>
                <a:srgbClr val="FF0066"/>
              </a:buClr>
              <a:buFont typeface="Wingdings" panose="05000000000000000000" pitchFamily="2" charset="2"/>
              <a:buChar char="ü"/>
            </a:pPr>
            <a:r>
              <a:rPr lang="fa-IR" sz="3000" dirty="0">
                <a:cs typeface="B Koodak" panose="00000700000000000000" pitchFamily="2" charset="-78"/>
              </a:rPr>
              <a:t>متغیرهای تصادفی و فضای نمونه</a:t>
            </a:r>
          </a:p>
          <a:p>
            <a:pPr marL="457200" indent="-457200" algn="r" rtl="1">
              <a:buFont typeface="Wingdings" panose="05000000000000000000" pitchFamily="2" charset="2"/>
              <a:buChar char="q"/>
            </a:pPr>
            <a:r>
              <a:rPr lang="fa-IR" sz="3000" dirty="0">
                <a:cs typeface="B Koodak" panose="00000700000000000000" pitchFamily="2" charset="-78"/>
              </a:rPr>
              <a:t>واژگان و مفاهیم مدل های آماری در شبیه سازی</a:t>
            </a:r>
          </a:p>
          <a:p>
            <a:pPr marL="457200" indent="-457200" algn="r" rtl="1">
              <a:buFont typeface="Wingdings" panose="05000000000000000000" pitchFamily="2" charset="2"/>
              <a:buChar char="q"/>
            </a:pPr>
            <a:r>
              <a:rPr lang="fa-IR" sz="3000" dirty="0">
                <a:cs typeface="B Koodak" panose="00000700000000000000" pitchFamily="2" charset="-78"/>
              </a:rPr>
              <a:t>مدلهای آماری مفید در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گسسته</a:t>
            </a:r>
          </a:p>
          <a:p>
            <a:pPr marL="457200" indent="-457200" algn="r" rtl="1">
              <a:buFont typeface="Wingdings" panose="05000000000000000000" pitchFamily="2" charset="2"/>
              <a:buChar char="q"/>
            </a:pPr>
            <a:r>
              <a:rPr lang="fa-IR" sz="3000" dirty="0">
                <a:cs typeface="B Koodak" panose="00000700000000000000" pitchFamily="2" charset="-78"/>
              </a:rPr>
              <a:t>توزیع های پیوسته</a:t>
            </a:r>
          </a:p>
          <a:p>
            <a:pPr marL="457200" indent="-457200" algn="r" rtl="1">
              <a:buFont typeface="Wingdings" panose="05000000000000000000" pitchFamily="2" charset="2"/>
              <a:buChar char="q"/>
            </a:pPr>
            <a:r>
              <a:rPr lang="fa-IR" sz="3000" dirty="0" smtClean="0">
                <a:cs typeface="B Koodak" panose="00000700000000000000" pitchFamily="2" charset="-78"/>
              </a:rPr>
              <a:t>پروسه </a:t>
            </a:r>
            <a:r>
              <a:rPr lang="fa-IR" sz="3000" dirty="0">
                <a:cs typeface="B Koodak" panose="00000700000000000000" pitchFamily="2" charset="-78"/>
              </a:rPr>
              <a:t>پواسن</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تجربی</a:t>
            </a:r>
          </a:p>
          <a:p>
            <a:pPr marL="457200" indent="-457200" algn="r" rtl="1">
              <a:buFont typeface="Wingdings" panose="05000000000000000000" pitchFamily="2" charset="2"/>
              <a:buChar char="q"/>
            </a:pPr>
            <a:r>
              <a:rPr lang="fa-IR" sz="3000" dirty="0" smtClean="0">
                <a:cs typeface="B Koodak" panose="00000700000000000000" pitchFamily="2" charset="-78"/>
              </a:rPr>
              <a:t>استقلال </a:t>
            </a:r>
            <a:r>
              <a:rPr lang="fa-IR" sz="3000" dirty="0">
                <a:cs typeface="B Koodak" panose="00000700000000000000" pitchFamily="2" charset="-78"/>
              </a:rPr>
              <a:t>و یکنواختی</a:t>
            </a:r>
          </a:p>
          <a:p>
            <a:pPr marL="457200" indent="-457200" algn="r" rtl="1">
              <a:buFont typeface="Wingdings" panose="05000000000000000000" pitchFamily="2" charset="2"/>
              <a:buChar char="q"/>
            </a:pPr>
            <a:r>
              <a:rPr lang="fa-IR" sz="3000" dirty="0" smtClean="0">
                <a:cs typeface="B Koodak" panose="00000700000000000000" pitchFamily="2" charset="-78"/>
              </a:rPr>
              <a:t>استفاده </a:t>
            </a:r>
            <a:r>
              <a:rPr lang="fa-IR" sz="3000" dirty="0">
                <a:cs typeface="B Koodak" panose="00000700000000000000" pitchFamily="2" charset="-78"/>
              </a:rPr>
              <a:t>از اعداد تصادفی در فضای نمونه</a:t>
            </a:r>
          </a:p>
          <a:p>
            <a:pPr marL="457200" indent="-457200" algn="r" rtl="1">
              <a:buFont typeface="Wingdings" panose="05000000000000000000" pitchFamily="2" charset="2"/>
              <a:buChar char="q"/>
            </a:pPr>
            <a:r>
              <a:rPr lang="fa-IR" sz="3000" dirty="0" smtClean="0">
                <a:cs typeface="B Koodak" panose="00000700000000000000" pitchFamily="2" charset="-78"/>
              </a:rPr>
              <a:t>شبه </a:t>
            </a:r>
            <a:r>
              <a:rPr lang="fa-IR" sz="3000" dirty="0">
                <a:cs typeface="B Koodak" panose="00000700000000000000" pitchFamily="2" charset="-78"/>
              </a:rPr>
              <a:t>تصادفی</a:t>
            </a:r>
          </a:p>
          <a:p>
            <a:pPr marL="457200" indent="-457200" algn="r" rtl="1">
              <a:buFont typeface="Wingdings" panose="05000000000000000000" pitchFamily="2" charset="2"/>
              <a:buChar char="q"/>
            </a:pPr>
            <a:r>
              <a:rPr lang="fa-IR" sz="3000" dirty="0" smtClean="0">
                <a:cs typeface="B Koodak" panose="00000700000000000000" pitchFamily="2" charset="-78"/>
              </a:rPr>
              <a:t>روتین </a:t>
            </a:r>
            <a:r>
              <a:rPr lang="fa-IR" sz="3000" dirty="0">
                <a:cs typeface="B Koodak" panose="00000700000000000000" pitchFamily="2" charset="-78"/>
              </a:rPr>
              <a:t>های مولد تصادفی</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41959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8.33333E-7 -2.59259E-6 L -0.00052 0.0551 " pathEditMode="relative" rAng="0" ptsTypes="AA">
                                      <p:cBhvr>
                                        <p:cTn id="6" dur="2000" fill="hold"/>
                                        <p:tgtEl>
                                          <p:spTgt spid="6"/>
                                        </p:tgtEl>
                                        <p:attrNameLst>
                                          <p:attrName>ppt_x</p:attrName>
                                          <p:attrName>ppt_y</p:attrName>
                                        </p:attrNameLst>
                                      </p:cBhvr>
                                      <p:rCtr x="-26" y="27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متغیرهای تصادفی گسسته:</a:t>
                </a:r>
                <a:r>
                  <a:rPr lang="fa-IR" sz="2200" dirty="0" smtClean="0">
                    <a:cs typeface="B Koodak" panose="00000700000000000000" pitchFamily="2" charset="-78"/>
                  </a:rPr>
                  <a:t> اگر مقادیر ممکن برای یک متغیر تصادفی معین یا نامعین (تصادفی) و قابل شمارش باشد (گسسته)، آنگاه آن متغیر تصادفی گسسته خواهد بود.</a:t>
                </a:r>
              </a:p>
              <a:p>
                <a:pPr marL="857250" lvl="1" indent="-457200" algn="just" rtl="1">
                  <a:buFont typeface="Wingdings" panose="05000000000000000000" pitchFamily="2" charset="2"/>
                  <a:buChar char="q"/>
                </a:pPr>
                <a:r>
                  <a:rPr lang="fa-IR" sz="2000" dirty="0" smtClean="0">
                    <a:cs typeface="B Koodak" panose="00000700000000000000" pitchFamily="2" charset="-78"/>
                  </a:rPr>
                  <a:t>اگر مقادیر </a:t>
                </a:r>
                <a:r>
                  <a:rPr lang="en-US" sz="2000" dirty="0" smtClean="0">
                    <a:latin typeface="Times New Roman" panose="02020603050405020304" pitchFamily="18" charset="0"/>
                    <a:cs typeface="Times New Roman" panose="02020603050405020304" pitchFamily="18" charset="0"/>
                  </a:rPr>
                  <a:t>X</a:t>
                </a:r>
                <a:r>
                  <a:rPr lang="fa-IR" sz="2000" dirty="0" smtClean="0">
                    <a:cs typeface="B Koodak" panose="00000700000000000000" pitchFamily="2" charset="-78"/>
                  </a:rPr>
                  <a:t> معین باشد، متناهی و اگر نامعین باشد نامتناهی خواهد بود.		</a:t>
                </a:r>
                <a:r>
                  <a:rPr lang="en-US" sz="2000" dirty="0" smtClean="0">
                    <a:latin typeface="Times New Roman" panose="02020603050405020304" pitchFamily="18" charset="0"/>
                    <a:cs typeface="Times New Roman" panose="02020603050405020304" pitchFamily="18" charset="0"/>
                  </a:rPr>
                  <a:t>x</a:t>
                </a:r>
                <a:r>
                  <a:rPr lang="en-US" sz="2000" baseline="-25000" dirty="0" smtClean="0">
                    <a:latin typeface="Times New Roman" panose="02020603050405020304" pitchFamily="18" charset="0"/>
                    <a:cs typeface="Times New Roman" panose="02020603050405020304" pitchFamily="18" charset="0"/>
                  </a:rPr>
                  <a:t>1</a:t>
                </a:r>
                <a:r>
                  <a:rPr lang="en-US" sz="2000" dirty="0" smtClean="0">
                    <a:latin typeface="Times New Roman" panose="02020603050405020304" pitchFamily="18" charset="0"/>
                    <a:cs typeface="Times New Roman" panose="02020603050405020304" pitchFamily="18" charset="0"/>
                  </a:rPr>
                  <a:t>, x</a:t>
                </a:r>
                <a:r>
                  <a:rPr lang="en-US" sz="2000" baseline="-25000" dirty="0" smtClean="0">
                    <a:latin typeface="Times New Roman" panose="02020603050405020304" pitchFamily="18" charset="0"/>
                    <a:cs typeface="Times New Roman" panose="02020603050405020304" pitchFamily="18" charset="0"/>
                  </a:rPr>
                  <a:t>2</a:t>
                </a:r>
                <a:r>
                  <a:rPr lang="en-US" sz="2000" dirty="0" smtClean="0">
                    <a:latin typeface="Times New Roman" panose="02020603050405020304" pitchFamily="18" charset="0"/>
                    <a:cs typeface="Times New Roman" panose="02020603050405020304" pitchFamily="18" charset="0"/>
                  </a:rPr>
                  <a:t>, …</a:t>
                </a:r>
              </a:p>
              <a:p>
                <a:pPr marL="857250" lvl="1" indent="-457200" algn="just" rtl="1">
                  <a:buFont typeface="Wingdings" panose="05000000000000000000" pitchFamily="2" charset="2"/>
                  <a:buChar char="q"/>
                </a:pPr>
                <a:r>
                  <a:rPr lang="fa-IR" sz="2100" dirty="0">
                    <a:solidFill>
                      <a:srgbClr val="FF0000"/>
                    </a:solidFill>
                    <a:cs typeface="B Koodak" panose="00000700000000000000" pitchFamily="2" charset="-78"/>
                  </a:rPr>
                  <a:t>مثال</a:t>
                </a:r>
                <a:r>
                  <a:rPr lang="fa-IR" sz="2100" dirty="0">
                    <a:cs typeface="B Koodak" panose="00000700000000000000" pitchFamily="2" charset="-78"/>
                  </a:rPr>
                  <a:t>: </a:t>
                </a:r>
                <a:r>
                  <a:rPr lang="fa-IR" sz="2100" dirty="0" smtClean="0">
                    <a:cs typeface="B Koodak" panose="00000700000000000000" pitchFamily="2" charset="-78"/>
                  </a:rPr>
                  <a:t>تعداد کارهایی که هر هفته به یک مغازه میرسد در نظر بگیرید.</a:t>
                </a:r>
              </a:p>
              <a:p>
                <a:pPr marL="1257300" lvl="2" indent="-457200" algn="just" rtl="1">
                  <a:buFont typeface="Wingdings" panose="05000000000000000000" pitchFamily="2" charset="2"/>
                  <a:buChar char="q"/>
                </a:pPr>
                <a:r>
                  <a:rPr lang="fa-IR" sz="1900" dirty="0" smtClean="0">
                    <a:cs typeface="B Koodak" panose="00000700000000000000" pitchFamily="2" charset="-78"/>
                  </a:rPr>
                  <a:t>متغیر تصادفی </a:t>
                </a:r>
                <a:r>
                  <a:rPr lang="en-US" sz="1800" dirty="0">
                    <a:latin typeface="Times New Roman" panose="02020603050405020304" pitchFamily="18" charset="0"/>
                    <a:cs typeface="Times New Roman" panose="02020603050405020304" pitchFamily="18" charset="0"/>
                  </a:rPr>
                  <a:t>X</a:t>
                </a:r>
                <a:r>
                  <a:rPr lang="fa-IR" sz="1900" dirty="0" smtClean="0">
                    <a:cs typeface="B Koodak" panose="00000700000000000000" pitchFamily="2" charset="-78"/>
                  </a:rPr>
                  <a:t>: تعداد کارهایی که هر هفته میرسد.</a:t>
                </a:r>
              </a:p>
              <a:p>
                <a:pPr marL="1257300" lvl="2" indent="-457200" algn="just" rtl="1">
                  <a:buFont typeface="Wingdings" panose="05000000000000000000" pitchFamily="2" charset="2"/>
                  <a:buChar char="q"/>
                </a:pPr>
                <a:r>
                  <a:rPr lang="fa-IR" sz="1900" dirty="0" smtClean="0">
                    <a:cs typeface="B Koodak" panose="00000700000000000000" pitchFamily="2" charset="-78"/>
                  </a:rPr>
                  <a:t>مقادیر ممکن برای </a:t>
                </a:r>
                <a:r>
                  <a:rPr lang="en-US" sz="1800" dirty="0">
                    <a:latin typeface="Times New Roman" panose="02020603050405020304" pitchFamily="18" charset="0"/>
                    <a:cs typeface="Times New Roman" panose="02020603050405020304" pitchFamily="18" charset="0"/>
                  </a:rPr>
                  <a:t>X</a:t>
                </a:r>
                <a:r>
                  <a:rPr lang="fa-IR" sz="1900" dirty="0" smtClean="0">
                    <a:cs typeface="B Koodak" panose="00000700000000000000" pitchFamily="2" charset="-78"/>
                  </a:rPr>
                  <a:t> در محدودۀ فضای آن </a:t>
                </a:r>
                <a:r>
                  <a:rPr lang="en-US" sz="1800" dirty="0">
                    <a:latin typeface="Times New Roman" panose="02020603050405020304" pitchFamily="18" charset="0"/>
                    <a:cs typeface="Times New Roman" panose="02020603050405020304" pitchFamily="18" charset="0"/>
                  </a:rPr>
                  <a:t>R</a:t>
                </a:r>
                <a:r>
                  <a:rPr lang="en-US" sz="1800" baseline="-25000" dirty="0">
                    <a:latin typeface="Times New Roman" panose="02020603050405020304" pitchFamily="18" charset="0"/>
                    <a:cs typeface="Times New Roman" panose="02020603050405020304" pitchFamily="18" charset="0"/>
                  </a:rPr>
                  <a:t>x</a:t>
                </a:r>
                <a:r>
                  <a:rPr lang="fa-IR" sz="1900" dirty="0" smtClean="0">
                    <a:cs typeface="B Koodak" panose="00000700000000000000" pitchFamily="2" charset="-78"/>
                  </a:rPr>
                  <a:t>: {0و1و2و...}</a:t>
                </a:r>
              </a:p>
              <a:p>
                <a:pPr marL="1257300" lvl="2" indent="-457200" algn="just" rtl="1">
                  <a:buFont typeface="Wingdings" panose="05000000000000000000" pitchFamily="2" charset="2"/>
                  <a:buChar char="q"/>
                </a:pPr>
                <a:r>
                  <a:rPr lang="fa-IR" sz="1900" dirty="0" smtClean="0">
                    <a:cs typeface="B Koodak" panose="00000700000000000000" pitchFamily="2" charset="-78"/>
                  </a:rPr>
                  <a:t>هر خروجی ممکن در </a:t>
                </a:r>
                <a:r>
                  <a:rPr lang="en-US" sz="2000" dirty="0" smtClean="0">
                    <a:latin typeface="Times New Roman" panose="02020603050405020304" pitchFamily="18" charset="0"/>
                    <a:cs typeface="Times New Roman" panose="02020603050405020304" pitchFamily="18" charset="0"/>
                  </a:rPr>
                  <a:t>R</a:t>
                </a:r>
                <a:r>
                  <a:rPr lang="en-US" sz="2000" baseline="-25000" dirty="0" smtClean="0">
                    <a:latin typeface="Times New Roman" panose="02020603050405020304" pitchFamily="18" charset="0"/>
                    <a:cs typeface="Times New Roman" panose="02020603050405020304" pitchFamily="18" charset="0"/>
                  </a:rPr>
                  <a:t>x</a:t>
                </a:r>
                <a:r>
                  <a:rPr lang="fa-IR" sz="2000" baseline="-25000" dirty="0" smtClean="0">
                    <a:latin typeface="Times New Roman" panose="02020603050405020304" pitchFamily="18" charset="0"/>
                    <a:cs typeface="Times New Roman" panose="02020603050405020304" pitchFamily="18" charset="0"/>
                  </a:rPr>
                  <a:t> </a:t>
                </a:r>
                <a:r>
                  <a:rPr lang="fa-IR" sz="2000" dirty="0" smtClean="0">
                    <a:latin typeface="Times New Roman" panose="02020603050405020304" pitchFamily="18" charset="0"/>
                    <a:cs typeface="Times New Roman" panose="02020603050405020304" pitchFamily="18" charset="0"/>
                  </a:rPr>
                  <a:t> </a:t>
                </a:r>
                <a:r>
                  <a:rPr lang="fa-IR" sz="1900" dirty="0">
                    <a:cs typeface="B Koodak" panose="00000700000000000000" pitchFamily="2" charset="-78"/>
                  </a:rPr>
                  <a:t>یعنی</a:t>
                </a:r>
                <a:r>
                  <a:rPr lang="fa-IR" sz="2000" dirty="0" smtClean="0">
                    <a:latin typeface="Times New Roman" panose="02020603050405020304" pitchFamily="18" charset="0"/>
                    <a:cs typeface="Times New Roman" panose="02020603050405020304" pitchFamily="18" charset="0"/>
                  </a:rPr>
                  <a:t> </a:t>
                </a:r>
                <a14:m>
                  <m:oMath xmlns:m="http://schemas.openxmlformats.org/officeDocument/2006/math">
                    <m:r>
                      <a:rPr lang="en-US" sz="2000" i="1">
                        <a:latin typeface="Cambria Math" panose="02040503050406030204" pitchFamily="18" charset="0"/>
                        <a:cs typeface="B Koodak" panose="00000700000000000000" pitchFamily="2" charset="-78"/>
                      </a:rPr>
                      <m:t>𝑃</m:t>
                    </m:r>
                    <m:d>
                      <m:dPr>
                        <m:ctrlPr>
                          <a:rPr lang="en-US" sz="2000" i="1">
                            <a:latin typeface="Cambria Math" panose="02040503050406030204" pitchFamily="18" charset="0"/>
                            <a:cs typeface="B Koodak" panose="00000700000000000000" pitchFamily="2" charset="-78"/>
                          </a:rPr>
                        </m:ctrlPr>
                      </m:dPr>
                      <m:e>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e>
                    </m:d>
                    <m:r>
                      <a:rPr lang="en-US" sz="2000" i="1">
                        <a:latin typeface="Cambria Math" panose="02040503050406030204" pitchFamily="18" charset="0"/>
                        <a:cs typeface="B Koodak" panose="00000700000000000000" pitchFamily="2" charset="-78"/>
                      </a:rPr>
                      <m:t>=</m:t>
                    </m:r>
                    <m:r>
                      <a:rPr lang="en-US" sz="2000" i="1">
                        <a:latin typeface="Cambria Math" panose="02040503050406030204" pitchFamily="18" charset="0"/>
                        <a:cs typeface="B Koodak" panose="00000700000000000000" pitchFamily="2" charset="-78"/>
                      </a:rPr>
                      <m:t>𝑃</m:t>
                    </m:r>
                    <m:r>
                      <a:rPr lang="en-US" sz="2000" i="1">
                        <a:latin typeface="Cambria Math" panose="02040503050406030204" pitchFamily="18" charset="0"/>
                        <a:cs typeface="B Koodak" panose="00000700000000000000" pitchFamily="2" charset="-78"/>
                      </a:rPr>
                      <m:t>(</m:t>
                    </m:r>
                    <m:r>
                      <a:rPr lang="en-US" sz="2000" i="1">
                        <a:latin typeface="Cambria Math" panose="02040503050406030204" pitchFamily="18" charset="0"/>
                        <a:cs typeface="B Koodak" panose="00000700000000000000" pitchFamily="2" charset="-78"/>
                      </a:rPr>
                      <m:t>𝑋</m:t>
                    </m:r>
                    <m:r>
                      <a:rPr lang="en-US" sz="2000" i="1">
                        <a:latin typeface="Cambria Math" panose="02040503050406030204" pitchFamily="18" charset="0"/>
                        <a:cs typeface="B Koodak" panose="00000700000000000000" pitchFamily="2" charset="-78"/>
                      </a:rPr>
                      <m:t>=</m:t>
                    </m:r>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r>
                      <a:rPr lang="en-US" sz="2000" i="1">
                        <a:latin typeface="Cambria Math" panose="02040503050406030204" pitchFamily="18" charset="0"/>
                        <a:cs typeface="B Koodak" panose="00000700000000000000" pitchFamily="2" charset="-78"/>
                      </a:rPr>
                      <m:t>)</m:t>
                    </m:r>
                  </m:oMath>
                </a14:m>
                <a:r>
                  <a:rPr lang="fa-IR" sz="2000" dirty="0" smtClean="0">
                    <a:cs typeface="B Koodak" panose="00000700000000000000" pitchFamily="2" charset="-78"/>
                  </a:rPr>
                  <a:t> به این معنا است که متغیر تصادفی </a:t>
                </a:r>
                <a:r>
                  <a:rPr lang="en-US" sz="2000" dirty="0" smtClean="0">
                    <a:latin typeface="Times New Roman" panose="02020603050405020304" pitchFamily="18" charset="0"/>
                    <a:cs typeface="Times New Roman" panose="02020603050405020304" pitchFamily="18" charset="0"/>
                  </a:rPr>
                  <a:t>X</a:t>
                </a:r>
                <a:r>
                  <a:rPr lang="fa-IR" sz="2000" dirty="0" smtClean="0">
                    <a:latin typeface="Times New Roman" panose="02020603050405020304" pitchFamily="18" charset="0"/>
                    <a:cs typeface="Times New Roman" panose="02020603050405020304" pitchFamily="18" charset="0"/>
                  </a:rPr>
                  <a:t> </a:t>
                </a:r>
                <a:r>
                  <a:rPr lang="fa-IR" sz="2000" dirty="0">
                    <a:cs typeface="B Koodak" panose="00000700000000000000" pitchFamily="2" charset="-78"/>
                  </a:rPr>
                  <a:t>برابر</a:t>
                </a:r>
                <a:r>
                  <a:rPr lang="fa-IR" sz="20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oMath>
                </a14:m>
                <a:r>
                  <a:rPr lang="fa-IR" sz="2000" dirty="0" smtClean="0">
                    <a:cs typeface="B Koodak" panose="00000700000000000000" pitchFamily="2" charset="-78"/>
                  </a:rPr>
                  <a:t> باشد و باید دو شرط زبر را داشته باشد:</a:t>
                </a:r>
              </a:p>
              <a:p>
                <a:pPr marL="1257300" lvl="2" indent="-457200">
                  <a:buFont typeface="Wingdings" panose="05000000000000000000" pitchFamily="2" charset="2"/>
                  <a:buChar char="q"/>
                </a:pPr>
                <a14:m>
                  <m:oMath xmlns:m="http://schemas.openxmlformats.org/officeDocument/2006/math">
                    <m:r>
                      <a:rPr lang="en-US" sz="2000" i="1">
                        <a:latin typeface="Cambria Math" panose="02040503050406030204" pitchFamily="18" charset="0"/>
                        <a:cs typeface="B Koodak" panose="00000700000000000000" pitchFamily="2" charset="-78"/>
                      </a:rPr>
                      <m:t>𝑃</m:t>
                    </m:r>
                    <m:d>
                      <m:dPr>
                        <m:ctrlPr>
                          <a:rPr lang="en-US" sz="2000" i="1">
                            <a:latin typeface="Cambria Math" panose="02040503050406030204" pitchFamily="18" charset="0"/>
                            <a:cs typeface="B Koodak" panose="00000700000000000000" pitchFamily="2" charset="-78"/>
                          </a:rPr>
                        </m:ctrlPr>
                      </m:dPr>
                      <m:e>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e>
                    </m:d>
                    <m:r>
                      <a:rPr lang="en-US" sz="2000" i="1" dirty="0" smtClean="0">
                        <a:latin typeface="Cambria Math" panose="02040503050406030204" pitchFamily="18" charset="0"/>
                        <a:ea typeface="Cambria Math" panose="02040503050406030204" pitchFamily="18" charset="0"/>
                        <a:cs typeface="B Koodak" panose="00000700000000000000" pitchFamily="2" charset="-78"/>
                      </a:rPr>
                      <m:t>≥</m:t>
                    </m:r>
                  </m:oMath>
                </a14:m>
                <a:r>
                  <a:rPr lang="en-US" sz="2000" dirty="0" smtClean="0">
                    <a:cs typeface="B Koodak" panose="00000700000000000000" pitchFamily="2" charset="-78"/>
                  </a:rPr>
                  <a:t>0</a:t>
                </a:r>
              </a:p>
              <a:p>
                <a:pPr marL="1257300" lvl="2" indent="-457200">
                  <a:buFont typeface="Wingdings" panose="05000000000000000000" pitchFamily="2" charset="2"/>
                  <a:buChar char="q"/>
                </a:pPr>
                <a14:m>
                  <m:oMath xmlns:m="http://schemas.openxmlformats.org/officeDocument/2006/math">
                    <m:nary>
                      <m:naryPr>
                        <m:chr m:val="∑"/>
                        <m:ctrlPr>
                          <a:rPr lang="fa-IR" sz="2000" i="1" smtClean="0">
                            <a:latin typeface="Cambria Math" panose="02040503050406030204" pitchFamily="18" charset="0"/>
                            <a:cs typeface="B Koodak" panose="00000700000000000000" pitchFamily="2" charset="-78"/>
                          </a:rPr>
                        </m:ctrlPr>
                      </m:naryPr>
                      <m:sub>
                        <m:r>
                          <m:rPr>
                            <m:brk m:alnAt="23"/>
                          </m:rPr>
                          <a:rPr lang="en-US" sz="2000" b="0" i="1" smtClean="0">
                            <a:latin typeface="Cambria Math" panose="02040503050406030204" pitchFamily="18" charset="0"/>
                            <a:cs typeface="B Koodak" panose="00000700000000000000" pitchFamily="2" charset="-78"/>
                          </a:rPr>
                          <m:t>𝑖</m:t>
                        </m:r>
                        <m:r>
                          <a:rPr lang="en-US" sz="2000" b="0" i="1" smtClean="0">
                            <a:latin typeface="Cambria Math" panose="02040503050406030204" pitchFamily="18" charset="0"/>
                            <a:cs typeface="B Koodak" panose="00000700000000000000" pitchFamily="2" charset="-78"/>
                          </a:rPr>
                          <m:t>=</m:t>
                        </m:r>
                        <m:r>
                          <m:rPr>
                            <m:brk m:alnAt="23"/>
                          </m:rPr>
                          <a:rPr lang="en-US" sz="2000" b="0" i="1" smtClean="0">
                            <a:latin typeface="Cambria Math" panose="02040503050406030204" pitchFamily="18" charset="0"/>
                            <a:cs typeface="B Koodak" panose="00000700000000000000" pitchFamily="2" charset="-78"/>
                          </a:rPr>
                          <m:t>1</m:t>
                        </m:r>
                      </m:sub>
                      <m:sup>
                        <m:r>
                          <a:rPr lang="en-US" sz="2000" b="0" i="1" smtClean="0">
                            <a:latin typeface="Cambria Math" panose="02040503050406030204" pitchFamily="18" charset="0"/>
                            <a:ea typeface="Cambria Math" panose="02040503050406030204" pitchFamily="18" charset="0"/>
                            <a:cs typeface="B Koodak" panose="00000700000000000000" pitchFamily="2" charset="-78"/>
                          </a:rPr>
                          <m:t>∞</m:t>
                        </m:r>
                      </m:sup>
                      <m:e>
                        <m:r>
                          <a:rPr lang="en-US" sz="2000" b="0" i="1" smtClean="0">
                            <a:latin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cs typeface="B Koodak" panose="00000700000000000000" pitchFamily="2" charset="-78"/>
                              </a:rPr>
                            </m:ctrlPr>
                          </m:dPr>
                          <m:e>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𝑥</m:t>
                                </m:r>
                              </m:e>
                              <m:sub>
                                <m:r>
                                  <a:rPr lang="en-US" sz="2000" b="0" i="1" smtClean="0">
                                    <a:latin typeface="Cambria Math" panose="02040503050406030204" pitchFamily="18" charset="0"/>
                                    <a:cs typeface="B Koodak" panose="00000700000000000000" pitchFamily="2" charset="-78"/>
                                  </a:rPr>
                                  <m:t>𝑖</m:t>
                                </m:r>
                              </m:sub>
                            </m:sSub>
                          </m:e>
                        </m:d>
                        <m:r>
                          <a:rPr lang="en-US" sz="2000" b="0" i="1" smtClean="0">
                            <a:latin typeface="Cambria Math" panose="02040503050406030204" pitchFamily="18" charset="0"/>
                            <a:cs typeface="B Koodak" panose="00000700000000000000" pitchFamily="2" charset="-78"/>
                          </a:rPr>
                          <m:t>=</m:t>
                        </m:r>
                        <m:r>
                          <a:rPr lang="en-US" sz="2000" b="0" i="1" smtClean="0">
                            <a:latin typeface="Cambria Math" panose="02040503050406030204" pitchFamily="18" charset="0"/>
                            <a:cs typeface="B Koodak" panose="00000700000000000000" pitchFamily="2" charset="-78"/>
                          </a:rPr>
                          <m:t>1</m:t>
                        </m:r>
                      </m:e>
                    </m:nary>
                  </m:oMath>
                </a14:m>
                <a:endParaRPr lang="fa-IR" sz="2000" dirty="0" smtClean="0">
                  <a:cs typeface="B Koodak" panose="00000700000000000000" pitchFamily="2" charset="-78"/>
                </a:endParaRPr>
              </a:p>
              <a:p>
                <a:pPr marL="1257300" lvl="2" indent="-457200" algn="r" rtl="1">
                  <a:buFont typeface="Wingdings" panose="05000000000000000000" pitchFamily="2" charset="2"/>
                  <a:buChar char="q"/>
                </a:pPr>
                <a:r>
                  <a:rPr lang="fa-IR" sz="2000" dirty="0" smtClean="0">
                    <a:solidFill>
                      <a:srgbClr val="2B11ED"/>
                    </a:solidFill>
                    <a:cs typeface="B Koodak" panose="00000700000000000000" pitchFamily="2" charset="-78"/>
                  </a:rPr>
                  <a:t>تابع جرم احتمال یا توزیع احتمالی </a:t>
                </a:r>
                <a:r>
                  <a:rPr lang="en-US" sz="2000" dirty="0" smtClean="0">
                    <a:solidFill>
                      <a:srgbClr val="2B11ED"/>
                    </a:solidFill>
                    <a:latin typeface="Times New Roman" panose="02020603050405020304" pitchFamily="18" charset="0"/>
                    <a:cs typeface="Times New Roman" panose="02020603050405020304" pitchFamily="18" charset="0"/>
                  </a:rPr>
                  <a:t>X</a:t>
                </a:r>
                <a:r>
                  <a:rPr lang="fa-IR" sz="2000" dirty="0" smtClean="0">
                    <a:latin typeface="Times New Roman" panose="02020603050405020304" pitchFamily="18" charset="0"/>
                    <a:cs typeface="Times New Roman" panose="02020603050405020304" pitchFamily="18" charset="0"/>
                  </a:rPr>
                  <a:t> </a:t>
                </a:r>
                <a:r>
                  <a:rPr lang="fa-IR" sz="2000" dirty="0">
                    <a:cs typeface="B Koodak" panose="00000700000000000000" pitchFamily="2" charset="-78"/>
                  </a:rPr>
                  <a:t>برابر است با</a:t>
                </a:r>
                <a:r>
                  <a:rPr lang="fa-IR" sz="2000" dirty="0" smtClean="0">
                    <a:cs typeface="B Koodak" panose="00000700000000000000" pitchFamily="2" charset="-78"/>
                  </a:rPr>
                  <a:t>: مجموع (</a:t>
                </a:r>
                <a14:m>
                  <m:oMath xmlns:m="http://schemas.openxmlformats.org/officeDocument/2006/math">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oMath>
                </a14:m>
                <a:r>
                  <a:rPr lang="en-US" sz="2000" dirty="0" smtClean="0">
                    <a:cs typeface="B Koodak" panose="00000700000000000000" pitchFamily="2" charset="-78"/>
                  </a:rPr>
                  <a:t>,</a:t>
                </a:r>
                <a:r>
                  <a:rPr lang="en-US" sz="2000" dirty="0">
                    <a:cs typeface="B Koodak" panose="00000700000000000000" pitchFamily="2" charset="-78"/>
                  </a:rPr>
                  <a:t> </a:t>
                </a:r>
                <a14:m>
                  <m:oMath xmlns:m="http://schemas.openxmlformats.org/officeDocument/2006/math">
                    <m:r>
                      <a:rPr lang="en-US" sz="2000" i="1">
                        <a:latin typeface="Cambria Math" panose="02040503050406030204" pitchFamily="18" charset="0"/>
                        <a:cs typeface="B Koodak" panose="00000700000000000000" pitchFamily="2" charset="-78"/>
                      </a:rPr>
                      <m:t>𝑃</m:t>
                    </m:r>
                    <m:d>
                      <m:dPr>
                        <m:ctrlPr>
                          <a:rPr lang="en-US" sz="2000" i="1">
                            <a:latin typeface="Cambria Math" panose="02040503050406030204" pitchFamily="18" charset="0"/>
                            <a:cs typeface="B Koodak" panose="00000700000000000000" pitchFamily="2" charset="-78"/>
                          </a:rPr>
                        </m:ctrlPr>
                      </m:dPr>
                      <m:e>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e>
                    </m:d>
                  </m:oMath>
                </a14:m>
                <a:r>
                  <a:rPr lang="fa-IR" sz="2000" dirty="0" smtClean="0">
                    <a:cs typeface="B Koodak" panose="00000700000000000000" pitchFamily="2" charset="-78"/>
                  </a:rPr>
                  <a:t>) برای </a:t>
                </a:r>
                <a:r>
                  <a:rPr lang="en-US" sz="2000" i="1" dirty="0">
                    <a:latin typeface="Cambria Math" panose="02040503050406030204" pitchFamily="18" charset="0"/>
                    <a:cs typeface="B Koodak" panose="00000700000000000000" pitchFamily="2" charset="-78"/>
                  </a:rPr>
                  <a:t>i=1,2,…</a:t>
                </a:r>
                <a:endParaRPr lang="fa-IR" sz="2000" i="1" dirty="0">
                  <a:latin typeface="Cambria Math" panose="02040503050406030204" pitchFamily="18" charset="0"/>
                  <a:cs typeface="B Koodak" panose="00000700000000000000" pitchFamily="2" charset="-78"/>
                </a:endParaRPr>
              </a:p>
              <a:p>
                <a:pPr marL="1257300" lvl="2" indent="-457200" algn="r" rtl="1">
                  <a:buFont typeface="Wingdings" panose="05000000000000000000" pitchFamily="2" charset="2"/>
                  <a:buChar char="q"/>
                </a:pPr>
                <a14:m>
                  <m:oMath xmlns:m="http://schemas.openxmlformats.org/officeDocument/2006/math">
                    <m:r>
                      <a:rPr lang="en-US" sz="2000" i="1">
                        <a:latin typeface="Cambria Math" panose="02040503050406030204" pitchFamily="18" charset="0"/>
                        <a:cs typeface="B Koodak" panose="00000700000000000000" pitchFamily="2" charset="-78"/>
                      </a:rPr>
                      <m:t>𝑃</m:t>
                    </m:r>
                    <m:d>
                      <m:dPr>
                        <m:ctrlPr>
                          <a:rPr lang="en-US" sz="2000" i="1">
                            <a:latin typeface="Cambria Math" panose="02040503050406030204" pitchFamily="18" charset="0"/>
                            <a:cs typeface="B Koodak" panose="00000700000000000000" pitchFamily="2" charset="-78"/>
                          </a:rPr>
                        </m:ctrlPr>
                      </m:dPr>
                      <m:e>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e>
                    </m:d>
                  </m:oMath>
                </a14:m>
                <a:r>
                  <a:rPr lang="fa-IR" sz="2000" dirty="0" smtClean="0">
                    <a:cs typeface="B Koodak" panose="00000700000000000000" pitchFamily="2" charset="-78"/>
                  </a:rPr>
                  <a:t>: تابع احتمال </a:t>
                </a:r>
                <a:r>
                  <a:rPr lang="en-US" sz="2000" dirty="0" smtClean="0">
                    <a:latin typeface="Times New Roman" panose="02020603050405020304" pitchFamily="18" charset="0"/>
                    <a:cs typeface="Times New Roman" panose="02020603050405020304" pitchFamily="18" charset="0"/>
                  </a:rPr>
                  <a:t>X</a:t>
                </a:r>
                <a:r>
                  <a:rPr lang="fa-IR"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pmf</a:t>
                </a:r>
                <a:r>
                  <a:rPr lang="fa-IR" sz="2000" dirty="0" smtClean="0">
                    <a:latin typeface="Times New Roman" panose="02020603050405020304" pitchFamily="18" charset="0"/>
                    <a:cs typeface="Times New Roman" panose="02020603050405020304" pitchFamily="18" charset="0"/>
                  </a:rPr>
                  <a:t>)</a:t>
                </a:r>
                <a:endParaRPr lang="fa-IR" sz="2000" dirty="0" smtClean="0">
                  <a:cs typeface="B Koodak" panose="00000700000000000000" pitchFamily="2" charset="-78"/>
                </a:endParaRPr>
              </a:p>
              <a:p>
                <a:pPr marL="1257300" lvl="2" indent="-457200" algn="just" rtl="1">
                  <a:buFont typeface="Wingdings" panose="05000000000000000000" pitchFamily="2" charset="2"/>
                  <a:buChar char="q"/>
                </a:pPr>
                <a:endParaRPr lang="en-US" sz="2000" dirty="0">
                  <a:cs typeface="B Koodak" panose="00000700000000000000" pitchFamily="2" charset="-78"/>
                </a:endParaRPr>
              </a:p>
              <a:p>
                <a:pPr marL="0" indent="0" algn="just" rtl="1">
                  <a:buNone/>
                </a:pPr>
                <a:endParaRPr lang="fa-IR" sz="2200" b="0" dirty="0" smtClean="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19"/>
                <a:stretch>
                  <a:fillRect l="-1333" t="-725" r="-424" b="-362"/>
                </a:stretch>
              </a:blipFill>
            </p:spPr>
            <p:txBody>
              <a:bodyPr/>
              <a:lstStyle/>
              <a:p>
                <a:r>
                  <a:rPr lang="en-US">
                    <a:noFill/>
                  </a:rPr>
                  <a:t> </a:t>
                </a:r>
              </a:p>
            </p:txBody>
          </p:sp>
        </mc:Fallback>
      </mc:AlternateContent>
    </p:spTree>
    <p:extLst>
      <p:ext uri="{BB962C8B-B14F-4D97-AF65-F5344CB8AC3E}">
        <p14:creationId xmlns:p14="http://schemas.microsoft.com/office/powerpoint/2010/main" val="925402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 (ادامه)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857250" lvl="1" indent="-457200" algn="just" rtl="1">
                  <a:buFont typeface="Wingdings" panose="05000000000000000000" pitchFamily="2" charset="2"/>
                  <a:buChar char="q"/>
                </a:pPr>
                <a:r>
                  <a:rPr lang="fa-IR" sz="2100" dirty="0" smtClean="0">
                    <a:solidFill>
                      <a:srgbClr val="FF0000"/>
                    </a:solidFill>
                    <a:cs typeface="B Koodak" panose="00000700000000000000" pitchFamily="2" charset="-78"/>
                  </a:rPr>
                  <a:t>مثال</a:t>
                </a:r>
                <a:r>
                  <a:rPr lang="fa-IR" sz="2100" dirty="0">
                    <a:cs typeface="B Koodak" panose="00000700000000000000" pitchFamily="2" charset="-78"/>
                  </a:rPr>
                  <a:t>: </a:t>
                </a:r>
                <a:r>
                  <a:rPr lang="fa-IR" sz="2100" dirty="0" smtClean="0">
                    <a:cs typeface="B Koodak" panose="00000700000000000000" pitchFamily="2" charset="-78"/>
                  </a:rPr>
                  <a:t>آزمایش تلاطم آب در یک فوت کردن به سطح آن را در نظر بگیرید. اگر متغیر تصادفی </a:t>
                </a:r>
                <a:r>
                  <a:rPr lang="en-US" sz="2100" dirty="0" smtClean="0">
                    <a:cs typeface="B Koodak" panose="00000700000000000000" pitchFamily="2" charset="-78"/>
                  </a:rPr>
                  <a:t>X</a:t>
                </a:r>
                <a:r>
                  <a:rPr lang="fa-IR" sz="2100" dirty="0" smtClean="0">
                    <a:cs typeface="B Koodak" panose="00000700000000000000" pitchFamily="2" charset="-78"/>
                  </a:rPr>
                  <a:t> را تعداد چینهای موج بعد از یکبار فوت کردن تعریف کنیم و آزمایش را 21 بار تکرار کنیم و از طرفی حداکثر تعداد چینها را 6 در نظر بگیریم. آنگاه توزیع احتمال گسسته برای این آزمایش تصادفی به شکل زیر میشود:</a:t>
                </a:r>
              </a:p>
              <a:p>
                <a:pPr marL="857250" lvl="1" indent="-457200" algn="just" rtl="1">
                  <a:buFont typeface="Wingdings" panose="05000000000000000000" pitchFamily="2" charset="2"/>
                  <a:buChar char="q"/>
                </a:pPr>
                <a:endParaRPr lang="fa-IR" sz="2100" dirty="0" smtClean="0">
                  <a:cs typeface="B Koodak" panose="00000700000000000000" pitchFamily="2" charset="-78"/>
                </a:endParaRPr>
              </a:p>
              <a:p>
                <a:pPr marL="857250" lvl="1" indent="-457200" algn="just" rtl="1">
                  <a:buFont typeface="Wingdings" panose="05000000000000000000" pitchFamily="2" charset="2"/>
                  <a:buChar char="q"/>
                </a:pPr>
                <a:endParaRPr lang="fa-IR" sz="2100" dirty="0" smtClean="0">
                  <a:cs typeface="B Koodak" panose="00000700000000000000" pitchFamily="2" charset="-78"/>
                </a:endParaRPr>
              </a:p>
              <a:p>
                <a:pPr marL="1257300" lvl="2" indent="-457200" algn="just" rtl="1">
                  <a:buFont typeface="Wingdings" panose="05000000000000000000" pitchFamily="2" charset="2"/>
                  <a:buChar char="q"/>
                </a:pPr>
                <a:endParaRPr lang="fa-IR" sz="1900" dirty="0" smtClean="0">
                  <a:cs typeface="B Koodak" panose="00000700000000000000" pitchFamily="2" charset="-78"/>
                </a:endParaRPr>
              </a:p>
              <a:p>
                <a:pPr marL="1257300" lvl="2" indent="-457200" algn="just" rtl="1">
                  <a:buFont typeface="Wingdings" panose="05000000000000000000" pitchFamily="2" charset="2"/>
                  <a:buChar char="q"/>
                </a:pPr>
                <a:r>
                  <a:rPr lang="fa-IR" sz="1900" dirty="0" smtClean="0">
                    <a:cs typeface="B Koodak" panose="00000700000000000000" pitchFamily="2" charset="-78"/>
                  </a:rPr>
                  <a:t>که در آن به ازای </a:t>
                </a:r>
                <a:r>
                  <a:rPr lang="en-US" sz="1900" dirty="0" smtClean="0">
                    <a:cs typeface="B Koodak" panose="00000700000000000000" pitchFamily="2" charset="-78"/>
                  </a:rPr>
                  <a:t>i=1,2,3,…,6</a:t>
                </a:r>
                <a:r>
                  <a:rPr lang="fa-IR" sz="1900" dirty="0" smtClean="0">
                    <a:cs typeface="B Koodak" panose="00000700000000000000" pitchFamily="2" charset="-78"/>
                  </a:rPr>
                  <a:t> داریم:</a:t>
                </a:r>
              </a:p>
              <a:p>
                <a:pPr marL="1257300" lvl="2" indent="-457200">
                  <a:buFont typeface="Wingdings" panose="05000000000000000000" pitchFamily="2" charset="2"/>
                  <a:buChar char="q"/>
                </a:pPr>
                <a14:m>
                  <m:oMath xmlns:m="http://schemas.openxmlformats.org/officeDocument/2006/math">
                    <m:r>
                      <a:rPr lang="en-US" sz="2000" i="1">
                        <a:latin typeface="Cambria Math" panose="02040503050406030204" pitchFamily="18" charset="0"/>
                        <a:cs typeface="B Koodak" panose="00000700000000000000" pitchFamily="2" charset="-78"/>
                      </a:rPr>
                      <m:t>𝑃</m:t>
                    </m:r>
                    <m:d>
                      <m:dPr>
                        <m:ctrlPr>
                          <a:rPr lang="en-US" sz="2000" i="1">
                            <a:latin typeface="Cambria Math" panose="02040503050406030204" pitchFamily="18" charset="0"/>
                            <a:cs typeface="B Koodak" panose="00000700000000000000" pitchFamily="2" charset="-78"/>
                          </a:rPr>
                        </m:ctrlPr>
                      </m:dPr>
                      <m:e>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e>
                    </m:d>
                    <m:r>
                      <a:rPr lang="en-US" sz="2000" i="1" dirty="0" smtClean="0">
                        <a:latin typeface="Cambria Math" panose="02040503050406030204" pitchFamily="18" charset="0"/>
                        <a:ea typeface="Cambria Math" panose="02040503050406030204" pitchFamily="18" charset="0"/>
                        <a:cs typeface="B Koodak" panose="00000700000000000000" pitchFamily="2" charset="-78"/>
                      </a:rPr>
                      <m:t>≥</m:t>
                    </m:r>
                    <m:r>
                      <a:rPr lang="fa-IR" sz="2000" b="0" i="1" dirty="0" smtClean="0">
                        <a:latin typeface="Cambria Math" panose="02040503050406030204" pitchFamily="18" charset="0"/>
                        <a:ea typeface="Cambria Math" panose="02040503050406030204" pitchFamily="18" charset="0"/>
                        <a:cs typeface="B Koodak" panose="00000700000000000000" pitchFamily="2" charset="-78"/>
                      </a:rPr>
                      <m:t>0</m:t>
                    </m:r>
                    <m:r>
                      <a:rPr lang="fa-IR" sz="2000" b="0" i="1" dirty="0" smtClean="0">
                        <a:latin typeface="Cambria Math" panose="02040503050406030204" pitchFamily="18" charset="0"/>
                        <a:ea typeface="Cambria Math" panose="02040503050406030204" pitchFamily="18" charset="0"/>
                        <a:cs typeface="B Koodak" panose="00000700000000000000" pitchFamily="2" charset="-78"/>
                      </a:rPr>
                      <m:t> </m:t>
                    </m:r>
                  </m:oMath>
                </a14:m>
                <a:endParaRPr lang="fa-IR" sz="2000" b="0" i="1" dirty="0" smtClean="0">
                  <a:latin typeface="Cambria Math" panose="02040503050406030204" pitchFamily="18" charset="0"/>
                  <a:ea typeface="Cambria Math" panose="02040503050406030204" pitchFamily="18" charset="0"/>
                  <a:cs typeface="B Koodak" panose="00000700000000000000" pitchFamily="2" charset="-78"/>
                </a:endParaRPr>
              </a:p>
              <a:p>
                <a:pPr marL="1257300" lvl="2" indent="-457200">
                  <a:buFont typeface="Wingdings" panose="05000000000000000000" pitchFamily="2" charset="2"/>
                  <a:buChar char="q"/>
                </a:pPr>
                <a14:m>
                  <m:oMath xmlns:m="http://schemas.openxmlformats.org/officeDocument/2006/math">
                    <m:nary>
                      <m:naryPr>
                        <m:chr m:val="∑"/>
                        <m:ctrlPr>
                          <a:rPr lang="fa-IR" sz="2000" i="1" smtClean="0">
                            <a:latin typeface="Cambria Math" panose="02040503050406030204" pitchFamily="18" charset="0"/>
                            <a:cs typeface="B Koodak" panose="00000700000000000000" pitchFamily="2" charset="-78"/>
                          </a:rPr>
                        </m:ctrlPr>
                      </m:naryPr>
                      <m:sub>
                        <m:r>
                          <m:rPr>
                            <m:brk m:alnAt="23"/>
                          </m:rPr>
                          <a:rPr lang="en-US" sz="2000" b="0" i="1" smtClean="0">
                            <a:latin typeface="Cambria Math" panose="02040503050406030204" pitchFamily="18" charset="0"/>
                            <a:cs typeface="B Koodak" panose="00000700000000000000" pitchFamily="2" charset="-78"/>
                          </a:rPr>
                          <m:t>𝑖</m:t>
                        </m:r>
                        <m:r>
                          <a:rPr lang="en-US" sz="2000" b="0" i="1" smtClean="0">
                            <a:latin typeface="Cambria Math" panose="02040503050406030204" pitchFamily="18" charset="0"/>
                            <a:cs typeface="B Koodak" panose="00000700000000000000" pitchFamily="2" charset="-78"/>
                          </a:rPr>
                          <m:t>=</m:t>
                        </m:r>
                        <m:r>
                          <m:rPr>
                            <m:brk m:alnAt="23"/>
                          </m:rPr>
                          <a:rPr lang="en-US" sz="2000" b="0" i="1" smtClean="0">
                            <a:latin typeface="Cambria Math" panose="02040503050406030204" pitchFamily="18" charset="0"/>
                            <a:cs typeface="B Koodak" panose="00000700000000000000" pitchFamily="2" charset="-78"/>
                          </a:rPr>
                          <m:t>1</m:t>
                        </m:r>
                      </m:sub>
                      <m:sup>
                        <m:r>
                          <a:rPr lang="fa-IR" sz="2000" b="0" i="1" smtClean="0">
                            <a:latin typeface="Cambria Math" panose="02040503050406030204" pitchFamily="18" charset="0"/>
                            <a:ea typeface="Cambria Math" panose="02040503050406030204" pitchFamily="18" charset="0"/>
                            <a:cs typeface="B Koodak" panose="00000700000000000000" pitchFamily="2" charset="-78"/>
                          </a:rPr>
                          <m:t>6</m:t>
                        </m:r>
                      </m:sup>
                      <m:e>
                        <m:r>
                          <a:rPr lang="en-US" sz="2000" b="0" i="1" smtClean="0">
                            <a:latin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cs typeface="B Koodak" panose="00000700000000000000" pitchFamily="2" charset="-78"/>
                              </a:rPr>
                            </m:ctrlPr>
                          </m:dPr>
                          <m:e>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𝑥</m:t>
                                </m:r>
                              </m:e>
                              <m:sub>
                                <m:r>
                                  <a:rPr lang="en-US" sz="2000" b="0" i="1" smtClean="0">
                                    <a:latin typeface="Cambria Math" panose="02040503050406030204" pitchFamily="18" charset="0"/>
                                    <a:cs typeface="B Koodak" panose="00000700000000000000" pitchFamily="2" charset="-78"/>
                                  </a:rPr>
                                  <m:t>𝑖</m:t>
                                </m:r>
                              </m:sub>
                            </m:sSub>
                          </m:e>
                        </m:d>
                        <m:r>
                          <a:rPr lang="en-US" sz="2000" b="0" i="1" smtClean="0">
                            <a:latin typeface="Cambria Math" panose="02040503050406030204" pitchFamily="18" charset="0"/>
                            <a:cs typeface="B Koodak" panose="00000700000000000000" pitchFamily="2" charset="-78"/>
                          </a:rPr>
                          <m:t>=</m:t>
                        </m:r>
                        <m:f>
                          <m:fPr>
                            <m:ctrlPr>
                              <a:rPr lang="en-US" sz="2000" i="1">
                                <a:latin typeface="Cambria Math" panose="02040503050406030204" pitchFamily="18" charset="0"/>
                              </a:rPr>
                            </m:ctrlPr>
                          </m:fPr>
                          <m:num>
                            <m:r>
                              <a:rPr lang="en-US" sz="2000" i="1">
                                <a:latin typeface="Cambria Math" panose="02040503050406030204" pitchFamily="18" charset="0"/>
                              </a:rPr>
                              <m:t>1</m:t>
                            </m:r>
                          </m:num>
                          <m:den>
                            <m:r>
                              <a:rPr lang="en-US" sz="2000" i="1">
                                <a:latin typeface="Cambria Math" panose="02040503050406030204" pitchFamily="18" charset="0"/>
                              </a:rPr>
                              <m:t>21</m:t>
                            </m:r>
                          </m:den>
                        </m:f>
                        <m:r>
                          <a:rPr lang="fa-IR" sz="2000" b="0" i="1" smtClean="0">
                            <a:latin typeface="Cambria Math" panose="02040503050406030204" pitchFamily="18" charset="0"/>
                          </a:rPr>
                          <m:t>+</m:t>
                        </m:r>
                        <m:f>
                          <m:fPr>
                            <m:ctrlPr>
                              <a:rPr lang="en-US" sz="2000" i="1">
                                <a:latin typeface="Cambria Math" panose="02040503050406030204" pitchFamily="18" charset="0"/>
                              </a:rPr>
                            </m:ctrlPr>
                          </m:fPr>
                          <m:num>
                            <m:r>
                              <a:rPr lang="fa-IR" sz="2000" b="0" i="1" smtClean="0">
                                <a:latin typeface="Cambria Math" panose="02040503050406030204" pitchFamily="18" charset="0"/>
                              </a:rPr>
                              <m:t>2</m:t>
                            </m:r>
                          </m:num>
                          <m:den>
                            <m:r>
                              <a:rPr lang="en-US" sz="2000" i="1">
                                <a:latin typeface="Cambria Math" panose="02040503050406030204" pitchFamily="18" charset="0"/>
                              </a:rPr>
                              <m:t>21</m:t>
                            </m:r>
                          </m:den>
                        </m:f>
                        <m:r>
                          <a:rPr lang="fa-IR" sz="2000" b="0" i="1" smtClean="0">
                            <a:latin typeface="Cambria Math" panose="02040503050406030204" pitchFamily="18" charset="0"/>
                          </a:rPr>
                          <m:t>+…+</m:t>
                        </m:r>
                        <m:f>
                          <m:fPr>
                            <m:ctrlPr>
                              <a:rPr lang="en-US" sz="2000" i="1">
                                <a:latin typeface="Cambria Math" panose="02040503050406030204" pitchFamily="18" charset="0"/>
                              </a:rPr>
                            </m:ctrlPr>
                          </m:fPr>
                          <m:num>
                            <m:r>
                              <a:rPr lang="fa-IR" sz="2000" b="0" i="1" smtClean="0">
                                <a:latin typeface="Cambria Math" panose="02040503050406030204" pitchFamily="18" charset="0"/>
                              </a:rPr>
                              <m:t>6</m:t>
                            </m:r>
                          </m:num>
                          <m:den>
                            <m:r>
                              <a:rPr lang="en-US" sz="2000" i="1">
                                <a:latin typeface="Cambria Math" panose="02040503050406030204" pitchFamily="18" charset="0"/>
                              </a:rPr>
                              <m:t>21</m:t>
                            </m:r>
                          </m:den>
                        </m:f>
                        <m:r>
                          <a:rPr lang="fa-IR" sz="2000" b="0" i="1" smtClean="0">
                            <a:latin typeface="Cambria Math" panose="02040503050406030204" pitchFamily="18" charset="0"/>
                          </a:rPr>
                          <m:t>=</m:t>
                        </m:r>
                        <m:r>
                          <a:rPr lang="fa-IR" sz="2000" b="0" i="1" smtClean="0">
                            <a:latin typeface="Cambria Math" panose="02040503050406030204" pitchFamily="18" charset="0"/>
                          </a:rPr>
                          <m:t>1</m:t>
                        </m:r>
                      </m:e>
                    </m:nary>
                  </m:oMath>
                </a14:m>
                <a:endParaRPr lang="fa-IR" sz="1600" dirty="0" smtClean="0">
                  <a:cs typeface="B Koodak" panose="00000700000000000000" pitchFamily="2" charset="-78"/>
                </a:endParaRPr>
              </a:p>
              <a:p>
                <a:pPr marL="1257300" lvl="2" indent="-457200" algn="just" rtl="1">
                  <a:buFont typeface="Wingdings" panose="05000000000000000000" pitchFamily="2" charset="2"/>
                  <a:buChar char="q"/>
                </a:pPr>
                <a:r>
                  <a:rPr lang="fa-IR" sz="2000" dirty="0" smtClean="0">
                    <a:cs typeface="B Koodak" panose="00000700000000000000" pitchFamily="2" charset="-78"/>
                  </a:rPr>
                  <a:t>شکل صفحۀ 51 کتاب</a:t>
                </a:r>
                <a:endParaRPr lang="en-US" sz="2000" dirty="0">
                  <a:cs typeface="B Koodak" panose="00000700000000000000" pitchFamily="2" charset="-78"/>
                </a:endParaRPr>
              </a:p>
              <a:p>
                <a:pPr marL="0" indent="0" algn="just" rtl="1">
                  <a:buNone/>
                </a:pPr>
                <a:endParaRPr lang="fa-IR" sz="2200" b="0" dirty="0" smtClean="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16"/>
                <a:stretch>
                  <a:fillRect l="-1333" t="-15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846187678"/>
                  </p:ext>
                </p:extLst>
              </p:nvPr>
            </p:nvGraphicFramePr>
            <p:xfrm>
              <a:off x="1765300" y="2815166"/>
              <a:ext cx="8128001" cy="981393"/>
            </p:xfrm>
            <a:graphic>
              <a:graphicData uri="http://schemas.openxmlformats.org/drawingml/2006/table">
                <a:tbl>
                  <a:tblPr firstRow="1" bandRow="1">
                    <a:tableStyleId>{5C22544A-7EE6-4342-B048-85BDC9FD1C3A}</a:tableStyleId>
                  </a:tblPr>
                  <a:tblGrid>
                    <a:gridCol w="1161143"/>
                    <a:gridCol w="1161143"/>
                    <a:gridCol w="1161143"/>
                    <a:gridCol w="1161143"/>
                    <a:gridCol w="1161143"/>
                    <a:gridCol w="1161143"/>
                    <a:gridCol w="1161143"/>
                  </a:tblGrid>
                  <a:tr h="370840">
                    <a:tc>
                      <a:txBody>
                        <a:bodyPr/>
                        <a:lstStyle/>
                        <a:p>
                          <a:r>
                            <a:rPr lang="en-US" dirty="0" smtClean="0"/>
                            <a:t>x</a:t>
                          </a:r>
                          <a:r>
                            <a:rPr lang="en-US" baseline="-25000" dirty="0" smtClean="0"/>
                            <a:t>i</a:t>
                          </a:r>
                          <a:endParaRPr lang="en-US" baseline="-25000"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r>
                  <a:tr h="370840">
                    <a:tc>
                      <a:txBody>
                        <a:bodyPr/>
                        <a:lstStyle/>
                        <a:p>
                          <a:r>
                            <a:rPr lang="en-US" dirty="0" smtClean="0"/>
                            <a:t>P(x</a:t>
                          </a:r>
                          <a:r>
                            <a:rPr lang="en-US" baseline="-25000" dirty="0" smtClean="0"/>
                            <a:t>i</a:t>
                          </a:r>
                          <a:r>
                            <a:rPr lang="en-US" dirty="0" smtClean="0"/>
                            <a:t>)</a:t>
                          </a:r>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6</m:t>
                                    </m:r>
                                  </m:num>
                                  <m:den>
                                    <m:r>
                                      <a:rPr lang="en-US" b="0" i="1" smtClean="0">
                                        <a:latin typeface="Cambria Math" panose="02040503050406030204" pitchFamily="18" charset="0"/>
                                      </a:rPr>
                                      <m:t>21</m:t>
                                    </m:r>
                                  </m:den>
                                </m:f>
                              </m:oMath>
                            </m:oMathPara>
                          </a14:m>
                          <a:endParaRPr lang="en-US" dirty="0"/>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846187678"/>
                  </p:ext>
                </p:extLst>
              </p:nvPr>
            </p:nvGraphicFramePr>
            <p:xfrm>
              <a:off x="1765300" y="2815166"/>
              <a:ext cx="8128001" cy="981393"/>
            </p:xfrm>
            <a:graphic>
              <a:graphicData uri="http://schemas.openxmlformats.org/drawingml/2006/table">
                <a:tbl>
                  <a:tblPr firstRow="1" bandRow="1">
                    <a:tableStyleId>{5C22544A-7EE6-4342-B048-85BDC9FD1C3A}</a:tableStyleId>
                  </a:tblPr>
                  <a:tblGrid>
                    <a:gridCol w="1161143"/>
                    <a:gridCol w="1161143"/>
                    <a:gridCol w="1161143"/>
                    <a:gridCol w="1161143"/>
                    <a:gridCol w="1161143"/>
                    <a:gridCol w="1161143"/>
                    <a:gridCol w="1161143"/>
                  </a:tblGrid>
                  <a:tr h="370840">
                    <a:tc>
                      <a:txBody>
                        <a:bodyPr/>
                        <a:lstStyle/>
                        <a:p>
                          <a:r>
                            <a:rPr lang="en-US" dirty="0" smtClean="0"/>
                            <a:t>x</a:t>
                          </a:r>
                          <a:r>
                            <a:rPr lang="en-US" baseline="-25000" dirty="0" smtClean="0"/>
                            <a:t>i</a:t>
                          </a:r>
                          <a:endParaRPr lang="en-US" baseline="-25000"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r>
                  <a:tr h="610553">
                    <a:tc>
                      <a:txBody>
                        <a:bodyPr/>
                        <a:lstStyle/>
                        <a:p>
                          <a:r>
                            <a:rPr lang="en-US" dirty="0" smtClean="0"/>
                            <a:t>P(x</a:t>
                          </a:r>
                          <a:r>
                            <a:rPr lang="en-US" baseline="-25000" dirty="0" smtClean="0"/>
                            <a:t>i</a:t>
                          </a:r>
                          <a:r>
                            <a:rPr lang="en-US" dirty="0" smtClean="0"/>
                            <a:t>)</a:t>
                          </a:r>
                          <a:endParaRPr lang="en-US" dirty="0"/>
                        </a:p>
                      </a:txBody>
                      <a:tcPr/>
                    </a:tc>
                    <a:tc>
                      <a:txBody>
                        <a:bodyPr/>
                        <a:lstStyle/>
                        <a:p>
                          <a:endParaRPr lang="en-US"/>
                        </a:p>
                      </a:txBody>
                      <a:tcPr>
                        <a:blipFill rotWithShape="0">
                          <a:blip r:embed="rId15"/>
                          <a:stretch>
                            <a:fillRect l="-101053" t="-66337" r="-504211" b="-1980"/>
                          </a:stretch>
                        </a:blipFill>
                      </a:tcPr>
                    </a:tc>
                    <a:tc>
                      <a:txBody>
                        <a:bodyPr/>
                        <a:lstStyle/>
                        <a:p>
                          <a:endParaRPr lang="en-US"/>
                        </a:p>
                      </a:txBody>
                      <a:tcPr>
                        <a:blipFill rotWithShape="0">
                          <a:blip r:embed="rId15"/>
                          <a:stretch>
                            <a:fillRect l="-200000" t="-66337" r="-401571" b="-1980"/>
                          </a:stretch>
                        </a:blipFill>
                      </a:tcPr>
                    </a:tc>
                    <a:tc>
                      <a:txBody>
                        <a:bodyPr/>
                        <a:lstStyle/>
                        <a:p>
                          <a:endParaRPr lang="en-US"/>
                        </a:p>
                      </a:txBody>
                      <a:tcPr>
                        <a:blipFill rotWithShape="0">
                          <a:blip r:embed="rId15"/>
                          <a:stretch>
                            <a:fillRect l="-301579" t="-66337" r="-303684" b="-1980"/>
                          </a:stretch>
                        </a:blipFill>
                      </a:tcPr>
                    </a:tc>
                    <a:tc>
                      <a:txBody>
                        <a:bodyPr/>
                        <a:lstStyle/>
                        <a:p>
                          <a:endParaRPr lang="en-US"/>
                        </a:p>
                      </a:txBody>
                      <a:tcPr>
                        <a:blipFill rotWithShape="0">
                          <a:blip r:embed="rId15"/>
                          <a:stretch>
                            <a:fillRect l="-399476" t="-66337" r="-202094" b="-1980"/>
                          </a:stretch>
                        </a:blipFill>
                      </a:tcPr>
                    </a:tc>
                    <a:tc>
                      <a:txBody>
                        <a:bodyPr/>
                        <a:lstStyle/>
                        <a:p>
                          <a:endParaRPr lang="en-US"/>
                        </a:p>
                      </a:txBody>
                      <a:tcPr>
                        <a:blipFill rotWithShape="0">
                          <a:blip r:embed="rId15"/>
                          <a:stretch>
                            <a:fillRect l="-502105" t="-66337" r="-103158" b="-1980"/>
                          </a:stretch>
                        </a:blipFill>
                      </a:tcPr>
                    </a:tc>
                    <a:tc>
                      <a:txBody>
                        <a:bodyPr/>
                        <a:lstStyle/>
                        <a:p>
                          <a:endParaRPr lang="en-US"/>
                        </a:p>
                      </a:txBody>
                      <a:tcPr>
                        <a:blipFill rotWithShape="0">
                          <a:blip r:embed="rId15"/>
                          <a:stretch>
                            <a:fillRect l="-598953" t="-66337" r="-2618" b="-1980"/>
                          </a:stretch>
                        </a:blipFill>
                      </a:tcPr>
                    </a:tc>
                  </a:tr>
                </a:tbl>
              </a:graphicData>
            </a:graphic>
          </p:graphicFrame>
        </mc:Fallback>
      </mc:AlternateContent>
    </p:spTree>
    <p:extLst>
      <p:ext uri="{BB962C8B-B14F-4D97-AF65-F5344CB8AC3E}">
        <p14:creationId xmlns:p14="http://schemas.microsoft.com/office/powerpoint/2010/main" val="4088160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a:t>
            </a:r>
            <a:r>
              <a:rPr lang="en-US" sz="4000" dirty="0" smtClean="0">
                <a:solidFill>
                  <a:srgbClr val="00B050"/>
                </a:solidFill>
                <a:cs typeface="B Koodak" panose="00000700000000000000" pitchFamily="2" charset="-78"/>
              </a:rPr>
              <a:t> </a:t>
            </a:r>
            <a:r>
              <a:rPr lang="fa-IR" sz="4000" dirty="0" smtClean="0">
                <a:solidFill>
                  <a:srgbClr val="00B050"/>
                </a:solidFill>
                <a:cs typeface="B Koodak" panose="00000700000000000000" pitchFamily="2" charset="-78"/>
              </a:rPr>
              <a:t>(ادامه)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lnSpcReduction="10000"/>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متغیرهای تصادفی پیوسته:</a:t>
                </a:r>
                <a:r>
                  <a:rPr lang="fa-IR" sz="2200" dirty="0" smtClean="0">
                    <a:cs typeface="B Koodak" panose="00000700000000000000" pitchFamily="2" charset="-78"/>
                  </a:rPr>
                  <a:t> اگر مقادیر ممکن برای یک متغیر تصادفی یعنی محدودۀ فضای </a:t>
                </a:r>
                <a:r>
                  <a:rPr lang="en-US" sz="2000" dirty="0">
                    <a:latin typeface="Times New Roman" panose="02020603050405020304" pitchFamily="18" charset="0"/>
                    <a:cs typeface="Times New Roman" panose="02020603050405020304" pitchFamily="18" charset="0"/>
                  </a:rPr>
                  <a:t>R</a:t>
                </a:r>
                <a:r>
                  <a:rPr lang="en-US" sz="2000" baseline="-25000" dirty="0">
                    <a:latin typeface="Times New Roman" panose="02020603050405020304" pitchFamily="18" charset="0"/>
                    <a:cs typeface="Times New Roman" panose="02020603050405020304" pitchFamily="18" charset="0"/>
                  </a:rPr>
                  <a:t>x</a:t>
                </a:r>
                <a:r>
                  <a:rPr lang="fa-IR" sz="2200" dirty="0" smtClean="0">
                    <a:cs typeface="B Koodak" panose="00000700000000000000" pitchFamily="2" charset="-78"/>
                  </a:rPr>
                  <a:t> یک فاصله یا مجموعه ای از فواصل باشد، آنگاه آن متغیر تصادفی پیوسته خواهد بود.</a:t>
                </a:r>
              </a:p>
              <a:p>
                <a:pPr marL="857250" lvl="1" indent="-457200" algn="just" rtl="1">
                  <a:buFont typeface="Wingdings" panose="05000000000000000000" pitchFamily="2" charset="2"/>
                  <a:buChar char="q"/>
                </a:pPr>
                <a:r>
                  <a:rPr lang="fa-IR" sz="1900" dirty="0">
                    <a:cs typeface="B Koodak" panose="00000700000000000000" pitchFamily="2" charset="-78"/>
                  </a:rPr>
                  <a:t>احتمال آنکه متغیر تصادفی پیوسته </a:t>
                </a:r>
                <a:r>
                  <a:rPr lang="en-US" sz="2100" dirty="0" smtClean="0">
                    <a:solidFill>
                      <a:schemeClr val="tx1"/>
                    </a:solidFill>
                    <a:cs typeface="B Koodak" panose="00000700000000000000" pitchFamily="2" charset="-78"/>
                  </a:rPr>
                  <a:t>x</a:t>
                </a:r>
                <a:r>
                  <a:rPr lang="fa-IR" sz="2100" dirty="0" smtClean="0">
                    <a:solidFill>
                      <a:schemeClr val="tx1"/>
                    </a:solidFill>
                    <a:cs typeface="B Koodak" panose="00000700000000000000" pitchFamily="2" charset="-78"/>
                  </a:rPr>
                  <a:t> </a:t>
                </a:r>
                <a:r>
                  <a:rPr lang="fa-IR" sz="1900" dirty="0">
                    <a:cs typeface="B Koodak" panose="00000700000000000000" pitchFamily="2" charset="-78"/>
                  </a:rPr>
                  <a:t>در بازۀ </a:t>
                </a:r>
                <a:r>
                  <a:rPr lang="en-US" sz="2100" dirty="0" smtClean="0">
                    <a:solidFill>
                      <a:schemeClr val="tx1"/>
                    </a:solidFill>
                    <a:cs typeface="B Koodak" panose="00000700000000000000" pitchFamily="2" charset="-78"/>
                  </a:rPr>
                  <a:t>[a,b]</a:t>
                </a:r>
                <a:r>
                  <a:rPr lang="fa-IR" sz="2100" dirty="0" smtClean="0">
                    <a:solidFill>
                      <a:schemeClr val="tx1"/>
                    </a:solidFill>
                    <a:cs typeface="B Koodak" panose="00000700000000000000" pitchFamily="2" charset="-78"/>
                  </a:rPr>
                  <a:t> </a:t>
                </a:r>
                <a:r>
                  <a:rPr lang="fa-IR" sz="1900" dirty="0">
                    <a:cs typeface="B Koodak" panose="00000700000000000000" pitchFamily="2" charset="-78"/>
                  </a:rPr>
                  <a:t>قرار بگیرد، برابر است با:</a:t>
                </a:r>
              </a:p>
              <a:p>
                <a:pPr marL="857250" lvl="1" indent="-457200" algn="just">
                  <a:buFont typeface="Wingdings" panose="05000000000000000000" pitchFamily="2" charset="2"/>
                  <a:buChar char="q"/>
                </a:pPr>
                <a14:m>
                  <m:oMath xmlns:m="http://schemas.openxmlformats.org/officeDocument/2006/math">
                    <m:r>
                      <a:rPr lang="en-US" sz="2200" b="0" i="1" smtClean="0">
                        <a:latin typeface="Cambria Math" panose="02040503050406030204" pitchFamily="18" charset="0"/>
                        <a:cs typeface="B Koodak" panose="00000700000000000000" pitchFamily="2" charset="-78"/>
                      </a:rPr>
                      <m:t>𝑃</m:t>
                    </m:r>
                    <m:d>
                      <m:dPr>
                        <m:ctrlPr>
                          <a:rPr lang="en-US" sz="2200" b="0" i="1" smtClean="0">
                            <a:latin typeface="Cambria Math" panose="02040503050406030204" pitchFamily="18" charset="0"/>
                            <a:cs typeface="B Koodak" panose="00000700000000000000" pitchFamily="2" charset="-78"/>
                          </a:rPr>
                        </m:ctrlPr>
                      </m:dPr>
                      <m:e>
                        <m:r>
                          <a:rPr lang="en-US" sz="2200" b="0" i="1" smtClean="0">
                            <a:latin typeface="Cambria Math" panose="02040503050406030204" pitchFamily="18" charset="0"/>
                            <a:cs typeface="B Koodak" panose="00000700000000000000" pitchFamily="2" charset="-78"/>
                          </a:rPr>
                          <m:t>𝑎</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r>
                          <a:rPr lang="en-US" sz="2200" b="0" i="1" smtClean="0">
                            <a:latin typeface="Cambria Math" panose="02040503050406030204" pitchFamily="18" charset="0"/>
                            <a:ea typeface="Cambria Math" panose="02040503050406030204" pitchFamily="18" charset="0"/>
                            <a:cs typeface="B Koodak" panose="00000700000000000000" pitchFamily="2" charset="-78"/>
                          </a:rPr>
                          <m:t>𝑋</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r>
                          <a:rPr lang="en-US" sz="2200" b="0" i="1" smtClean="0">
                            <a:latin typeface="Cambria Math" panose="02040503050406030204" pitchFamily="18" charset="0"/>
                            <a:ea typeface="Cambria Math" panose="02040503050406030204" pitchFamily="18" charset="0"/>
                            <a:cs typeface="B Koodak" panose="00000700000000000000" pitchFamily="2" charset="-78"/>
                          </a:rPr>
                          <m:t>𝑏</m:t>
                        </m:r>
                      </m:e>
                    </m:d>
                    <m:r>
                      <a:rPr lang="en-US" sz="2200" b="0" i="1" smtClean="0">
                        <a:latin typeface="Cambria Math" panose="02040503050406030204" pitchFamily="18" charset="0"/>
                        <a:ea typeface="Cambria Math" panose="02040503050406030204" pitchFamily="18" charset="0"/>
                        <a:cs typeface="B Koodak" panose="00000700000000000000" pitchFamily="2" charset="-78"/>
                      </a:rPr>
                      <m:t>=</m:t>
                    </m:r>
                    <m:nary>
                      <m:naryPr>
                        <m:ctrlPr>
                          <a:rPr lang="en-US" sz="2200" b="0" i="1" smtClean="0">
                            <a:latin typeface="Cambria Math" panose="02040503050406030204" pitchFamily="18" charset="0"/>
                            <a:ea typeface="Cambria Math" panose="02040503050406030204" pitchFamily="18" charset="0"/>
                            <a:cs typeface="B Koodak" panose="00000700000000000000" pitchFamily="2" charset="-78"/>
                          </a:rPr>
                        </m:ctrlPr>
                      </m:naryPr>
                      <m:sub>
                        <m:r>
                          <m:rPr>
                            <m:brk m:alnAt="23"/>
                          </m:rPr>
                          <a:rPr lang="en-US" sz="2200" b="0" i="1" smtClean="0">
                            <a:latin typeface="Cambria Math" panose="02040503050406030204" pitchFamily="18" charset="0"/>
                            <a:ea typeface="Cambria Math" panose="02040503050406030204" pitchFamily="18" charset="0"/>
                            <a:cs typeface="B Koodak" panose="00000700000000000000" pitchFamily="2" charset="-78"/>
                          </a:rPr>
                          <m:t>𝑎</m:t>
                        </m:r>
                      </m:sub>
                      <m:sup>
                        <m:r>
                          <a:rPr lang="en-US" sz="2200" b="0" i="1" smtClean="0">
                            <a:latin typeface="Cambria Math" panose="02040503050406030204" pitchFamily="18" charset="0"/>
                            <a:ea typeface="Cambria Math" panose="02040503050406030204" pitchFamily="18" charset="0"/>
                            <a:cs typeface="B Koodak" panose="00000700000000000000" pitchFamily="2" charset="-78"/>
                          </a:rPr>
                          <m:t>𝑏</m:t>
                        </m:r>
                      </m:sup>
                      <m:e>
                        <m:r>
                          <a:rPr lang="en-US" sz="2200" b="0" i="1" smtClean="0">
                            <a:latin typeface="Cambria Math" panose="02040503050406030204" pitchFamily="18" charset="0"/>
                            <a:ea typeface="Cambria Math" panose="02040503050406030204" pitchFamily="18" charset="0"/>
                            <a:cs typeface="B Koodak" panose="00000700000000000000" pitchFamily="2" charset="-78"/>
                          </a:rPr>
                          <m:t>𝑓</m:t>
                        </m:r>
                        <m:d>
                          <m:dPr>
                            <m:ctrlPr>
                              <a:rPr lang="en-US" sz="22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2200" b="0" i="1" smtClean="0">
                                <a:latin typeface="Cambria Math" panose="02040503050406030204" pitchFamily="18" charset="0"/>
                                <a:ea typeface="Cambria Math" panose="02040503050406030204" pitchFamily="18" charset="0"/>
                                <a:cs typeface="B Koodak" panose="00000700000000000000" pitchFamily="2" charset="-78"/>
                              </a:rPr>
                              <m:t>𝑥</m:t>
                            </m:r>
                          </m:e>
                        </m:d>
                        <m:r>
                          <a:rPr lang="en-US" sz="2200" b="0" i="1" smtClean="0">
                            <a:latin typeface="Cambria Math" panose="02040503050406030204" pitchFamily="18" charset="0"/>
                            <a:ea typeface="Cambria Math" panose="02040503050406030204" pitchFamily="18" charset="0"/>
                            <a:cs typeface="B Koodak" panose="00000700000000000000" pitchFamily="2" charset="-78"/>
                          </a:rPr>
                          <m:t>𝑑𝑥</m:t>
                        </m:r>
                      </m:e>
                    </m:nary>
                  </m:oMath>
                </a14:m>
                <a:endParaRPr lang="fa-IR" sz="2200" dirty="0">
                  <a:cs typeface="B Koodak" panose="00000700000000000000" pitchFamily="2" charset="-78"/>
                </a:endParaRPr>
              </a:p>
              <a:p>
                <a:pPr marL="857250" lvl="1" indent="-457200" algn="just" rtl="1">
                  <a:buFont typeface="Wingdings" panose="05000000000000000000" pitchFamily="2" charset="2"/>
                  <a:buChar char="q"/>
                </a:pPr>
                <a:r>
                  <a:rPr lang="fa-IR" sz="1900" dirty="0" smtClean="0">
                    <a:cs typeface="B Koodak" panose="00000700000000000000" pitchFamily="2" charset="-78"/>
                  </a:rPr>
                  <a:t>تابع احتمال متغیر تصادفی </a:t>
                </a:r>
                <a:r>
                  <a:rPr lang="en-US" sz="1800" dirty="0" smtClean="0">
                    <a:latin typeface="Times New Roman" panose="02020603050405020304" pitchFamily="18" charset="0"/>
                    <a:cs typeface="Times New Roman" panose="02020603050405020304" pitchFamily="18" charset="0"/>
                  </a:rPr>
                  <a:t>X</a:t>
                </a:r>
                <a:r>
                  <a:rPr lang="fa-IR" sz="1800" dirty="0" smtClean="0">
                    <a:latin typeface="Times New Roman" panose="02020603050405020304" pitchFamily="18" charset="0"/>
                    <a:cs typeface="Times New Roman" panose="02020603050405020304" pitchFamily="18" charset="0"/>
                  </a:rPr>
                  <a:t> </a:t>
                </a:r>
                <a:r>
                  <a:rPr lang="fa-IR" sz="1900" dirty="0" smtClean="0">
                    <a:cs typeface="B Koodak" panose="00000700000000000000" pitchFamily="2" charset="-78"/>
                  </a:rPr>
                  <a:t>یعنی</a:t>
                </a:r>
                <a:r>
                  <a:rPr lang="fa-IR" sz="1800" dirty="0" smtClean="0">
                    <a:latin typeface="Times New Roman" panose="02020603050405020304" pitchFamily="18" charset="0"/>
                    <a:cs typeface="Times New Roman" panose="02020603050405020304" pitchFamily="18" charset="0"/>
                  </a:rPr>
                  <a:t> </a:t>
                </a:r>
                <a14:m>
                  <m:oMath xmlns:m="http://schemas.openxmlformats.org/officeDocument/2006/math">
                    <m:r>
                      <a:rPr lang="en-US" sz="2000" i="1">
                        <a:latin typeface="Cambria Math" panose="02040503050406030204" pitchFamily="18" charset="0"/>
                        <a:ea typeface="Cambria Math" panose="02040503050406030204" pitchFamily="18" charset="0"/>
                        <a:cs typeface="B Koodak" panose="00000700000000000000" pitchFamily="2" charset="-78"/>
                      </a:rPr>
                      <m:t>𝑓</m:t>
                    </m:r>
                    <m:d>
                      <m:dPr>
                        <m:ctrlPr>
                          <a:rPr lang="en-US" sz="2000" i="1">
                            <a:latin typeface="Cambria Math" panose="02040503050406030204" pitchFamily="18" charset="0"/>
                            <a:ea typeface="Cambria Math" panose="02040503050406030204" pitchFamily="18" charset="0"/>
                            <a:cs typeface="B Koodak" panose="00000700000000000000" pitchFamily="2" charset="-78"/>
                          </a:rPr>
                        </m:ctrlPr>
                      </m:dPr>
                      <m:e>
                        <m:r>
                          <a:rPr lang="en-US" sz="2000" i="1">
                            <a:latin typeface="Cambria Math" panose="02040503050406030204" pitchFamily="18" charset="0"/>
                            <a:ea typeface="Cambria Math" panose="02040503050406030204" pitchFamily="18" charset="0"/>
                            <a:cs typeface="B Koodak" panose="00000700000000000000" pitchFamily="2" charset="-78"/>
                          </a:rPr>
                          <m:t>𝑥</m:t>
                        </m:r>
                      </m:e>
                    </m:d>
                  </m:oMath>
                </a14:m>
                <a:r>
                  <a:rPr lang="fa-IR" sz="1900" dirty="0" smtClean="0">
                    <a:cs typeface="B Koodak" panose="00000700000000000000" pitchFamily="2" charset="-78"/>
                  </a:rPr>
                  <a:t>  عبارتست از:</a:t>
                </a:r>
              </a:p>
              <a:p>
                <a:pPr marL="1257300" lvl="2" indent="-457200">
                  <a:buFont typeface="Wingdings" panose="05000000000000000000" pitchFamily="2" charset="2"/>
                  <a:buChar char="q"/>
                </a:pPr>
                <a14:m>
                  <m:oMath xmlns:m="http://schemas.openxmlformats.org/officeDocument/2006/math">
                    <m:r>
                      <a:rPr lang="en-US" sz="2000" b="0" i="1" smtClean="0">
                        <a:latin typeface="Cambria Math" panose="02040503050406030204" pitchFamily="18" charset="0"/>
                        <a:cs typeface="B Koodak" panose="00000700000000000000" pitchFamily="2" charset="-78"/>
                      </a:rPr>
                      <m:t>𝑓</m:t>
                    </m:r>
                    <m:d>
                      <m:dPr>
                        <m:ctrlPr>
                          <a:rPr lang="en-US" sz="2000" i="1">
                            <a:latin typeface="Cambria Math" panose="02040503050406030204" pitchFamily="18" charset="0"/>
                            <a:cs typeface="B Koodak" panose="00000700000000000000" pitchFamily="2" charset="-78"/>
                          </a:rPr>
                        </m:ctrlPr>
                      </m:dPr>
                      <m:e>
                        <m:r>
                          <a:rPr lang="en-US" sz="2000" b="0" i="1" smtClean="0">
                            <a:latin typeface="Cambria Math" panose="02040503050406030204" pitchFamily="18" charset="0"/>
                            <a:cs typeface="B Koodak" panose="00000700000000000000" pitchFamily="2" charset="-78"/>
                          </a:rPr>
                          <m:t>𝑥</m:t>
                        </m:r>
                      </m:e>
                    </m:d>
                    <m:r>
                      <a:rPr lang="en-US" sz="2000" i="1" dirty="0" smtClean="0">
                        <a:latin typeface="Cambria Math" panose="02040503050406030204" pitchFamily="18" charset="0"/>
                        <a:ea typeface="Cambria Math" panose="02040503050406030204" pitchFamily="18" charset="0"/>
                        <a:cs typeface="B Koodak" panose="00000700000000000000" pitchFamily="2" charset="-78"/>
                      </a:rPr>
                      <m:t>≥</m:t>
                    </m:r>
                    <m:r>
                      <a:rPr lang="en-US" sz="2000" b="0" i="1" dirty="0" smtClean="0">
                        <a:latin typeface="Cambria Math" panose="02040503050406030204" pitchFamily="18" charset="0"/>
                        <a:ea typeface="Cambria Math" panose="02040503050406030204" pitchFamily="18" charset="0"/>
                        <a:cs typeface="B Koodak" panose="00000700000000000000" pitchFamily="2" charset="-78"/>
                      </a:rPr>
                      <m:t>0</m:t>
                    </m:r>
                    <m:r>
                      <a:rPr lang="en-US" sz="2000" b="0" i="1" dirty="0" smtClean="0">
                        <a:latin typeface="Cambria Math" panose="02040503050406030204" pitchFamily="18" charset="0"/>
                        <a:ea typeface="Cambria Math" panose="02040503050406030204" pitchFamily="18" charset="0"/>
                        <a:cs typeface="B Koodak" panose="00000700000000000000" pitchFamily="2" charset="-78"/>
                      </a:rPr>
                      <m:t> ; ∀ </m:t>
                    </m:r>
                    <m:r>
                      <a:rPr lang="en-US" sz="2000" b="0" i="1" dirty="0" smtClean="0">
                        <a:latin typeface="Cambria Math" panose="02040503050406030204" pitchFamily="18" charset="0"/>
                        <a:ea typeface="Cambria Math" panose="02040503050406030204" pitchFamily="18" charset="0"/>
                        <a:cs typeface="B Koodak" panose="00000700000000000000" pitchFamily="2" charset="-78"/>
                      </a:rPr>
                      <m:t>𝑥</m:t>
                    </m:r>
                    <m:r>
                      <a:rPr lang="en-US" sz="2000" b="0" i="1" dirty="0" smtClean="0">
                        <a:latin typeface="Cambria Math" panose="02040503050406030204" pitchFamily="18" charset="0"/>
                        <a:ea typeface="Cambria Math" panose="02040503050406030204" pitchFamily="18" charset="0"/>
                        <a:cs typeface="B Koodak" panose="00000700000000000000" pitchFamily="2" charset="-78"/>
                      </a:rPr>
                      <m:t>∈ </m:t>
                    </m:r>
                    <m:sSub>
                      <m:sSubPr>
                        <m:ctrlPr>
                          <a:rPr lang="en-US" sz="2000" b="0" i="1" dirty="0" smtClean="0">
                            <a:latin typeface="Cambria Math" panose="02040503050406030204" pitchFamily="18" charset="0"/>
                            <a:ea typeface="Cambria Math" panose="02040503050406030204" pitchFamily="18" charset="0"/>
                            <a:cs typeface="B Koodak" panose="00000700000000000000" pitchFamily="2" charset="-78"/>
                          </a:rPr>
                        </m:ctrlPr>
                      </m:sSubPr>
                      <m:e>
                        <m:r>
                          <a:rPr lang="en-US" sz="2000" b="0" i="1" dirty="0" smtClean="0">
                            <a:latin typeface="Cambria Math" panose="02040503050406030204" pitchFamily="18" charset="0"/>
                            <a:ea typeface="Cambria Math" panose="02040503050406030204" pitchFamily="18" charset="0"/>
                            <a:cs typeface="B Koodak" panose="00000700000000000000" pitchFamily="2" charset="-78"/>
                          </a:rPr>
                          <m:t>𝑅</m:t>
                        </m:r>
                      </m:e>
                      <m:sub>
                        <m:r>
                          <a:rPr lang="en-US" sz="2000" b="0" i="1" dirty="0" smtClean="0">
                            <a:latin typeface="Cambria Math" panose="02040503050406030204" pitchFamily="18" charset="0"/>
                            <a:ea typeface="Cambria Math" panose="02040503050406030204" pitchFamily="18" charset="0"/>
                            <a:cs typeface="B Koodak" panose="00000700000000000000" pitchFamily="2" charset="-78"/>
                          </a:rPr>
                          <m:t>𝑥</m:t>
                        </m:r>
                      </m:sub>
                    </m:sSub>
                  </m:oMath>
                </a14:m>
                <a:r>
                  <a:rPr lang="en-US" sz="2000" dirty="0" smtClean="0">
                    <a:cs typeface="B Koodak" panose="00000700000000000000" pitchFamily="2" charset="-78"/>
                  </a:rPr>
                  <a:t> </a:t>
                </a:r>
                <a:endParaRPr lang="en-US" sz="2000" i="1" dirty="0" smtClean="0">
                  <a:latin typeface="Cambria Math" panose="02040503050406030204" pitchFamily="18" charset="0"/>
                  <a:cs typeface="B Koodak" panose="00000700000000000000" pitchFamily="2" charset="-78"/>
                </a:endParaRPr>
              </a:p>
              <a:p>
                <a:pPr marL="1257300" lvl="2" indent="-457200">
                  <a:buFont typeface="Wingdings" panose="05000000000000000000" pitchFamily="2" charset="2"/>
                  <a:buChar char="q"/>
                </a:pPr>
                <a14:m>
                  <m:oMath xmlns:m="http://schemas.openxmlformats.org/officeDocument/2006/math">
                    <m:nary>
                      <m:naryPr>
                        <m:ctrlPr>
                          <a:rPr lang="fa-IR" sz="2000" i="1" smtClean="0">
                            <a:latin typeface="Cambria Math" panose="02040503050406030204" pitchFamily="18" charset="0"/>
                            <a:cs typeface="B Koodak" panose="00000700000000000000" pitchFamily="2" charset="-78"/>
                          </a:rPr>
                        </m:ctrlPr>
                      </m:naryPr>
                      <m:sub>
                        <m:sSub>
                          <m:sSubPr>
                            <m:ctrlPr>
                              <a:rPr lang="fa-IR" sz="200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𝑅</m:t>
                            </m:r>
                          </m:e>
                          <m:sub>
                            <m:r>
                              <a:rPr lang="en-US" sz="2000" b="0" i="1" smtClean="0">
                                <a:latin typeface="Cambria Math" panose="02040503050406030204" pitchFamily="18" charset="0"/>
                                <a:cs typeface="B Koodak" panose="00000700000000000000" pitchFamily="2" charset="-78"/>
                              </a:rPr>
                              <m:t>𝑥</m:t>
                            </m:r>
                          </m:sub>
                        </m:sSub>
                      </m:sub>
                      <m:sup/>
                      <m:e>
                        <m:r>
                          <a:rPr lang="en-US" sz="2000" b="0" i="1" smtClean="0">
                            <a:latin typeface="Cambria Math" panose="02040503050406030204" pitchFamily="18" charset="0"/>
                            <a:cs typeface="B Koodak" panose="00000700000000000000" pitchFamily="2" charset="-78"/>
                          </a:rPr>
                          <m:t>𝑓</m:t>
                        </m:r>
                        <m:d>
                          <m:dPr>
                            <m:ctrlPr>
                              <a:rPr lang="en-US" sz="2000" b="0" i="1" smtClean="0">
                                <a:latin typeface="Cambria Math" panose="02040503050406030204" pitchFamily="18" charset="0"/>
                                <a:cs typeface="B Koodak" panose="00000700000000000000" pitchFamily="2" charset="-78"/>
                              </a:rPr>
                            </m:ctrlPr>
                          </m:dPr>
                          <m:e>
                            <m:r>
                              <a:rPr lang="en-US" sz="2000" b="0" i="1" smtClean="0">
                                <a:latin typeface="Cambria Math" panose="02040503050406030204" pitchFamily="18" charset="0"/>
                                <a:cs typeface="B Koodak" panose="00000700000000000000" pitchFamily="2" charset="-78"/>
                              </a:rPr>
                              <m:t>𝑥</m:t>
                            </m:r>
                          </m:e>
                        </m:d>
                        <m:r>
                          <a:rPr lang="en-US" sz="2000" b="0" i="1" smtClean="0">
                            <a:latin typeface="Cambria Math" panose="02040503050406030204" pitchFamily="18" charset="0"/>
                            <a:cs typeface="B Koodak" panose="00000700000000000000" pitchFamily="2" charset="-78"/>
                          </a:rPr>
                          <m:t>𝑑𝑥</m:t>
                        </m:r>
                        <m:r>
                          <a:rPr lang="en-US" sz="2000" b="0" i="1" smtClean="0">
                            <a:latin typeface="Cambria Math" panose="02040503050406030204" pitchFamily="18" charset="0"/>
                            <a:cs typeface="B Koodak" panose="00000700000000000000" pitchFamily="2" charset="-78"/>
                          </a:rPr>
                          <m:t>=</m:t>
                        </m:r>
                        <m:r>
                          <a:rPr lang="en-US" sz="2000" b="0" i="1" smtClean="0">
                            <a:latin typeface="Cambria Math" panose="02040503050406030204" pitchFamily="18" charset="0"/>
                            <a:cs typeface="B Koodak" panose="00000700000000000000" pitchFamily="2" charset="-78"/>
                          </a:rPr>
                          <m:t>1</m:t>
                        </m:r>
                      </m:e>
                    </m:nary>
                  </m:oMath>
                </a14:m>
                <a:endParaRPr lang="en-US" sz="2000" dirty="0" smtClean="0">
                  <a:cs typeface="B Koodak" panose="00000700000000000000" pitchFamily="2" charset="-78"/>
                </a:endParaRPr>
              </a:p>
              <a:p>
                <a:pPr marL="1257300" lvl="2" indent="-457200">
                  <a:buFont typeface="Wingdings" panose="05000000000000000000" pitchFamily="2" charset="2"/>
                  <a:buChar char="q"/>
                </a:pPr>
                <a14:m>
                  <m:oMath xmlns:m="http://schemas.openxmlformats.org/officeDocument/2006/math">
                    <m:r>
                      <a:rPr lang="en-US" sz="2000" i="1">
                        <a:latin typeface="Cambria Math" panose="02040503050406030204" pitchFamily="18" charset="0"/>
                        <a:cs typeface="B Koodak" panose="00000700000000000000" pitchFamily="2" charset="-78"/>
                      </a:rPr>
                      <m:t>𝑓</m:t>
                    </m:r>
                    <m:d>
                      <m:dPr>
                        <m:ctrlPr>
                          <a:rPr lang="en-US" sz="2000" i="1">
                            <a:latin typeface="Cambria Math" panose="02040503050406030204" pitchFamily="18" charset="0"/>
                            <a:cs typeface="B Koodak" panose="00000700000000000000" pitchFamily="2" charset="-78"/>
                          </a:rPr>
                        </m:ctrlPr>
                      </m:dPr>
                      <m:e>
                        <m:r>
                          <a:rPr lang="en-US" sz="2000" i="1">
                            <a:latin typeface="Cambria Math" panose="02040503050406030204" pitchFamily="18" charset="0"/>
                            <a:cs typeface="B Koodak" panose="00000700000000000000" pitchFamily="2" charset="-78"/>
                          </a:rPr>
                          <m:t>𝑥</m:t>
                        </m:r>
                      </m:e>
                    </m:d>
                    <m:r>
                      <a:rPr lang="en-US" sz="2000" b="0" i="0" smtClean="0">
                        <a:latin typeface="Cambria Math" panose="02040503050406030204" pitchFamily="18" charset="0"/>
                        <a:cs typeface="B Koodak" panose="00000700000000000000" pitchFamily="2" charset="-78"/>
                      </a:rPr>
                      <m:t>=</m:t>
                    </m:r>
                    <m:r>
                      <a:rPr lang="en-US" sz="2000" b="0" i="0" smtClean="0">
                        <a:latin typeface="Cambria Math" panose="02040503050406030204" pitchFamily="18" charset="0"/>
                        <a:cs typeface="B Koodak" panose="00000700000000000000" pitchFamily="2" charset="-78"/>
                      </a:rPr>
                      <m:t>0</m:t>
                    </m:r>
                    <m:r>
                      <a:rPr lang="en-US" sz="2000" b="0" i="0" smtClean="0">
                        <a:latin typeface="Cambria Math" panose="02040503050406030204" pitchFamily="18" charset="0"/>
                        <a:cs typeface="B Koodak" panose="00000700000000000000" pitchFamily="2" charset="-78"/>
                      </a:rPr>
                      <m:t> ;</m:t>
                    </m:r>
                    <m:r>
                      <m:rPr>
                        <m:sty m:val="p"/>
                      </m:rPr>
                      <a:rPr lang="en-US" sz="2000" b="0" i="0" smtClean="0">
                        <a:latin typeface="Cambria Math" panose="02040503050406030204" pitchFamily="18" charset="0"/>
                        <a:cs typeface="B Koodak" panose="00000700000000000000" pitchFamily="2" charset="-78"/>
                      </a:rPr>
                      <m:t>if</m:t>
                    </m:r>
                    <m:r>
                      <a:rPr lang="en-US" sz="2000" b="0" i="0" smtClean="0">
                        <a:latin typeface="Cambria Math" panose="02040503050406030204" pitchFamily="18" charset="0"/>
                        <a:cs typeface="B Koodak" panose="00000700000000000000" pitchFamily="2" charset="-78"/>
                      </a:rPr>
                      <m:t> </m:t>
                    </m:r>
                    <m:r>
                      <m:rPr>
                        <m:sty m:val="p"/>
                      </m:rPr>
                      <a:rPr lang="en-US" sz="2000" b="0" i="0" smtClean="0">
                        <a:latin typeface="Cambria Math" panose="02040503050406030204" pitchFamily="18" charset="0"/>
                        <a:cs typeface="B Koodak" panose="00000700000000000000" pitchFamily="2" charset="-78"/>
                      </a:rPr>
                      <m:t>x</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sSub>
                      <m:sSub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ea typeface="Cambria Math" panose="02040503050406030204" pitchFamily="18" charset="0"/>
                            <a:cs typeface="B Koodak" panose="00000700000000000000" pitchFamily="2" charset="-78"/>
                          </a:rPr>
                          <m:t>𝑅</m:t>
                        </m:r>
                      </m:e>
                      <m:sub>
                        <m:r>
                          <a:rPr lang="en-US" sz="2000" b="0" i="1" smtClean="0">
                            <a:latin typeface="Cambria Math" panose="02040503050406030204" pitchFamily="18" charset="0"/>
                            <a:ea typeface="Cambria Math" panose="02040503050406030204" pitchFamily="18" charset="0"/>
                            <a:cs typeface="B Koodak" panose="00000700000000000000" pitchFamily="2" charset="-78"/>
                          </a:rPr>
                          <m:t>𝑥</m:t>
                        </m:r>
                      </m:sub>
                    </m:sSub>
                  </m:oMath>
                </a14:m>
                <a:r>
                  <a:rPr lang="fa-IR" sz="2000" dirty="0" smtClean="0">
                    <a:cs typeface="B Koodak" panose="00000700000000000000" pitchFamily="2" charset="-78"/>
                  </a:rPr>
                  <a:t> </a:t>
                </a:r>
              </a:p>
              <a:p>
                <a:pPr marL="857250" lvl="1" indent="-457200" algn="r" rtl="1">
                  <a:buFont typeface="Wingdings" panose="05000000000000000000" pitchFamily="2" charset="2"/>
                  <a:buChar char="q"/>
                </a:pPr>
                <a:r>
                  <a:rPr lang="fa-IR" sz="1900" dirty="0">
                    <a:cs typeface="B Koodak" panose="00000700000000000000" pitchFamily="2" charset="-78"/>
                  </a:rPr>
                  <a:t>در تابع احتمال پیوسته داریم: </a:t>
                </a:r>
                <a14:m>
                  <m:oMath xmlns:m="http://schemas.openxmlformats.org/officeDocument/2006/math">
                    <m:nary>
                      <m:naryPr>
                        <m:ctrlPr>
                          <a:rPr lang="en-US" sz="1900" i="1">
                            <a:latin typeface="Cambria Math" panose="02040503050406030204" pitchFamily="18" charset="0"/>
                            <a:cs typeface="B Koodak" panose="00000700000000000000" pitchFamily="2" charset="-78"/>
                          </a:rPr>
                        </m:ctrlPr>
                      </m:naryPr>
                      <m:sub>
                        <m:r>
                          <a:rPr lang="en-US" sz="1900">
                            <a:latin typeface="Cambria Math" panose="02040503050406030204" pitchFamily="18" charset="0"/>
                            <a:cs typeface="B Koodak" panose="00000700000000000000" pitchFamily="2" charset="-78"/>
                          </a:rPr>
                          <m:t>𝑥</m:t>
                        </m:r>
                        <m:r>
                          <a:rPr lang="en-US" sz="1900">
                            <a:latin typeface="Cambria Math" panose="02040503050406030204" pitchFamily="18" charset="0"/>
                            <a:cs typeface="B Koodak" panose="00000700000000000000" pitchFamily="2" charset="-78"/>
                          </a:rPr>
                          <m:t>0</m:t>
                        </m:r>
                      </m:sub>
                      <m:sup>
                        <m:r>
                          <a:rPr lang="en-US" sz="1900">
                            <a:latin typeface="Cambria Math" panose="02040503050406030204" pitchFamily="18" charset="0"/>
                            <a:cs typeface="B Koodak" panose="00000700000000000000" pitchFamily="2" charset="-78"/>
                          </a:rPr>
                          <m:t>𝑥</m:t>
                        </m:r>
                        <m:r>
                          <a:rPr lang="en-US" sz="1900">
                            <a:latin typeface="Cambria Math" panose="02040503050406030204" pitchFamily="18" charset="0"/>
                            <a:cs typeface="B Koodak" panose="00000700000000000000" pitchFamily="2" charset="-78"/>
                          </a:rPr>
                          <m:t>0</m:t>
                        </m:r>
                      </m:sup>
                      <m:e>
                        <m:r>
                          <a:rPr lang="en-US" sz="1900">
                            <a:latin typeface="Cambria Math" panose="02040503050406030204" pitchFamily="18" charset="0"/>
                            <a:cs typeface="B Koodak" panose="00000700000000000000" pitchFamily="2" charset="-78"/>
                          </a:rPr>
                          <m:t>𝑓</m:t>
                        </m:r>
                        <m:d>
                          <m:dPr>
                            <m:ctrlPr>
                              <a:rPr lang="en-US" sz="1900" i="1">
                                <a:latin typeface="Cambria Math" panose="02040503050406030204" pitchFamily="18" charset="0"/>
                                <a:cs typeface="B Koodak" panose="00000700000000000000" pitchFamily="2" charset="-78"/>
                              </a:rPr>
                            </m:ctrlPr>
                          </m:dPr>
                          <m:e>
                            <m:r>
                              <a:rPr lang="en-US" sz="1900">
                                <a:latin typeface="Cambria Math" panose="02040503050406030204" pitchFamily="18" charset="0"/>
                                <a:cs typeface="B Koodak" panose="00000700000000000000" pitchFamily="2" charset="-78"/>
                              </a:rPr>
                              <m:t>𝑥</m:t>
                            </m:r>
                          </m:e>
                        </m:d>
                        <m:r>
                          <a:rPr lang="en-US" sz="1900">
                            <a:latin typeface="Cambria Math" panose="02040503050406030204" pitchFamily="18" charset="0"/>
                            <a:cs typeface="B Koodak" panose="00000700000000000000" pitchFamily="2" charset="-78"/>
                          </a:rPr>
                          <m:t>𝑑𝑥</m:t>
                        </m:r>
                      </m:e>
                    </m:nary>
                    <m:r>
                      <a:rPr lang="en-US" sz="1900">
                        <a:latin typeface="Cambria Math" panose="02040503050406030204" pitchFamily="18" charset="0"/>
                        <a:cs typeface="B Koodak" panose="00000700000000000000" pitchFamily="2" charset="-78"/>
                      </a:rPr>
                      <m:t>=</m:t>
                    </m:r>
                    <m:r>
                      <a:rPr lang="en-US" sz="1900">
                        <a:latin typeface="Cambria Math" panose="02040503050406030204" pitchFamily="18" charset="0"/>
                        <a:cs typeface="B Koodak" panose="00000700000000000000" pitchFamily="2" charset="-78"/>
                      </a:rPr>
                      <m:t>0</m:t>
                    </m:r>
                  </m:oMath>
                </a14:m>
                <a:endParaRPr lang="en-US" sz="1900" dirty="0">
                  <a:cs typeface="B Koodak" panose="00000700000000000000" pitchFamily="2" charset="-78"/>
                </a:endParaRPr>
              </a:p>
              <a:p>
                <a:pPr marL="857250" lvl="1" indent="-457200" algn="r" rtl="1">
                  <a:buFont typeface="Wingdings" panose="05000000000000000000" pitchFamily="2" charset="2"/>
                  <a:buChar char="q"/>
                </a:pPr>
                <a:r>
                  <a:rPr lang="fa-IR" sz="1900" dirty="0">
                    <a:cs typeface="B Koodak" panose="00000700000000000000" pitchFamily="2" charset="-78"/>
                  </a:rPr>
                  <a:t>پس داریم: </a:t>
                </a:r>
                <a:endParaRPr lang="fa-IR" sz="1900" dirty="0" smtClean="0">
                  <a:cs typeface="B Koodak" panose="00000700000000000000" pitchFamily="2" charset="-78"/>
                </a:endParaRPr>
              </a:p>
              <a:p>
                <a:pPr marL="857250" lvl="1" indent="-457200">
                  <a:buFont typeface="Wingdings" panose="05000000000000000000" pitchFamily="2" charset="2"/>
                  <a:buChar char="q"/>
                </a:pPr>
                <a14:m>
                  <m:oMath xmlns:m="http://schemas.openxmlformats.org/officeDocument/2006/math">
                    <m:r>
                      <a:rPr lang="en-US" sz="1800" i="1">
                        <a:latin typeface="Cambria Math" panose="02040503050406030204" pitchFamily="18" charset="0"/>
                        <a:cs typeface="B Koodak" panose="00000700000000000000" pitchFamily="2" charset="-78"/>
                      </a:rPr>
                      <m:t>𝑃</m:t>
                    </m:r>
                    <m:d>
                      <m:dPr>
                        <m:ctrlPr>
                          <a:rPr lang="en-US" sz="1800" i="1">
                            <a:latin typeface="Cambria Math" panose="02040503050406030204" pitchFamily="18" charset="0"/>
                            <a:cs typeface="B Koodak" panose="00000700000000000000" pitchFamily="2" charset="-78"/>
                          </a:rPr>
                        </m:ctrlPr>
                      </m:dPr>
                      <m:e>
                        <m:r>
                          <a:rPr lang="en-US" sz="1800" i="1">
                            <a:latin typeface="Cambria Math" panose="02040503050406030204" pitchFamily="18" charset="0"/>
                            <a:cs typeface="B Koodak" panose="00000700000000000000" pitchFamily="2" charset="-78"/>
                          </a:rPr>
                          <m:t>𝑎</m:t>
                        </m:r>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ea typeface="Cambria Math" panose="02040503050406030204" pitchFamily="18" charset="0"/>
                            <a:cs typeface="B Koodak" panose="00000700000000000000" pitchFamily="2" charset="-78"/>
                          </a:rPr>
                          <m:t>𝑋</m:t>
                        </m:r>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ea typeface="Cambria Math" panose="02040503050406030204" pitchFamily="18" charset="0"/>
                            <a:cs typeface="B Koodak" panose="00000700000000000000" pitchFamily="2" charset="-78"/>
                          </a:rPr>
                          <m:t>𝑏</m:t>
                        </m:r>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i="1">
                        <a:latin typeface="Cambria Math" panose="02040503050406030204" pitchFamily="18" charset="0"/>
                        <a:cs typeface="B Koodak" panose="00000700000000000000" pitchFamily="2" charset="-78"/>
                      </a:rPr>
                      <m:t>𝑃</m:t>
                    </m:r>
                    <m:d>
                      <m:dPr>
                        <m:ctrlPr>
                          <a:rPr lang="en-US" sz="2000" i="1">
                            <a:latin typeface="Cambria Math" panose="02040503050406030204" pitchFamily="18" charset="0"/>
                            <a:cs typeface="B Koodak" panose="00000700000000000000" pitchFamily="2" charset="-78"/>
                          </a:rPr>
                        </m:ctrlPr>
                      </m:dPr>
                      <m:e>
                        <m:r>
                          <a:rPr lang="en-US" sz="2000" i="1">
                            <a:latin typeface="Cambria Math" panose="02040503050406030204" pitchFamily="18" charset="0"/>
                            <a:cs typeface="B Koodak" panose="00000700000000000000" pitchFamily="2" charset="-78"/>
                          </a:rPr>
                          <m:t>𝑎</m:t>
                        </m:r>
                        <m:r>
                          <a:rPr lang="en-US" sz="2000" i="1" smtClean="0">
                            <a:latin typeface="Cambria Math" panose="02040503050406030204" pitchFamily="18" charset="0"/>
                            <a:ea typeface="Cambria Math" panose="02040503050406030204" pitchFamily="18" charset="0"/>
                            <a:cs typeface="B Koodak" panose="00000700000000000000" pitchFamily="2" charset="-78"/>
                          </a:rPr>
                          <m:t>&lt;</m:t>
                        </m:r>
                        <m:r>
                          <a:rPr lang="en-US" sz="2000" i="1">
                            <a:latin typeface="Cambria Math" panose="02040503050406030204" pitchFamily="18" charset="0"/>
                            <a:ea typeface="Cambria Math" panose="02040503050406030204" pitchFamily="18" charset="0"/>
                            <a:cs typeface="B Koodak" panose="00000700000000000000" pitchFamily="2" charset="-78"/>
                          </a:rPr>
                          <m:t>𝑋</m:t>
                        </m:r>
                        <m:r>
                          <a:rPr lang="en-US" sz="2000" i="1">
                            <a:latin typeface="Cambria Math" panose="02040503050406030204" pitchFamily="18" charset="0"/>
                            <a:ea typeface="Cambria Math" panose="02040503050406030204" pitchFamily="18" charset="0"/>
                            <a:cs typeface="B Koodak" panose="00000700000000000000" pitchFamily="2" charset="-78"/>
                          </a:rPr>
                          <m:t>≤</m:t>
                        </m:r>
                        <m:r>
                          <a:rPr lang="en-US" sz="2000" i="1">
                            <a:latin typeface="Cambria Math" panose="02040503050406030204" pitchFamily="18" charset="0"/>
                            <a:ea typeface="Cambria Math" panose="02040503050406030204" pitchFamily="18" charset="0"/>
                            <a:cs typeface="B Koodak" panose="00000700000000000000" pitchFamily="2" charset="-78"/>
                          </a:rPr>
                          <m:t>𝑏</m:t>
                        </m:r>
                      </m:e>
                    </m:d>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cs typeface="B Koodak" panose="00000700000000000000" pitchFamily="2" charset="-78"/>
                      </a:rPr>
                      <m:t>𝑃</m:t>
                    </m:r>
                    <m:d>
                      <m:dPr>
                        <m:ctrlPr>
                          <a:rPr lang="en-US" sz="1800" i="1">
                            <a:latin typeface="Cambria Math" panose="02040503050406030204" pitchFamily="18" charset="0"/>
                            <a:cs typeface="B Koodak" panose="00000700000000000000" pitchFamily="2" charset="-78"/>
                          </a:rPr>
                        </m:ctrlPr>
                      </m:dPr>
                      <m:e>
                        <m:r>
                          <a:rPr lang="en-US" sz="1800" i="1">
                            <a:latin typeface="Cambria Math" panose="02040503050406030204" pitchFamily="18" charset="0"/>
                            <a:cs typeface="B Koodak" panose="00000700000000000000" pitchFamily="2" charset="-78"/>
                          </a:rPr>
                          <m:t>𝑎</m:t>
                        </m:r>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ea typeface="Cambria Math" panose="02040503050406030204" pitchFamily="18" charset="0"/>
                            <a:cs typeface="B Koodak" panose="00000700000000000000" pitchFamily="2" charset="-78"/>
                          </a:rPr>
                          <m:t>𝑋</m:t>
                        </m:r>
                        <m:r>
                          <a:rPr lang="en-US" sz="1800" i="1" smtClean="0">
                            <a:latin typeface="Cambria Math" panose="02040503050406030204" pitchFamily="18" charset="0"/>
                            <a:ea typeface="Cambria Math" panose="02040503050406030204" pitchFamily="18" charset="0"/>
                            <a:cs typeface="B Koodak" panose="00000700000000000000" pitchFamily="2" charset="-78"/>
                          </a:rPr>
                          <m:t>&lt;</m:t>
                        </m:r>
                        <m:r>
                          <a:rPr lang="en-US" sz="1800" i="1">
                            <a:latin typeface="Cambria Math" panose="02040503050406030204" pitchFamily="18" charset="0"/>
                            <a:ea typeface="Cambria Math" panose="02040503050406030204" pitchFamily="18" charset="0"/>
                            <a:cs typeface="B Koodak" panose="00000700000000000000" pitchFamily="2" charset="-78"/>
                          </a:rPr>
                          <m:t>𝑏</m:t>
                        </m:r>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i="1">
                        <a:latin typeface="Cambria Math" panose="02040503050406030204" pitchFamily="18" charset="0"/>
                        <a:cs typeface="B Koodak" panose="00000700000000000000" pitchFamily="2" charset="-78"/>
                      </a:rPr>
                      <m:t>𝑃</m:t>
                    </m:r>
                    <m:d>
                      <m:dPr>
                        <m:ctrlPr>
                          <a:rPr lang="en-US" sz="2000" i="1">
                            <a:latin typeface="Cambria Math" panose="02040503050406030204" pitchFamily="18" charset="0"/>
                            <a:cs typeface="B Koodak" panose="00000700000000000000" pitchFamily="2" charset="-78"/>
                          </a:rPr>
                        </m:ctrlPr>
                      </m:dPr>
                      <m:e>
                        <m:r>
                          <a:rPr lang="en-US" sz="2000" i="1">
                            <a:latin typeface="Cambria Math" panose="02040503050406030204" pitchFamily="18" charset="0"/>
                            <a:cs typeface="B Koodak" panose="00000700000000000000" pitchFamily="2" charset="-78"/>
                          </a:rPr>
                          <m:t>𝑎</m:t>
                        </m:r>
                        <m:r>
                          <a:rPr lang="en-US" sz="2000" i="1" smtClean="0">
                            <a:latin typeface="Cambria Math" panose="02040503050406030204" pitchFamily="18" charset="0"/>
                            <a:ea typeface="Cambria Math" panose="02040503050406030204" pitchFamily="18" charset="0"/>
                            <a:cs typeface="B Koodak" panose="00000700000000000000" pitchFamily="2" charset="-78"/>
                          </a:rPr>
                          <m:t>&lt;</m:t>
                        </m:r>
                        <m:r>
                          <a:rPr lang="en-US" sz="2000" i="1">
                            <a:latin typeface="Cambria Math" panose="02040503050406030204" pitchFamily="18" charset="0"/>
                            <a:ea typeface="Cambria Math" panose="02040503050406030204" pitchFamily="18" charset="0"/>
                            <a:cs typeface="B Koodak" panose="00000700000000000000" pitchFamily="2" charset="-78"/>
                          </a:rPr>
                          <m:t>𝑋</m:t>
                        </m:r>
                        <m:r>
                          <a:rPr lang="en-US" sz="2000" i="1" smtClean="0">
                            <a:latin typeface="Cambria Math" panose="02040503050406030204" pitchFamily="18" charset="0"/>
                            <a:ea typeface="Cambria Math" panose="02040503050406030204" pitchFamily="18" charset="0"/>
                            <a:cs typeface="B Koodak" panose="00000700000000000000" pitchFamily="2" charset="-78"/>
                          </a:rPr>
                          <m:t>&lt;</m:t>
                        </m:r>
                        <m:r>
                          <a:rPr lang="en-US" sz="2000" i="1">
                            <a:latin typeface="Cambria Math" panose="02040503050406030204" pitchFamily="18" charset="0"/>
                            <a:ea typeface="Cambria Math" panose="02040503050406030204" pitchFamily="18" charset="0"/>
                            <a:cs typeface="B Koodak" panose="00000700000000000000" pitchFamily="2" charset="-78"/>
                          </a:rPr>
                          <m:t>𝑏</m:t>
                        </m:r>
                      </m:e>
                    </m:d>
                  </m:oMath>
                </a14:m>
                <a:endParaRPr lang="fa-IR" sz="1900" dirty="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20"/>
                <a:stretch>
                  <a:fillRect l="-1394" t="-1570" r="-424"/>
                </a:stretch>
              </a:blipFill>
            </p:spPr>
            <p:txBody>
              <a:bodyPr/>
              <a:lstStyle/>
              <a:p>
                <a:r>
                  <a:rPr lang="en-US">
                    <a:noFill/>
                  </a:rPr>
                  <a:t> </a:t>
                </a:r>
              </a:p>
            </p:txBody>
          </p:sp>
        </mc:Fallback>
      </mc:AlternateContent>
      <p:cxnSp>
        <p:nvCxnSpPr>
          <p:cNvPr id="5" name="Straight Connector 4"/>
          <p:cNvCxnSpPr/>
          <p:nvPr/>
        </p:nvCxnSpPr>
        <p:spPr>
          <a:xfrm flipH="1">
            <a:off x="4000500" y="4495800"/>
            <a:ext cx="76200" cy="2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1241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 (ادامه)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FF5509"/>
                    </a:solidFill>
                    <a:cs typeface="B Koodak" panose="00000700000000000000" pitchFamily="2" charset="-78"/>
                  </a:rPr>
                  <a:t>مثال:</a:t>
                </a:r>
                <a:r>
                  <a:rPr lang="fa-IR" sz="2200" dirty="0" smtClean="0">
                    <a:solidFill>
                      <a:srgbClr val="2B11ED"/>
                    </a:solidFill>
                    <a:cs typeface="B Koodak" panose="00000700000000000000" pitchFamily="2" charset="-78"/>
                  </a:rPr>
                  <a:t> </a:t>
                </a:r>
                <a:r>
                  <a:rPr lang="fa-IR" sz="1900" dirty="0">
                    <a:cs typeface="B Koodak" panose="00000700000000000000" pitchFamily="2" charset="-78"/>
                  </a:rPr>
                  <a:t>عمر یک لامپ یک متغیر تصادفی پیوسته مثل </a:t>
                </a:r>
                <a:r>
                  <a:rPr lang="en-US" sz="1900" dirty="0">
                    <a:cs typeface="B Koodak" panose="00000700000000000000" pitchFamily="2" charset="-78"/>
                  </a:rPr>
                  <a:t>x</a:t>
                </a:r>
                <a:r>
                  <a:rPr lang="fa-IR" sz="1900" dirty="0">
                    <a:cs typeface="B Koodak" panose="00000700000000000000" pitchFamily="2" charset="-78"/>
                  </a:rPr>
                  <a:t> است </a:t>
                </a:r>
                <a:r>
                  <a:rPr lang="fa-IR" sz="1900" dirty="0" smtClean="0">
                    <a:cs typeface="B Koodak" panose="00000700000000000000" pitchFamily="2" charset="-78"/>
                  </a:rPr>
                  <a:t>که: </a:t>
                </a:r>
              </a:p>
              <a:p>
                <a:pPr marL="857250" lvl="1" indent="-457200" algn="just">
                  <a:buFont typeface="Wingdings" panose="05000000000000000000" pitchFamily="2" charset="2"/>
                  <a:buChar char="q"/>
                </a:pPr>
                <a14:m>
                  <m:oMath xmlns:m="http://schemas.openxmlformats.org/officeDocument/2006/math">
                    <m:r>
                      <a:rPr lang="en-US" sz="1700" b="0" i="1" smtClean="0">
                        <a:latin typeface="Cambria Math" panose="02040503050406030204" pitchFamily="18" charset="0"/>
                        <a:cs typeface="B Koodak" panose="00000700000000000000" pitchFamily="2" charset="-78"/>
                      </a:rPr>
                      <m:t>𝑥</m:t>
                    </m:r>
                    <m:r>
                      <a:rPr lang="en-US" sz="1700" b="0" i="1" smtClean="0">
                        <a:latin typeface="Cambria Math" panose="02040503050406030204" pitchFamily="18" charset="0"/>
                        <a:ea typeface="Cambria Math" panose="02040503050406030204" pitchFamily="18" charset="0"/>
                        <a:cs typeface="B Koodak" panose="00000700000000000000" pitchFamily="2" charset="-78"/>
                      </a:rPr>
                      <m:t>≥</m:t>
                    </m:r>
                    <m:r>
                      <a:rPr lang="en-US" sz="1700" b="0" i="1" smtClean="0">
                        <a:latin typeface="Cambria Math" panose="02040503050406030204" pitchFamily="18" charset="0"/>
                        <a:ea typeface="Cambria Math" panose="02040503050406030204" pitchFamily="18" charset="0"/>
                        <a:cs typeface="B Koodak" panose="00000700000000000000" pitchFamily="2" charset="-78"/>
                      </a:rPr>
                      <m:t>0</m:t>
                    </m:r>
                  </m:oMath>
                </a14:m>
                <a:endParaRPr lang="en-US" sz="1700" b="0" dirty="0" smtClean="0">
                  <a:ea typeface="Cambria Math" panose="02040503050406030204" pitchFamily="18" charset="0"/>
                  <a:cs typeface="B Koodak" panose="00000700000000000000" pitchFamily="2" charset="-78"/>
                </a:endParaRPr>
              </a:p>
              <a:p>
                <a:pPr marL="857250" lvl="1" indent="-457200" algn="just">
                  <a:buFont typeface="Wingdings" panose="05000000000000000000" pitchFamily="2" charset="2"/>
                  <a:buChar char="q"/>
                </a:pPr>
                <a14:m>
                  <m:oMath xmlns:m="http://schemas.openxmlformats.org/officeDocument/2006/math">
                    <m:r>
                      <a:rPr lang="en-US" sz="1700" b="0" i="1" smtClean="0">
                        <a:latin typeface="Cambria Math" panose="02040503050406030204" pitchFamily="18" charset="0"/>
                        <a:cs typeface="B Koodak" panose="00000700000000000000" pitchFamily="2" charset="-78"/>
                      </a:rPr>
                      <m:t>𝑓</m:t>
                    </m:r>
                    <m:d>
                      <m:dPr>
                        <m:ctrlPr>
                          <a:rPr lang="en-US" sz="1700" b="0" i="1" smtClean="0">
                            <a:latin typeface="Cambria Math" panose="02040503050406030204" pitchFamily="18" charset="0"/>
                            <a:cs typeface="B Koodak" panose="00000700000000000000" pitchFamily="2" charset="-78"/>
                          </a:rPr>
                        </m:ctrlPr>
                      </m:dPr>
                      <m:e>
                        <m:r>
                          <a:rPr lang="en-US" sz="1700" b="0" i="1" smtClean="0">
                            <a:latin typeface="Cambria Math" panose="02040503050406030204" pitchFamily="18" charset="0"/>
                            <a:cs typeface="B Koodak" panose="00000700000000000000" pitchFamily="2" charset="-78"/>
                          </a:rPr>
                          <m:t>𝑥</m:t>
                        </m:r>
                      </m:e>
                    </m:d>
                    <m:r>
                      <a:rPr lang="en-US" sz="1700" b="0" i="1" smtClean="0">
                        <a:latin typeface="Cambria Math" panose="02040503050406030204" pitchFamily="18" charset="0"/>
                        <a:cs typeface="B Koodak" panose="00000700000000000000" pitchFamily="2" charset="-78"/>
                      </a:rPr>
                      <m:t>=</m:t>
                    </m:r>
                    <m:d>
                      <m:dPr>
                        <m:begChr m:val="{"/>
                        <m:endChr m:val=""/>
                        <m:ctrlPr>
                          <a:rPr lang="en-US" sz="1700" b="0" i="1" smtClean="0">
                            <a:latin typeface="Cambria Math" panose="02040503050406030204" pitchFamily="18" charset="0"/>
                            <a:cs typeface="B Koodak" panose="00000700000000000000" pitchFamily="2" charset="-78"/>
                          </a:rPr>
                        </m:ctrlPr>
                      </m:dPr>
                      <m:e>
                        <m:eqArr>
                          <m:eqArrPr>
                            <m:ctrlPr>
                              <a:rPr lang="en-US" sz="1700" b="0" i="1" smtClean="0">
                                <a:latin typeface="Cambria Math" panose="02040503050406030204" pitchFamily="18" charset="0"/>
                                <a:cs typeface="B Koodak" panose="00000700000000000000" pitchFamily="2" charset="-78"/>
                              </a:rPr>
                            </m:ctrlPr>
                          </m:eqArrPr>
                          <m:e>
                            <m:f>
                              <m:fPr>
                                <m:ctrlPr>
                                  <a:rPr lang="en-US" sz="1700" b="0" i="1" smtClean="0">
                                    <a:latin typeface="Cambria Math" panose="02040503050406030204" pitchFamily="18" charset="0"/>
                                    <a:cs typeface="B Koodak" panose="00000700000000000000" pitchFamily="2" charset="-78"/>
                                  </a:rPr>
                                </m:ctrlPr>
                              </m:fPr>
                              <m:num>
                                <m:r>
                                  <a:rPr lang="en-US" sz="1700" b="0" i="1" smtClean="0">
                                    <a:latin typeface="Cambria Math" panose="02040503050406030204" pitchFamily="18" charset="0"/>
                                    <a:cs typeface="B Koodak" panose="00000700000000000000" pitchFamily="2" charset="-78"/>
                                  </a:rPr>
                                  <m:t>1</m:t>
                                </m:r>
                              </m:num>
                              <m:den>
                                <m:r>
                                  <a:rPr lang="en-US" sz="1700" b="0" i="1" smtClean="0">
                                    <a:latin typeface="Cambria Math" panose="02040503050406030204" pitchFamily="18" charset="0"/>
                                    <a:cs typeface="B Koodak" panose="00000700000000000000" pitchFamily="2" charset="-78"/>
                                  </a:rPr>
                                  <m:t>2</m:t>
                                </m:r>
                              </m:den>
                            </m:f>
                            <m:sSup>
                              <m:sSupPr>
                                <m:ctrlPr>
                                  <a:rPr lang="en-US" sz="1700" b="0" i="1" smtClean="0">
                                    <a:latin typeface="Cambria Math" panose="02040503050406030204" pitchFamily="18" charset="0"/>
                                    <a:cs typeface="B Koodak" panose="00000700000000000000" pitchFamily="2" charset="-78"/>
                                  </a:rPr>
                                </m:ctrlPr>
                              </m:sSupPr>
                              <m:e>
                                <m:r>
                                  <a:rPr lang="en-US" sz="1700" b="0" i="1" smtClean="0">
                                    <a:latin typeface="Cambria Math" panose="02040503050406030204" pitchFamily="18" charset="0"/>
                                    <a:cs typeface="B Koodak" panose="00000700000000000000" pitchFamily="2" charset="-78"/>
                                  </a:rPr>
                                  <m:t>𝑒</m:t>
                                </m:r>
                              </m:e>
                              <m:sup>
                                <m:r>
                                  <a:rPr lang="en-US" sz="1700" b="0" i="1" smtClean="0">
                                    <a:latin typeface="Cambria Math" panose="02040503050406030204" pitchFamily="18" charset="0"/>
                                    <a:cs typeface="B Koodak" panose="00000700000000000000" pitchFamily="2" charset="-78"/>
                                  </a:rPr>
                                  <m:t>−</m:t>
                                </m:r>
                                <m:f>
                                  <m:fPr>
                                    <m:type m:val="skw"/>
                                    <m:ctrlPr>
                                      <a:rPr lang="en-US" sz="1700" b="0" i="1" smtClean="0">
                                        <a:latin typeface="Cambria Math" panose="02040503050406030204" pitchFamily="18" charset="0"/>
                                        <a:cs typeface="B Koodak" panose="00000700000000000000" pitchFamily="2" charset="-78"/>
                                      </a:rPr>
                                    </m:ctrlPr>
                                  </m:fPr>
                                  <m:num>
                                    <m:r>
                                      <a:rPr lang="en-US" sz="1700" b="0" i="1" smtClean="0">
                                        <a:latin typeface="Cambria Math" panose="02040503050406030204" pitchFamily="18" charset="0"/>
                                        <a:cs typeface="B Koodak" panose="00000700000000000000" pitchFamily="2" charset="-78"/>
                                      </a:rPr>
                                      <m:t>𝑥</m:t>
                                    </m:r>
                                  </m:num>
                                  <m:den>
                                    <m:r>
                                      <a:rPr lang="en-US" sz="1700" b="0" i="1" smtClean="0">
                                        <a:latin typeface="Cambria Math" panose="02040503050406030204" pitchFamily="18" charset="0"/>
                                        <a:cs typeface="B Koodak" panose="00000700000000000000" pitchFamily="2" charset="-78"/>
                                      </a:rPr>
                                      <m:t>2</m:t>
                                    </m:r>
                                  </m:den>
                                </m:f>
                                <m:r>
                                  <a:rPr lang="en-US" sz="1700" b="0" i="1" smtClean="0">
                                    <a:latin typeface="Cambria Math" panose="02040503050406030204" pitchFamily="18" charset="0"/>
                                    <a:cs typeface="B Koodak" panose="00000700000000000000" pitchFamily="2" charset="-78"/>
                                  </a:rPr>
                                  <m:t> </m:t>
                                </m:r>
                              </m:sup>
                            </m:sSup>
                            <m:r>
                              <a:rPr lang="en-US" sz="1700" b="0" i="1" smtClean="0">
                                <a:latin typeface="Cambria Math" panose="02040503050406030204" pitchFamily="18" charset="0"/>
                                <a:cs typeface="B Koodak" panose="00000700000000000000" pitchFamily="2" charset="-78"/>
                              </a:rPr>
                              <m:t> ;</m:t>
                            </m:r>
                            <m:r>
                              <a:rPr lang="en-US" sz="1700" b="0" i="1" smtClean="0">
                                <a:latin typeface="Cambria Math" panose="02040503050406030204" pitchFamily="18" charset="0"/>
                                <a:cs typeface="B Koodak" panose="00000700000000000000" pitchFamily="2" charset="-78"/>
                              </a:rPr>
                              <m:t>𝑥</m:t>
                            </m:r>
                            <m:r>
                              <a:rPr lang="en-US" sz="1700" b="0" i="1" smtClean="0">
                                <a:latin typeface="Cambria Math" panose="02040503050406030204" pitchFamily="18" charset="0"/>
                                <a:ea typeface="Cambria Math" panose="02040503050406030204" pitchFamily="18" charset="0"/>
                                <a:cs typeface="B Koodak" panose="00000700000000000000" pitchFamily="2" charset="-78"/>
                              </a:rPr>
                              <m:t>≥</m:t>
                            </m:r>
                            <m:r>
                              <a:rPr lang="en-US" sz="1700" b="0" i="1" smtClean="0">
                                <a:latin typeface="Cambria Math" panose="02040503050406030204" pitchFamily="18" charset="0"/>
                                <a:ea typeface="Cambria Math" panose="02040503050406030204" pitchFamily="18" charset="0"/>
                                <a:cs typeface="B Koodak" panose="00000700000000000000" pitchFamily="2" charset="-78"/>
                              </a:rPr>
                              <m:t>0</m:t>
                            </m:r>
                          </m:e>
                          <m:e>
                            <m:r>
                              <a:rPr lang="en-US" sz="1700" b="0" i="1" smtClean="0">
                                <a:latin typeface="Cambria Math" panose="02040503050406030204" pitchFamily="18" charset="0"/>
                                <a:cs typeface="B Koodak" panose="00000700000000000000" pitchFamily="2" charset="-78"/>
                              </a:rPr>
                              <m:t>0</m:t>
                            </m:r>
                            <m:r>
                              <a:rPr lang="en-US" sz="1700" b="0" i="1" smtClean="0">
                                <a:latin typeface="Cambria Math" panose="02040503050406030204" pitchFamily="18" charset="0"/>
                                <a:cs typeface="B Koodak" panose="00000700000000000000" pitchFamily="2" charset="-78"/>
                              </a:rPr>
                              <m:t>          ;</m:t>
                            </m:r>
                            <m:r>
                              <a:rPr lang="en-US" sz="1700" b="0" i="1" smtClean="0">
                                <a:latin typeface="Cambria Math" panose="02040503050406030204" pitchFamily="18" charset="0"/>
                                <a:cs typeface="B Koodak" panose="00000700000000000000" pitchFamily="2" charset="-78"/>
                              </a:rPr>
                              <m:t>𝑒𝑙𝑠𝑒</m:t>
                            </m:r>
                          </m:e>
                        </m:eqArr>
                      </m:e>
                    </m:d>
                  </m:oMath>
                </a14:m>
                <a:endParaRPr lang="fa-IR" sz="1700" dirty="0">
                  <a:cs typeface="B Koodak" panose="00000700000000000000" pitchFamily="2" charset="-78"/>
                </a:endParaRPr>
              </a:p>
              <a:p>
                <a:pPr marL="857250" lvl="1" indent="-457200" algn="just" rtl="1">
                  <a:buFont typeface="Wingdings" panose="05000000000000000000" pitchFamily="2" charset="2"/>
                  <a:buChar char="q"/>
                </a:pPr>
                <a:r>
                  <a:rPr lang="fa-IR" sz="1900" dirty="0" smtClean="0">
                    <a:cs typeface="B Koodak" panose="00000700000000000000" pitchFamily="2" charset="-78"/>
                  </a:rPr>
                  <a:t>تابع </a:t>
                </a:r>
                <a14:m>
                  <m:oMath xmlns:m="http://schemas.openxmlformats.org/officeDocument/2006/math">
                    <m:r>
                      <a:rPr lang="en-US" sz="2000" i="1">
                        <a:latin typeface="Cambria Math" panose="02040503050406030204" pitchFamily="18" charset="0"/>
                        <a:cs typeface="B Koodak" panose="00000700000000000000" pitchFamily="2" charset="-78"/>
                      </a:rPr>
                      <m:t>𝑓</m:t>
                    </m:r>
                    <m:d>
                      <m:dPr>
                        <m:ctrlPr>
                          <a:rPr lang="en-US" sz="2000" i="1">
                            <a:latin typeface="Cambria Math" panose="02040503050406030204" pitchFamily="18" charset="0"/>
                            <a:cs typeface="B Koodak" panose="00000700000000000000" pitchFamily="2" charset="-78"/>
                          </a:rPr>
                        </m:ctrlPr>
                      </m:dPr>
                      <m:e>
                        <m:r>
                          <a:rPr lang="en-US" sz="2000" i="1">
                            <a:latin typeface="Cambria Math" panose="02040503050406030204" pitchFamily="18" charset="0"/>
                            <a:cs typeface="B Koodak" panose="00000700000000000000" pitchFamily="2" charset="-78"/>
                          </a:rPr>
                          <m:t>𝑥</m:t>
                        </m:r>
                      </m:e>
                    </m:d>
                  </m:oMath>
                </a14:m>
                <a:r>
                  <a:rPr lang="fa-IR" sz="1900" dirty="0" smtClean="0">
                    <a:cs typeface="B Koodak" panose="00000700000000000000" pitchFamily="2" charset="-78"/>
                  </a:rPr>
                  <a:t> چگالی احتمال (</a:t>
                </a:r>
                <a:r>
                  <a:rPr lang="en-US" sz="1900" dirty="0" smtClean="0">
                    <a:latin typeface="Times New Roman" panose="02020603050405020304" pitchFamily="18" charset="0"/>
                    <a:cs typeface="Times New Roman" panose="02020603050405020304" pitchFamily="18" charset="0"/>
                  </a:rPr>
                  <a:t>pdf</a:t>
                </a:r>
                <a:r>
                  <a:rPr lang="fa-IR" sz="1900" dirty="0" smtClean="0">
                    <a:cs typeface="B Koodak" panose="00000700000000000000" pitchFamily="2" charset="-78"/>
                  </a:rPr>
                  <a:t>) عمر لامپ را نشان میدهد.</a:t>
                </a:r>
              </a:p>
              <a:p>
                <a:pPr marL="857250" lvl="1" indent="-457200" algn="just" rtl="1">
                  <a:buFont typeface="Wingdings" panose="05000000000000000000" pitchFamily="2" charset="2"/>
                  <a:buChar char="q"/>
                </a:pPr>
                <a:r>
                  <a:rPr lang="fa-IR" sz="1900" dirty="0" smtClean="0">
                    <a:cs typeface="B Koodak" panose="00000700000000000000" pitchFamily="2" charset="-78"/>
                  </a:rPr>
                  <a:t>متغیر تصادفی </a:t>
                </a:r>
                <a:r>
                  <a:rPr lang="en-US" sz="1900" dirty="0" smtClean="0">
                    <a:latin typeface="Times New Roman" panose="02020603050405020304" pitchFamily="18" charset="0"/>
                    <a:cs typeface="Times New Roman" panose="02020603050405020304" pitchFamily="18" charset="0"/>
                  </a:rPr>
                  <a:t>X</a:t>
                </a:r>
                <a:r>
                  <a:rPr lang="fa-IR" sz="1900" dirty="0" smtClean="0">
                    <a:cs typeface="B Koodak" panose="00000700000000000000" pitchFamily="2" charset="-78"/>
                  </a:rPr>
                  <a:t> دارای توزیع نمایی با میانگین عمر 2 سال است.</a:t>
                </a:r>
              </a:p>
              <a:p>
                <a:pPr marL="857250" lvl="1" indent="-457200" algn="just" rtl="1">
                  <a:buFont typeface="Wingdings" panose="05000000000000000000" pitchFamily="2" charset="2"/>
                  <a:buChar char="q"/>
                </a:pPr>
                <a:r>
                  <a:rPr lang="fa-IR" sz="1900" dirty="0" smtClean="0">
                    <a:cs typeface="B Koodak" panose="00000700000000000000" pitchFamily="2" charset="-78"/>
                  </a:rPr>
                  <a:t>احتمال آنکه عمر لامپ بین 2 و 3 سال باشد را به دست آورید.</a:t>
                </a:r>
              </a:p>
              <a:p>
                <a:pPr marL="400050" lvl="1" indent="0" algn="just">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cs typeface="B Koodak" panose="00000700000000000000" pitchFamily="2" charset="-78"/>
                            </a:rPr>
                          </m:ctrlPr>
                        </m:dPr>
                        <m:e>
                          <m:r>
                            <a:rPr lang="en-US" sz="2000" b="0" i="1" smtClean="0">
                              <a:latin typeface="Cambria Math" panose="02040503050406030204" pitchFamily="18" charset="0"/>
                              <a:cs typeface="B Koodak" panose="00000700000000000000" pitchFamily="2" charset="-78"/>
                            </a:rPr>
                            <m:t>2</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𝑋</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3</m:t>
                          </m:r>
                        </m:e>
                      </m:d>
                      <m:r>
                        <a:rPr lang="en-US" sz="2000" b="0" i="1" smtClean="0">
                          <a:latin typeface="Cambria Math" panose="02040503050406030204" pitchFamily="18" charset="0"/>
                          <a:ea typeface="Cambria Math" panose="02040503050406030204" pitchFamily="18" charset="0"/>
                          <a:cs typeface="B Koodak" panose="00000700000000000000" pitchFamily="2" charset="-78"/>
                        </a:rPr>
                        <m:t>=</m:t>
                      </m:r>
                      <m:nary>
                        <m:nary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naryPr>
                        <m:sub>
                          <m:r>
                            <m:rPr>
                              <m:brk m:alnAt="23"/>
                            </m:rPr>
                            <a:rPr lang="en-US" sz="2000" b="0" i="1" smtClean="0">
                              <a:latin typeface="Cambria Math" panose="02040503050406030204" pitchFamily="18" charset="0"/>
                              <a:ea typeface="Cambria Math" panose="02040503050406030204" pitchFamily="18" charset="0"/>
                              <a:cs typeface="B Koodak" panose="00000700000000000000" pitchFamily="2" charset="-78"/>
                            </a:rPr>
                            <m:t>2</m:t>
                          </m:r>
                        </m:sub>
                        <m:sup>
                          <m:r>
                            <a:rPr lang="en-US" sz="2000" b="0" i="1" smtClean="0">
                              <a:latin typeface="Cambria Math" panose="02040503050406030204" pitchFamily="18" charset="0"/>
                              <a:ea typeface="Cambria Math" panose="02040503050406030204" pitchFamily="18" charset="0"/>
                              <a:cs typeface="B Koodak" panose="00000700000000000000" pitchFamily="2" charset="-78"/>
                            </a:rPr>
                            <m:t>3</m:t>
                          </m:r>
                        </m:sup>
                        <m:e>
                          <m:f>
                            <m:fPr>
                              <m:ctrlPr>
                                <a:rPr lang="en-US" sz="1800" i="1">
                                  <a:latin typeface="Cambria Math" panose="02040503050406030204" pitchFamily="18" charset="0"/>
                                  <a:cs typeface="B Koodak" panose="00000700000000000000" pitchFamily="2" charset="-78"/>
                                </a:rPr>
                              </m:ctrlPr>
                            </m:fPr>
                            <m:num>
                              <m:r>
                                <a:rPr lang="en-US" sz="1800" i="1">
                                  <a:latin typeface="Cambria Math" panose="02040503050406030204" pitchFamily="18" charset="0"/>
                                  <a:cs typeface="B Koodak" panose="00000700000000000000" pitchFamily="2" charset="-78"/>
                                </a:rPr>
                                <m:t>1</m:t>
                              </m:r>
                            </m:num>
                            <m:den>
                              <m:r>
                                <a:rPr lang="en-US" sz="1800" i="1">
                                  <a:latin typeface="Cambria Math" panose="02040503050406030204" pitchFamily="18" charset="0"/>
                                  <a:cs typeface="B Koodak" panose="00000700000000000000" pitchFamily="2" charset="-78"/>
                                </a:rPr>
                                <m:t>2</m:t>
                              </m:r>
                            </m:den>
                          </m:f>
                          <m:sSup>
                            <m:sSupPr>
                              <m:ctrlPr>
                                <a:rPr lang="en-US" sz="1800" i="1">
                                  <a:latin typeface="Cambria Math" panose="02040503050406030204" pitchFamily="18" charset="0"/>
                                  <a:cs typeface="B Koodak" panose="00000700000000000000" pitchFamily="2" charset="-78"/>
                                </a:rPr>
                              </m:ctrlPr>
                            </m:sSupPr>
                            <m:e>
                              <m:r>
                                <a:rPr lang="en-US" sz="1800" i="1">
                                  <a:latin typeface="Cambria Math" panose="02040503050406030204" pitchFamily="18" charset="0"/>
                                  <a:cs typeface="B Koodak" panose="00000700000000000000" pitchFamily="2" charset="-78"/>
                                </a:rPr>
                                <m:t>𝑒</m:t>
                              </m:r>
                            </m:e>
                            <m:sup>
                              <m:r>
                                <a:rPr lang="en-US" sz="1800" i="1">
                                  <a:latin typeface="Cambria Math" panose="02040503050406030204" pitchFamily="18" charset="0"/>
                                  <a:cs typeface="B Koodak" panose="00000700000000000000" pitchFamily="2" charset="-78"/>
                                </a:rPr>
                                <m:t>−</m:t>
                              </m:r>
                              <m:f>
                                <m:fPr>
                                  <m:type m:val="skw"/>
                                  <m:ctrlPr>
                                    <a:rPr lang="en-US" sz="1800" i="1">
                                      <a:latin typeface="Cambria Math" panose="02040503050406030204" pitchFamily="18" charset="0"/>
                                      <a:cs typeface="B Koodak" panose="00000700000000000000" pitchFamily="2" charset="-78"/>
                                    </a:rPr>
                                  </m:ctrlPr>
                                </m:fPr>
                                <m:num>
                                  <m:r>
                                    <a:rPr lang="en-US" sz="1800" i="1">
                                      <a:latin typeface="Cambria Math" panose="02040503050406030204" pitchFamily="18" charset="0"/>
                                      <a:cs typeface="B Koodak" panose="00000700000000000000" pitchFamily="2" charset="-78"/>
                                    </a:rPr>
                                    <m:t>𝑥</m:t>
                                  </m:r>
                                </m:num>
                                <m:den>
                                  <m:r>
                                    <a:rPr lang="en-US" sz="1800" i="1">
                                      <a:latin typeface="Cambria Math" panose="02040503050406030204" pitchFamily="18" charset="0"/>
                                      <a:cs typeface="B Koodak" panose="00000700000000000000" pitchFamily="2" charset="-78"/>
                                    </a:rPr>
                                    <m:t>2</m:t>
                                  </m:r>
                                </m:den>
                              </m:f>
                              <m:r>
                                <a:rPr lang="en-US" sz="1800" i="1">
                                  <a:latin typeface="Cambria Math" panose="02040503050406030204" pitchFamily="18" charset="0"/>
                                  <a:cs typeface="B Koodak" panose="00000700000000000000" pitchFamily="2" charset="-78"/>
                                </a:rPr>
                                <m:t> </m:t>
                              </m:r>
                            </m:sup>
                          </m:sSup>
                        </m:e>
                      </m:nary>
                      <m:r>
                        <a:rPr lang="en-US" sz="2000" b="0" i="1" smtClean="0">
                          <a:latin typeface="Cambria Math" panose="02040503050406030204" pitchFamily="18" charset="0"/>
                          <a:ea typeface="Cambria Math" panose="02040503050406030204" pitchFamily="18" charset="0"/>
                          <a:cs typeface="B Koodak" panose="00000700000000000000" pitchFamily="2" charset="-78"/>
                        </a:rPr>
                        <m:t>𝑑𝑥</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f>
                        <m:f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fPr>
                        <m:num>
                          <m:r>
                            <a:rPr lang="en-US" sz="2000" b="0" i="1" smtClean="0">
                              <a:latin typeface="Cambria Math" panose="02040503050406030204" pitchFamily="18" charset="0"/>
                              <a:ea typeface="Cambria Math" panose="02040503050406030204" pitchFamily="18" charset="0"/>
                              <a:cs typeface="B Koodak" panose="00000700000000000000" pitchFamily="2" charset="-78"/>
                            </a:rPr>
                            <m:t>1</m:t>
                          </m:r>
                        </m:num>
                        <m:den>
                          <m:r>
                            <a:rPr lang="en-US" sz="2000" b="0" i="1" smtClean="0">
                              <a:latin typeface="Cambria Math" panose="02040503050406030204" pitchFamily="18" charset="0"/>
                              <a:ea typeface="Cambria Math" panose="02040503050406030204" pitchFamily="18" charset="0"/>
                              <a:cs typeface="B Koodak" panose="00000700000000000000" pitchFamily="2" charset="-78"/>
                            </a:rPr>
                            <m:t>2</m:t>
                          </m:r>
                        </m:den>
                      </m:f>
                      <m:r>
                        <a:rPr lang="en-US" sz="2000" b="0" i="1" smtClean="0">
                          <a:latin typeface="Cambria Math" panose="02040503050406030204" pitchFamily="18" charset="0"/>
                          <a:ea typeface="Cambria Math" panose="02040503050406030204" pitchFamily="18" charset="0"/>
                          <a:cs typeface="B Koodak" panose="00000700000000000000" pitchFamily="2" charset="-78"/>
                        </a:rPr>
                        <m:t> </m:t>
                      </m:r>
                      <m:d>
                        <m:d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2</m:t>
                          </m:r>
                        </m:e>
                      </m:d>
                      <m:d>
                        <m:dPr>
                          <m:begChr m:val="["/>
                          <m:endChr m:val="]"/>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dPr>
                        <m:e>
                          <m:sSup>
                            <m:sSup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sSupPr>
                            <m:e>
                              <m:r>
                                <a:rPr lang="en-US" sz="2000" b="0" i="1" smtClean="0">
                                  <a:latin typeface="Cambria Math" panose="02040503050406030204" pitchFamily="18" charset="0"/>
                                  <a:ea typeface="Cambria Math" panose="02040503050406030204" pitchFamily="18" charset="0"/>
                                  <a:cs typeface="B Koodak" panose="00000700000000000000" pitchFamily="2" charset="-78"/>
                                </a:rPr>
                                <m:t>𝑒</m:t>
                              </m:r>
                            </m:e>
                            <m:sup>
                              <m:r>
                                <a:rPr lang="en-US" sz="2000" b="0" i="1" smtClean="0">
                                  <a:latin typeface="Cambria Math" panose="02040503050406030204" pitchFamily="18" charset="0"/>
                                  <a:ea typeface="Cambria Math" panose="02040503050406030204" pitchFamily="18" charset="0"/>
                                  <a:cs typeface="B Koodak" panose="00000700000000000000" pitchFamily="2" charset="-78"/>
                                </a:rPr>
                                <m:t>−</m:t>
                              </m:r>
                              <m:f>
                                <m:fPr>
                                  <m:type m:val="skw"/>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fPr>
                                <m:num>
                                  <m:r>
                                    <a:rPr lang="en-US" sz="2000" b="0" i="1" smtClean="0">
                                      <a:latin typeface="Cambria Math" panose="02040503050406030204" pitchFamily="18" charset="0"/>
                                      <a:ea typeface="Cambria Math" panose="02040503050406030204" pitchFamily="18" charset="0"/>
                                      <a:cs typeface="B Koodak" panose="00000700000000000000" pitchFamily="2" charset="-78"/>
                                    </a:rPr>
                                    <m:t>3</m:t>
                                  </m:r>
                                </m:num>
                                <m:den>
                                  <m:r>
                                    <a:rPr lang="en-US" sz="2000" b="0" i="1" smtClean="0">
                                      <a:latin typeface="Cambria Math" panose="02040503050406030204" pitchFamily="18" charset="0"/>
                                      <a:ea typeface="Cambria Math" panose="02040503050406030204" pitchFamily="18" charset="0"/>
                                      <a:cs typeface="B Koodak" panose="00000700000000000000" pitchFamily="2" charset="-78"/>
                                    </a:rPr>
                                    <m:t>2</m:t>
                                  </m:r>
                                </m:den>
                              </m:f>
                            </m:sup>
                          </m:sSup>
                          <m:r>
                            <a:rPr lang="en-US" sz="2000" b="0" i="1" smtClean="0">
                              <a:latin typeface="Cambria Math" panose="02040503050406030204" pitchFamily="18" charset="0"/>
                              <a:ea typeface="Cambria Math" panose="02040503050406030204" pitchFamily="18" charset="0"/>
                              <a:cs typeface="B Koodak" panose="00000700000000000000" pitchFamily="2" charset="-78"/>
                            </a:rPr>
                            <m:t>−</m:t>
                          </m:r>
                          <m:sSup>
                            <m:sSup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sSupPr>
                            <m:e>
                              <m:r>
                                <a:rPr lang="en-US" sz="2000" b="0" i="1" smtClean="0">
                                  <a:latin typeface="Cambria Math" panose="02040503050406030204" pitchFamily="18" charset="0"/>
                                  <a:ea typeface="Cambria Math" panose="02040503050406030204" pitchFamily="18" charset="0"/>
                                  <a:cs typeface="B Koodak" panose="00000700000000000000" pitchFamily="2" charset="-78"/>
                                </a:rPr>
                                <m:t>𝑒</m:t>
                              </m:r>
                            </m:e>
                            <m:sup>
                              <m:r>
                                <a:rPr lang="en-US" sz="2000" b="0" i="1" smtClean="0">
                                  <a:latin typeface="Cambria Math" panose="02040503050406030204" pitchFamily="18" charset="0"/>
                                  <a:ea typeface="Cambria Math" panose="02040503050406030204" pitchFamily="18" charset="0"/>
                                  <a:cs typeface="B Koodak" panose="00000700000000000000" pitchFamily="2" charset="-78"/>
                                </a:rPr>
                                <m:t>−</m:t>
                              </m:r>
                              <m:f>
                                <m:fPr>
                                  <m:type m:val="skw"/>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fPr>
                                <m:num>
                                  <m:r>
                                    <a:rPr lang="en-US" sz="2000" b="0" i="1" smtClean="0">
                                      <a:latin typeface="Cambria Math" panose="02040503050406030204" pitchFamily="18" charset="0"/>
                                      <a:ea typeface="Cambria Math" panose="02040503050406030204" pitchFamily="18" charset="0"/>
                                      <a:cs typeface="B Koodak" panose="00000700000000000000" pitchFamily="2" charset="-78"/>
                                    </a:rPr>
                                    <m:t>2</m:t>
                                  </m:r>
                                </m:num>
                                <m:den>
                                  <m:r>
                                    <a:rPr lang="en-US" sz="2000" b="0" i="1" smtClean="0">
                                      <a:latin typeface="Cambria Math" panose="02040503050406030204" pitchFamily="18" charset="0"/>
                                      <a:ea typeface="Cambria Math" panose="02040503050406030204" pitchFamily="18" charset="0"/>
                                      <a:cs typeface="B Koodak" panose="00000700000000000000" pitchFamily="2" charset="-78"/>
                                    </a:rPr>
                                    <m:t>2</m:t>
                                  </m:r>
                                </m:den>
                              </m:f>
                            </m:sup>
                          </m:sSup>
                        </m:e>
                      </m:d>
                      <m:r>
                        <a:rPr lang="en-US" sz="2000" b="0" i="1" smtClean="0">
                          <a:latin typeface="Cambria Math" panose="02040503050406030204" pitchFamily="18" charset="0"/>
                          <a:ea typeface="Cambria Math" panose="02040503050406030204" pitchFamily="18" charset="0"/>
                          <a:cs typeface="B Koodak" panose="00000700000000000000" pitchFamily="2" charset="-78"/>
                        </a:rPr>
                        <m:t>=−</m:t>
                      </m:r>
                      <m:sSup>
                        <m:sSupPr>
                          <m:ctrlPr>
                            <a:rPr lang="en-US" sz="2000" i="1">
                              <a:latin typeface="Cambria Math" panose="02040503050406030204" pitchFamily="18" charset="0"/>
                              <a:ea typeface="Cambria Math" panose="02040503050406030204" pitchFamily="18" charset="0"/>
                              <a:cs typeface="B Koodak" panose="00000700000000000000" pitchFamily="2" charset="-78"/>
                            </a:rPr>
                          </m:ctrlPr>
                        </m:sSupPr>
                        <m:e>
                          <m:r>
                            <a:rPr lang="en-US" sz="2000" i="1">
                              <a:latin typeface="Cambria Math" panose="02040503050406030204" pitchFamily="18" charset="0"/>
                              <a:ea typeface="Cambria Math" panose="02040503050406030204" pitchFamily="18" charset="0"/>
                              <a:cs typeface="B Koodak" panose="00000700000000000000" pitchFamily="2" charset="-78"/>
                            </a:rPr>
                            <m:t>𝑒</m:t>
                          </m:r>
                        </m:e>
                        <m:sup>
                          <m:r>
                            <a:rPr lang="en-US" sz="2000" i="1">
                              <a:latin typeface="Cambria Math" panose="02040503050406030204" pitchFamily="18" charset="0"/>
                              <a:ea typeface="Cambria Math" panose="02040503050406030204" pitchFamily="18" charset="0"/>
                              <a:cs typeface="B Koodak" panose="00000700000000000000" pitchFamily="2" charset="-78"/>
                            </a:rPr>
                            <m:t>−</m:t>
                          </m:r>
                          <m:f>
                            <m:fPr>
                              <m:type m:val="skw"/>
                              <m:ctrlPr>
                                <a:rPr lang="en-US" sz="2000" i="1">
                                  <a:latin typeface="Cambria Math" panose="02040503050406030204" pitchFamily="18" charset="0"/>
                                  <a:ea typeface="Cambria Math" panose="02040503050406030204" pitchFamily="18" charset="0"/>
                                  <a:cs typeface="B Koodak" panose="00000700000000000000" pitchFamily="2" charset="-78"/>
                                </a:rPr>
                              </m:ctrlPr>
                            </m:fPr>
                            <m:num>
                              <m:r>
                                <a:rPr lang="en-US" sz="2000" i="1">
                                  <a:latin typeface="Cambria Math" panose="02040503050406030204" pitchFamily="18" charset="0"/>
                                  <a:ea typeface="Cambria Math" panose="02040503050406030204" pitchFamily="18" charset="0"/>
                                  <a:cs typeface="B Koodak" panose="00000700000000000000" pitchFamily="2" charset="-78"/>
                                </a:rPr>
                                <m:t>3</m:t>
                              </m:r>
                            </m:num>
                            <m:den>
                              <m:r>
                                <a:rPr lang="en-US" sz="2000" i="1">
                                  <a:latin typeface="Cambria Math" panose="02040503050406030204" pitchFamily="18" charset="0"/>
                                  <a:ea typeface="Cambria Math" panose="02040503050406030204" pitchFamily="18" charset="0"/>
                                  <a:cs typeface="B Koodak" panose="00000700000000000000" pitchFamily="2" charset="-78"/>
                                </a:rPr>
                                <m:t>2</m:t>
                              </m:r>
                            </m:den>
                          </m:f>
                        </m:sup>
                      </m:sSup>
                      <m:r>
                        <a:rPr lang="en-US" sz="2000" b="0" i="1" smtClean="0">
                          <a:latin typeface="Cambria Math" panose="02040503050406030204" pitchFamily="18" charset="0"/>
                          <a:ea typeface="Cambria Math" panose="02040503050406030204" pitchFamily="18" charset="0"/>
                          <a:cs typeface="B Koodak" panose="00000700000000000000" pitchFamily="2" charset="-78"/>
                        </a:rPr>
                        <m:t>+</m:t>
                      </m:r>
                      <m:sSup>
                        <m:sSup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sSupPr>
                        <m:e>
                          <m:r>
                            <a:rPr lang="en-US" sz="2000" b="0" i="1" smtClean="0">
                              <a:latin typeface="Cambria Math" panose="02040503050406030204" pitchFamily="18" charset="0"/>
                              <a:ea typeface="Cambria Math" panose="02040503050406030204" pitchFamily="18" charset="0"/>
                              <a:cs typeface="B Koodak" panose="00000700000000000000" pitchFamily="2" charset="-78"/>
                            </a:rPr>
                            <m:t>𝑒</m:t>
                          </m:r>
                        </m:e>
                        <m:sup>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1</m:t>
                          </m:r>
                        </m:sup>
                      </m:sSup>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0</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223</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0</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368</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0</m:t>
                      </m:r>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145</m:t>
                      </m:r>
                    </m:oMath>
                  </m:oMathPara>
                </a14:m>
                <a:endParaRPr lang="fa-IR" sz="1900" dirty="0" smtClean="0">
                  <a:cs typeface="B Koodak" panose="00000700000000000000" pitchFamily="2" charset="-78"/>
                </a:endParaRPr>
              </a:p>
              <a:p>
                <a:pPr marL="400050" lvl="1" indent="0" algn="just" rtl="1">
                  <a:buNone/>
                </a:pPr>
                <a:endParaRPr lang="fa-IR" sz="1900" dirty="0">
                  <a:cs typeface="B Koodak" panose="00000700000000000000" pitchFamily="2" charset="-78"/>
                </a:endParaRPr>
              </a:p>
              <a:p>
                <a:pPr marL="1257300" lvl="2" indent="-457200">
                  <a:buFont typeface="Wingdings" panose="05000000000000000000" pitchFamily="2" charset="2"/>
                  <a:buChar char="q"/>
                </a:pPr>
                <a:endParaRPr lang="fa-IR" sz="1900" dirty="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16"/>
                <a:stretch>
                  <a:fillRect t="-1087" r="-424"/>
                </a:stretch>
              </a:blipFill>
            </p:spPr>
            <p:txBody>
              <a:bodyPr/>
              <a:lstStyle/>
              <a:p>
                <a:r>
                  <a:rPr lang="en-US">
                    <a:noFill/>
                  </a:rPr>
                  <a:t> </a:t>
                </a:r>
              </a:p>
            </p:txBody>
          </p:sp>
        </mc:Fallback>
      </mc:AlternateContent>
    </p:spTree>
    <p:extLst>
      <p:ext uri="{BB962C8B-B14F-4D97-AF65-F5344CB8AC3E}">
        <p14:creationId xmlns:p14="http://schemas.microsoft.com/office/powerpoint/2010/main" val="75967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a:t>
            </a:r>
            <a:r>
              <a:rPr lang="en-US" sz="4000" dirty="0" smtClean="0">
                <a:solidFill>
                  <a:srgbClr val="00B050"/>
                </a:solidFill>
                <a:cs typeface="B Koodak" panose="00000700000000000000" pitchFamily="2" charset="-78"/>
              </a:rPr>
              <a:t> </a:t>
            </a:r>
            <a:r>
              <a:rPr lang="fa-IR" sz="4000" dirty="0" smtClean="0">
                <a:solidFill>
                  <a:srgbClr val="00B050"/>
                </a:solidFill>
                <a:cs typeface="B Koodak" panose="00000700000000000000" pitchFamily="2" charset="-78"/>
              </a:rPr>
              <a:t>(ادامه)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fontScale="92500" lnSpcReduction="20000"/>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تابع توزیع تجمعی (</a:t>
                </a:r>
                <a:r>
                  <a:rPr lang="en-US" sz="2200" dirty="0" smtClean="0">
                    <a:solidFill>
                      <a:srgbClr val="2B11ED"/>
                    </a:solidFill>
                    <a:latin typeface="Times New Roman" panose="02020603050405020304" pitchFamily="18" charset="0"/>
                    <a:cs typeface="Times New Roman" panose="02020603050405020304" pitchFamily="18" charset="0"/>
                  </a:rPr>
                  <a:t>CDF</a:t>
                </a:r>
                <a:r>
                  <a:rPr lang="fa-IR" sz="2200" dirty="0" smtClean="0">
                    <a:solidFill>
                      <a:srgbClr val="2B11ED"/>
                    </a:solidFill>
                    <a:cs typeface="B Koodak" panose="00000700000000000000" pitchFamily="2" charset="-78"/>
                  </a:rPr>
                  <a:t>):</a:t>
                </a:r>
                <a:r>
                  <a:rPr lang="fa-IR" sz="2200" dirty="0" smtClean="0">
                    <a:cs typeface="B Koodak" panose="00000700000000000000" pitchFamily="2" charset="-78"/>
                  </a:rPr>
                  <a:t> با </a:t>
                </a:r>
                <a:r>
                  <a:rPr lang="en-US" sz="2200" dirty="0" smtClean="0">
                    <a:latin typeface="Times New Roman" panose="02020603050405020304" pitchFamily="18" charset="0"/>
                    <a:cs typeface="Times New Roman" panose="02020603050405020304" pitchFamily="18" charset="0"/>
                  </a:rPr>
                  <a:t>F(x)</a:t>
                </a:r>
                <a:r>
                  <a:rPr lang="fa-IR" sz="2200" dirty="0" smtClean="0">
                    <a:latin typeface="Times New Roman" panose="02020603050405020304" pitchFamily="18" charset="0"/>
                    <a:cs typeface="Times New Roman" panose="02020603050405020304" pitchFamily="18" charset="0"/>
                  </a:rPr>
                  <a:t> </a:t>
                </a:r>
                <a:r>
                  <a:rPr lang="fa-IR" sz="2200" dirty="0" smtClean="0">
                    <a:cs typeface="B Koodak" panose="00000700000000000000" pitchFamily="2" charset="-78"/>
                  </a:rPr>
                  <a:t>نمایش داده میشود و احتمال متغیر تصادفی </a:t>
                </a:r>
                <a:r>
                  <a:rPr lang="en-US" sz="2200" dirty="0" smtClean="0">
                    <a:cs typeface="B Koodak" panose="00000700000000000000" pitchFamily="2" charset="-78"/>
                  </a:rPr>
                  <a:t>X</a:t>
                </a:r>
                <a:r>
                  <a:rPr lang="fa-IR" sz="2200" dirty="0" smtClean="0">
                    <a:cs typeface="B Koodak" panose="00000700000000000000" pitchFamily="2" charset="-78"/>
                  </a:rPr>
                  <a:t> را اندازه گیری میکند. اگر متغیر تصادفی </a:t>
                </a:r>
                <a:r>
                  <a:rPr lang="en-US" sz="2200" dirty="0" smtClean="0">
                    <a:cs typeface="B Koodak" panose="00000700000000000000" pitchFamily="2" charset="-78"/>
                  </a:rPr>
                  <a:t>X</a:t>
                </a:r>
                <a:r>
                  <a:rPr lang="fa-IR" sz="2200" dirty="0" smtClean="0">
                    <a:cs typeface="B Koodak" panose="00000700000000000000" pitchFamily="2" charset="-78"/>
                  </a:rPr>
                  <a:t> دارای مقداری کوچکتر یا مساوی </a:t>
                </a:r>
                <a:r>
                  <a:rPr lang="en-US" sz="2200" dirty="0" smtClean="0">
                    <a:cs typeface="B Koodak" panose="00000700000000000000" pitchFamily="2" charset="-78"/>
                  </a:rPr>
                  <a:t>x</a:t>
                </a:r>
                <a:r>
                  <a:rPr lang="fa-IR" sz="2200" dirty="0" smtClean="0">
                    <a:cs typeface="B Koodak" panose="00000700000000000000" pitchFamily="2" charset="-78"/>
                  </a:rPr>
                  <a:t> باشد، آنگاه </a:t>
                </a:r>
                <a14:m>
                  <m:oMath xmlns:m="http://schemas.openxmlformats.org/officeDocument/2006/math">
                    <m:r>
                      <a:rPr lang="en-US" sz="2200" b="0" i="1" smtClean="0">
                        <a:latin typeface="Cambria Math" panose="02040503050406030204" pitchFamily="18" charset="0"/>
                        <a:cs typeface="B Koodak" panose="00000700000000000000" pitchFamily="2" charset="-78"/>
                      </a:rPr>
                      <m:t>𝐹</m:t>
                    </m:r>
                    <m:d>
                      <m:dPr>
                        <m:ctrlPr>
                          <a:rPr lang="en-US" sz="2200" b="0" i="1" smtClean="0">
                            <a:latin typeface="Cambria Math" panose="02040503050406030204" pitchFamily="18" charset="0"/>
                            <a:cs typeface="B Koodak" panose="00000700000000000000" pitchFamily="2" charset="-78"/>
                          </a:rPr>
                        </m:ctrlPr>
                      </m:dPr>
                      <m:e>
                        <m:r>
                          <a:rPr lang="en-US" sz="2200" b="0" i="1" smtClean="0">
                            <a:latin typeface="Cambria Math" panose="02040503050406030204" pitchFamily="18" charset="0"/>
                            <a:cs typeface="B Koodak" panose="00000700000000000000" pitchFamily="2" charset="-78"/>
                          </a:rPr>
                          <m:t>𝑥</m:t>
                        </m:r>
                      </m:e>
                    </m:d>
                    <m:r>
                      <a:rPr lang="en-US" sz="2200" b="0" i="1" smtClean="0">
                        <a:latin typeface="Cambria Math" panose="02040503050406030204" pitchFamily="18" charset="0"/>
                        <a:cs typeface="B Koodak" panose="00000700000000000000" pitchFamily="2" charset="-78"/>
                      </a:rPr>
                      <m:t>=</m:t>
                    </m:r>
                    <m:r>
                      <a:rPr lang="en-US" sz="2200" b="0" i="1" smtClean="0">
                        <a:latin typeface="Cambria Math" panose="02040503050406030204" pitchFamily="18" charset="0"/>
                        <a:cs typeface="B Koodak" panose="00000700000000000000" pitchFamily="2" charset="-78"/>
                      </a:rPr>
                      <m:t>𝑃</m:t>
                    </m:r>
                    <m:r>
                      <a:rPr lang="en-US" sz="2200" b="0" i="1" smtClean="0">
                        <a:latin typeface="Cambria Math" panose="02040503050406030204" pitchFamily="18" charset="0"/>
                        <a:cs typeface="B Koodak" panose="00000700000000000000" pitchFamily="2" charset="-78"/>
                      </a:rPr>
                      <m:t>(</m:t>
                    </m:r>
                    <m:r>
                      <a:rPr lang="en-US" sz="2200" b="0" i="1" smtClean="0">
                        <a:latin typeface="Cambria Math" panose="02040503050406030204" pitchFamily="18" charset="0"/>
                        <a:cs typeface="B Koodak" panose="00000700000000000000" pitchFamily="2" charset="-78"/>
                      </a:rPr>
                      <m:t>𝑋</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r>
                      <a:rPr lang="en-US" sz="2200" b="0" i="1" smtClean="0">
                        <a:latin typeface="Cambria Math" panose="02040503050406030204" pitchFamily="18" charset="0"/>
                        <a:ea typeface="Cambria Math" panose="02040503050406030204" pitchFamily="18" charset="0"/>
                        <a:cs typeface="B Koodak" panose="00000700000000000000" pitchFamily="2" charset="-78"/>
                      </a:rPr>
                      <m:t>𝑥</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oMath>
                </a14:m>
                <a:r>
                  <a:rPr lang="fa-IR" sz="2200" dirty="0" smtClean="0">
                    <a:cs typeface="B Koodak" panose="00000700000000000000" pitchFamily="2" charset="-78"/>
                  </a:rPr>
                  <a:t> که برابر خواهد بود با:</a:t>
                </a:r>
              </a:p>
              <a:p>
                <a:pPr marL="457200" indent="-457200" algn="just" rtl="1">
                  <a:buFont typeface="Wingdings" panose="05000000000000000000" pitchFamily="2" charset="2"/>
                  <a:buChar char="q"/>
                </a:pPr>
                <a:r>
                  <a:rPr lang="fa-IR" sz="2200" dirty="0" smtClean="0">
                    <a:cs typeface="B Koodak" panose="00000700000000000000" pitchFamily="2" charset="-78"/>
                  </a:rPr>
                  <a:t> </a:t>
                </a:r>
                <a:r>
                  <a:rPr lang="fa-IR" sz="1900" dirty="0" smtClean="0">
                    <a:cs typeface="B Koodak" panose="00000700000000000000" pitchFamily="2" charset="-78"/>
                  </a:rPr>
                  <a:t>اگر متغیر تصادفی گسسته باشد: </a:t>
                </a:r>
              </a:p>
              <a:p>
                <a:pPr marL="457200" indent="-457200" algn="just">
                  <a:buFont typeface="Wingdings" panose="05000000000000000000" pitchFamily="2" charset="2"/>
                  <a:buChar char="q"/>
                </a:pPr>
                <a14:m>
                  <m:oMath xmlns:m="http://schemas.openxmlformats.org/officeDocument/2006/math">
                    <m:r>
                      <a:rPr lang="en-US" sz="1900" b="0" i="1" smtClean="0">
                        <a:latin typeface="Cambria Math" panose="02040503050406030204" pitchFamily="18" charset="0"/>
                        <a:cs typeface="B Koodak" panose="00000700000000000000" pitchFamily="2" charset="-78"/>
                      </a:rPr>
                      <m:t>𝐹</m:t>
                    </m:r>
                    <m:d>
                      <m:dPr>
                        <m:ctrlPr>
                          <a:rPr lang="en-US" sz="1900" b="0" i="1" smtClean="0">
                            <a:latin typeface="Cambria Math" panose="02040503050406030204" pitchFamily="18" charset="0"/>
                            <a:cs typeface="B Koodak" panose="00000700000000000000" pitchFamily="2" charset="-78"/>
                          </a:rPr>
                        </m:ctrlPr>
                      </m:dPr>
                      <m:e>
                        <m:r>
                          <a:rPr lang="en-US" sz="1900" b="0" i="1" smtClean="0">
                            <a:latin typeface="Cambria Math" panose="02040503050406030204" pitchFamily="18" charset="0"/>
                            <a:cs typeface="B Koodak" panose="00000700000000000000" pitchFamily="2" charset="-78"/>
                          </a:rPr>
                          <m:t>𝑥</m:t>
                        </m:r>
                      </m:e>
                    </m:d>
                    <m:r>
                      <a:rPr lang="en-US" sz="1900" b="0" i="1" smtClean="0">
                        <a:latin typeface="Cambria Math" panose="02040503050406030204" pitchFamily="18" charset="0"/>
                        <a:cs typeface="B Koodak" panose="00000700000000000000" pitchFamily="2" charset="-78"/>
                      </a:rPr>
                      <m:t>=</m:t>
                    </m:r>
                    <m:nary>
                      <m:naryPr>
                        <m:chr m:val="∑"/>
                        <m:supHide m:val="on"/>
                        <m:ctrlPr>
                          <a:rPr lang="en-US" sz="1900" b="0" i="1" smtClean="0">
                            <a:latin typeface="Cambria Math" panose="02040503050406030204" pitchFamily="18" charset="0"/>
                            <a:cs typeface="B Koodak" panose="00000700000000000000" pitchFamily="2" charset="-78"/>
                          </a:rPr>
                        </m:ctrlPr>
                      </m:naryPr>
                      <m:sub>
                        <m:eqArr>
                          <m:eqArrPr>
                            <m:ctrlPr>
                              <a:rPr lang="en-US" sz="1900" b="0" i="1" smtClean="0">
                                <a:latin typeface="Cambria Math" panose="02040503050406030204" pitchFamily="18" charset="0"/>
                                <a:cs typeface="B Koodak" panose="00000700000000000000" pitchFamily="2" charset="-78"/>
                              </a:rPr>
                            </m:ctrlPr>
                          </m:eqArrPr>
                          <m:e>
                            <m:r>
                              <m:rPr>
                                <m:brk m:alnAt="7"/>
                              </m:rPr>
                              <a:rPr lang="en-US" sz="1900" b="0" i="1" smtClean="0">
                                <a:latin typeface="Cambria Math" panose="02040503050406030204" pitchFamily="18" charset="0"/>
                                <a:cs typeface="B Koodak" panose="00000700000000000000" pitchFamily="2" charset="-78"/>
                              </a:rPr>
                              <m:t>𝑎</m:t>
                            </m:r>
                            <m:r>
                              <a:rPr lang="en-US" sz="1900" b="0" i="1" smtClean="0">
                                <a:latin typeface="Cambria Math" panose="02040503050406030204" pitchFamily="18" charset="0"/>
                                <a:cs typeface="B Koodak" panose="00000700000000000000" pitchFamily="2" charset="-78"/>
                              </a:rPr>
                              <m:t>𝑙𝑙</m:t>
                            </m:r>
                          </m:e>
                          <m:e>
                            <m:sSub>
                              <m:sSubPr>
                                <m:ctrlPr>
                                  <a:rPr lang="en-US" sz="1900" b="0" i="1" smtClean="0">
                                    <a:latin typeface="Cambria Math" panose="02040503050406030204" pitchFamily="18" charset="0"/>
                                    <a:cs typeface="B Koodak" panose="00000700000000000000" pitchFamily="2" charset="-78"/>
                                  </a:rPr>
                                </m:ctrlPr>
                              </m:sSubPr>
                              <m:e>
                                <m:r>
                                  <a:rPr lang="en-US" sz="1900" b="0" i="1" smtClean="0">
                                    <a:latin typeface="Cambria Math" panose="02040503050406030204" pitchFamily="18" charset="0"/>
                                    <a:cs typeface="B Koodak" panose="00000700000000000000" pitchFamily="2" charset="-78"/>
                                  </a:rPr>
                                  <m:t>𝑥</m:t>
                                </m:r>
                              </m:e>
                              <m:sub>
                                <m:r>
                                  <a:rPr lang="en-US" sz="1900" b="0" i="1" smtClean="0">
                                    <a:latin typeface="Cambria Math" panose="02040503050406030204" pitchFamily="18" charset="0"/>
                                    <a:cs typeface="B Koodak" panose="00000700000000000000" pitchFamily="2" charset="-78"/>
                                  </a:rPr>
                                  <m:t>𝑖</m:t>
                                </m:r>
                              </m:sub>
                            </m:sSub>
                            <m:r>
                              <a:rPr lang="en-US" sz="1900" b="0" i="1" smtClean="0">
                                <a:latin typeface="Cambria Math" panose="02040503050406030204" pitchFamily="18" charset="0"/>
                                <a:ea typeface="Cambria Math" panose="02040503050406030204" pitchFamily="18" charset="0"/>
                                <a:cs typeface="B Koodak" panose="00000700000000000000" pitchFamily="2" charset="-78"/>
                              </a:rPr>
                              <m:t>≤</m:t>
                            </m:r>
                            <m:r>
                              <a:rPr lang="en-US" sz="1900" b="0" i="1" smtClean="0">
                                <a:latin typeface="Cambria Math" panose="02040503050406030204" pitchFamily="18" charset="0"/>
                                <a:ea typeface="Cambria Math" panose="02040503050406030204" pitchFamily="18" charset="0"/>
                                <a:cs typeface="B Koodak" panose="00000700000000000000" pitchFamily="2" charset="-78"/>
                              </a:rPr>
                              <m:t>𝑥</m:t>
                            </m:r>
                          </m:e>
                        </m:eqArr>
                      </m:sub>
                      <m:sup/>
                      <m:e>
                        <m:r>
                          <a:rPr lang="en-US" sz="1900" b="0" i="1" smtClean="0">
                            <a:latin typeface="Cambria Math" panose="02040503050406030204" pitchFamily="18" charset="0"/>
                            <a:cs typeface="B Koodak" panose="00000700000000000000" pitchFamily="2" charset="-78"/>
                          </a:rPr>
                          <m:t>𝑝</m:t>
                        </m:r>
                        <m:r>
                          <a:rPr lang="en-US" sz="1900" b="0" i="1" smtClean="0">
                            <a:latin typeface="Cambria Math" panose="02040503050406030204" pitchFamily="18" charset="0"/>
                            <a:cs typeface="B Koodak" panose="00000700000000000000" pitchFamily="2" charset="-78"/>
                          </a:rPr>
                          <m:t>(</m:t>
                        </m:r>
                        <m:sSub>
                          <m:sSubPr>
                            <m:ctrlPr>
                              <a:rPr lang="en-US" sz="1900" b="0" i="1" smtClean="0">
                                <a:latin typeface="Cambria Math" panose="02040503050406030204" pitchFamily="18" charset="0"/>
                                <a:cs typeface="B Koodak" panose="00000700000000000000" pitchFamily="2" charset="-78"/>
                              </a:rPr>
                            </m:ctrlPr>
                          </m:sSubPr>
                          <m:e>
                            <m:r>
                              <a:rPr lang="en-US" sz="1900" b="0" i="1" smtClean="0">
                                <a:latin typeface="Cambria Math" panose="02040503050406030204" pitchFamily="18" charset="0"/>
                                <a:cs typeface="B Koodak" panose="00000700000000000000" pitchFamily="2" charset="-78"/>
                              </a:rPr>
                              <m:t>𝑥</m:t>
                            </m:r>
                          </m:e>
                          <m:sub>
                            <m:r>
                              <a:rPr lang="en-US" sz="1900" b="0" i="1" smtClean="0">
                                <a:latin typeface="Cambria Math" panose="02040503050406030204" pitchFamily="18" charset="0"/>
                                <a:cs typeface="B Koodak" panose="00000700000000000000" pitchFamily="2" charset="-78"/>
                              </a:rPr>
                              <m:t>𝑖</m:t>
                            </m:r>
                          </m:sub>
                        </m:sSub>
                        <m:r>
                          <a:rPr lang="en-US" sz="1900" b="0" i="1" smtClean="0">
                            <a:latin typeface="Cambria Math" panose="02040503050406030204" pitchFamily="18" charset="0"/>
                            <a:cs typeface="B Koodak" panose="00000700000000000000" pitchFamily="2" charset="-78"/>
                          </a:rPr>
                          <m:t>)</m:t>
                        </m:r>
                      </m:e>
                    </m:nary>
                  </m:oMath>
                </a14:m>
                <a:endParaRPr lang="fa-IR" sz="1900" dirty="0" smtClean="0">
                  <a:cs typeface="B Koodak" panose="00000700000000000000" pitchFamily="2" charset="-78"/>
                </a:endParaRPr>
              </a:p>
              <a:p>
                <a:pPr marL="457200" indent="-457200" algn="just" rtl="1">
                  <a:buFont typeface="Wingdings" panose="05000000000000000000" pitchFamily="2" charset="2"/>
                  <a:buChar char="q"/>
                </a:pPr>
                <a:r>
                  <a:rPr lang="fa-IR" sz="1900" dirty="0" smtClean="0">
                    <a:cs typeface="B Koodak" panose="00000700000000000000" pitchFamily="2" charset="-78"/>
                  </a:rPr>
                  <a:t>اگر متغیر تصادفی پیوسته باشد:</a:t>
                </a:r>
              </a:p>
              <a:p>
                <a:pPr marL="457200" indent="-457200" algn="just">
                  <a:buFont typeface="Wingdings" panose="05000000000000000000" pitchFamily="2" charset="2"/>
                  <a:buChar char="q"/>
                </a:pPr>
                <a14:m>
                  <m:oMath xmlns:m="http://schemas.openxmlformats.org/officeDocument/2006/math">
                    <m:r>
                      <a:rPr lang="en-US" sz="2200" b="0" i="1" smtClean="0">
                        <a:latin typeface="Cambria Math" panose="02040503050406030204" pitchFamily="18" charset="0"/>
                        <a:cs typeface="B Koodak" panose="00000700000000000000" pitchFamily="2" charset="-78"/>
                      </a:rPr>
                      <m:t>𝐹</m:t>
                    </m:r>
                    <m:d>
                      <m:dPr>
                        <m:ctrlPr>
                          <a:rPr lang="en-US" sz="2200" b="0" i="1" smtClean="0">
                            <a:latin typeface="Cambria Math" panose="02040503050406030204" pitchFamily="18" charset="0"/>
                            <a:cs typeface="B Koodak" panose="00000700000000000000" pitchFamily="2" charset="-78"/>
                          </a:rPr>
                        </m:ctrlPr>
                      </m:dPr>
                      <m:e>
                        <m:r>
                          <a:rPr lang="en-US" sz="2200" b="0" i="1" smtClean="0">
                            <a:latin typeface="Cambria Math" panose="02040503050406030204" pitchFamily="18" charset="0"/>
                            <a:cs typeface="B Koodak" panose="00000700000000000000" pitchFamily="2" charset="-78"/>
                          </a:rPr>
                          <m:t>𝑥</m:t>
                        </m:r>
                      </m:e>
                    </m:d>
                    <m:r>
                      <a:rPr lang="en-US" sz="2200" b="0" i="1" smtClean="0">
                        <a:latin typeface="Cambria Math" panose="02040503050406030204" pitchFamily="18" charset="0"/>
                        <a:cs typeface="B Koodak" panose="00000700000000000000" pitchFamily="2" charset="-78"/>
                      </a:rPr>
                      <m:t>=</m:t>
                    </m:r>
                    <m:nary>
                      <m:naryPr>
                        <m:ctrlPr>
                          <a:rPr lang="en-US" sz="2200" b="0" i="1" smtClean="0">
                            <a:latin typeface="Cambria Math" panose="02040503050406030204" pitchFamily="18" charset="0"/>
                            <a:cs typeface="B Koodak" panose="00000700000000000000" pitchFamily="2" charset="-78"/>
                          </a:rPr>
                        </m:ctrlPr>
                      </m:naryPr>
                      <m:sub>
                        <m:r>
                          <m:rPr>
                            <m:brk m:alnAt="23"/>
                          </m:rPr>
                          <a:rPr lang="en-US" sz="2200" b="0" i="1" smtClean="0">
                            <a:latin typeface="Cambria Math" panose="02040503050406030204" pitchFamily="18" charset="0"/>
                            <a:cs typeface="B Koodak" panose="00000700000000000000" pitchFamily="2" charset="-78"/>
                          </a:rPr>
                          <m:t>−</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sub>
                      <m:sup>
                        <m:r>
                          <a:rPr lang="en-US" sz="2200" b="0" i="1" smtClean="0">
                            <a:latin typeface="Cambria Math" panose="02040503050406030204" pitchFamily="18" charset="0"/>
                            <a:cs typeface="B Koodak" panose="00000700000000000000" pitchFamily="2" charset="-78"/>
                          </a:rPr>
                          <m:t>𝑥</m:t>
                        </m:r>
                      </m:sup>
                      <m:e>
                        <m:r>
                          <a:rPr lang="en-US" sz="2200" b="0" i="1" smtClean="0">
                            <a:latin typeface="Cambria Math" panose="02040503050406030204" pitchFamily="18" charset="0"/>
                            <a:cs typeface="B Koodak" panose="00000700000000000000" pitchFamily="2" charset="-78"/>
                          </a:rPr>
                          <m:t>𝑓</m:t>
                        </m:r>
                        <m:d>
                          <m:dPr>
                            <m:ctrlPr>
                              <a:rPr lang="en-US" sz="2200" b="0" i="1" smtClean="0">
                                <a:latin typeface="Cambria Math" panose="02040503050406030204" pitchFamily="18" charset="0"/>
                                <a:cs typeface="B Koodak" panose="00000700000000000000" pitchFamily="2" charset="-78"/>
                              </a:rPr>
                            </m:ctrlPr>
                          </m:dPr>
                          <m:e>
                            <m:r>
                              <a:rPr lang="en-US" sz="2200" b="0" i="1" smtClean="0">
                                <a:latin typeface="Cambria Math" panose="02040503050406030204" pitchFamily="18" charset="0"/>
                                <a:cs typeface="B Koodak" panose="00000700000000000000" pitchFamily="2" charset="-78"/>
                              </a:rPr>
                              <m:t>𝑡</m:t>
                            </m:r>
                          </m:e>
                        </m:d>
                        <m:r>
                          <a:rPr lang="en-US" sz="2200" b="0" i="1" smtClean="0">
                            <a:latin typeface="Cambria Math" panose="02040503050406030204" pitchFamily="18" charset="0"/>
                            <a:cs typeface="B Koodak" panose="00000700000000000000" pitchFamily="2" charset="-78"/>
                          </a:rPr>
                          <m:t>𝑑𝑡</m:t>
                        </m:r>
                      </m:e>
                    </m:nary>
                  </m:oMath>
                </a14:m>
                <a:endParaRPr lang="fa-IR" sz="2200" dirty="0" smtClean="0">
                  <a:cs typeface="B Koodak" panose="00000700000000000000" pitchFamily="2" charset="-78"/>
                </a:endParaRPr>
              </a:p>
              <a:p>
                <a:pPr marL="457200" indent="-457200" algn="just" rtl="1">
                  <a:buFont typeface="Wingdings" panose="05000000000000000000" pitchFamily="2" charset="2"/>
                  <a:buChar char="q"/>
                </a:pPr>
                <a:r>
                  <a:rPr lang="fa-IR" sz="2200" dirty="0" smtClean="0">
                    <a:cs typeface="B Koodak" panose="00000700000000000000" pitchFamily="2" charset="-78"/>
                  </a:rPr>
                  <a:t>خواص </a:t>
                </a:r>
                <a:r>
                  <a:rPr lang="en-US" sz="2200" dirty="0" smtClean="0">
                    <a:solidFill>
                      <a:schemeClr val="tx1"/>
                    </a:solidFill>
                    <a:latin typeface="Times New Roman" panose="02020603050405020304" pitchFamily="18" charset="0"/>
                    <a:cs typeface="Times New Roman" panose="02020603050405020304" pitchFamily="18" charset="0"/>
                  </a:rPr>
                  <a:t>CDF</a:t>
                </a:r>
                <a:r>
                  <a:rPr lang="fa-IR" sz="2200" dirty="0" smtClean="0">
                    <a:solidFill>
                      <a:schemeClr val="tx1"/>
                    </a:solidFill>
                    <a:latin typeface="Times New Roman" panose="02020603050405020304" pitchFamily="18" charset="0"/>
                    <a:cs typeface="Times New Roman" panose="02020603050405020304" pitchFamily="18" charset="0"/>
                  </a:rPr>
                  <a:t>:</a:t>
                </a:r>
              </a:p>
              <a:p>
                <a:pPr marL="457200" indent="-457200" algn="just">
                  <a:buFont typeface="Wingdings" panose="05000000000000000000" pitchFamily="2" charset="2"/>
                  <a:buChar char="q"/>
                </a:pPr>
                <a14:m>
                  <m:oMath xmlns:m="http://schemas.openxmlformats.org/officeDocument/2006/math">
                    <m:r>
                      <a:rPr lang="en-US" sz="2200" b="0" i="1" smtClean="0">
                        <a:solidFill>
                          <a:schemeClr val="tx1"/>
                        </a:solidFill>
                        <a:latin typeface="Cambria Math" panose="02040503050406030204" pitchFamily="18" charset="0"/>
                        <a:cs typeface="Times New Roman" panose="02020603050405020304" pitchFamily="18" charset="0"/>
                      </a:rPr>
                      <m:t>𝑖𝑓</m:t>
                    </m:r>
                    <m:r>
                      <a:rPr lang="en-US" sz="2200" b="0" i="1" smtClean="0">
                        <a:solidFill>
                          <a:schemeClr val="tx1"/>
                        </a:solidFill>
                        <a:latin typeface="Cambria Math" panose="02040503050406030204" pitchFamily="18" charset="0"/>
                        <a:cs typeface="Times New Roman" panose="02020603050405020304" pitchFamily="18" charset="0"/>
                      </a:rPr>
                      <m:t> </m:t>
                    </m:r>
                    <m:r>
                      <a:rPr lang="en-US" sz="2200" b="0" i="1" smtClean="0">
                        <a:solidFill>
                          <a:schemeClr val="tx1"/>
                        </a:solidFill>
                        <a:latin typeface="Cambria Math" panose="02040503050406030204" pitchFamily="18" charset="0"/>
                        <a:cs typeface="Times New Roman" panose="02020603050405020304" pitchFamily="18" charset="0"/>
                      </a:rPr>
                      <m:t>𝑎</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&lt;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𝑡h𝑒𝑛</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𝐹</m:t>
                    </m:r>
                    <m:d>
                      <m:dPr>
                        <m:ctrlP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dPr>
                      <m:e>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𝑎</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𝐹</m:t>
                    </m:r>
                    <m:d>
                      <m:dPr>
                        <m:ctrlP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dPr>
                      <m:e>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oMath>
                </a14:m>
                <a:endParaRPr lang="en-US" sz="2200" b="0" dirty="0" smtClean="0">
                  <a:solidFill>
                    <a:schemeClr val="tx1"/>
                  </a:solidFill>
                  <a:latin typeface="Times New Roman" panose="02020603050405020304" pitchFamily="18" charset="0"/>
                  <a:ea typeface="Cambria Math" panose="02040503050406030204" pitchFamily="18" charset="0"/>
                  <a:cs typeface="Times New Roman" panose="02020603050405020304" pitchFamily="18" charset="0"/>
                </a:endParaRPr>
              </a:p>
              <a:p>
                <a:pPr marL="457200" indent="-457200" algn="just">
                  <a:buFont typeface="Wingdings" panose="05000000000000000000" pitchFamily="2" charset="2"/>
                  <a:buChar char="q"/>
                </a:pPr>
                <a14:m>
                  <m:oMath xmlns:m="http://schemas.openxmlformats.org/officeDocument/2006/math">
                    <m:func>
                      <m:funcPr>
                        <m:ctrlPr>
                          <a:rPr lang="en-US" sz="2200" i="1" smtClean="0">
                            <a:solidFill>
                              <a:schemeClr val="tx1"/>
                            </a:solidFill>
                            <a:latin typeface="Cambria Math" panose="02040503050406030204" pitchFamily="18" charset="0"/>
                            <a:cs typeface="Times New Roman" panose="02020603050405020304" pitchFamily="18" charset="0"/>
                          </a:rPr>
                        </m:ctrlPr>
                      </m:funcPr>
                      <m:fName>
                        <m:limLow>
                          <m:limLowPr>
                            <m:ctrlPr>
                              <a:rPr lang="en-US" sz="2200" i="1" smtClean="0">
                                <a:solidFill>
                                  <a:schemeClr val="tx1"/>
                                </a:solidFill>
                                <a:latin typeface="Cambria Math" panose="02040503050406030204" pitchFamily="18" charset="0"/>
                                <a:cs typeface="Times New Roman" panose="02020603050405020304" pitchFamily="18" charset="0"/>
                              </a:rPr>
                            </m:ctrlPr>
                          </m:limLowPr>
                          <m:e>
                            <m:r>
                              <m:rPr>
                                <m:sty m:val="p"/>
                              </m:rPr>
                              <a:rPr lang="en-US" sz="2200" i="0" smtClean="0">
                                <a:solidFill>
                                  <a:schemeClr val="tx1"/>
                                </a:solidFill>
                                <a:latin typeface="Cambria Math" panose="02040503050406030204" pitchFamily="18" charset="0"/>
                                <a:cs typeface="Times New Roman" panose="02020603050405020304" pitchFamily="18" charset="0"/>
                              </a:rPr>
                              <m:t>lim</m:t>
                            </m:r>
                          </m:e>
                          <m:lim>
                            <m:r>
                              <a:rPr lang="en-US" sz="2200" b="0" i="1" smtClean="0">
                                <a:solidFill>
                                  <a:schemeClr val="tx1"/>
                                </a:solidFill>
                                <a:latin typeface="Cambria Math" panose="02040503050406030204" pitchFamily="18" charset="0"/>
                                <a:cs typeface="Times New Roman" panose="02020603050405020304" pitchFamily="18" charset="0"/>
                              </a:rPr>
                              <m:t>𝑥</m:t>
                            </m:r>
                            <m:groupChr>
                              <m:groupChrPr>
                                <m:chr m:val="→"/>
                                <m:pos m:val="top"/>
                                <m:ctrlPr>
                                  <a:rPr lang="en-US" sz="2200" b="0" i="1" smtClean="0">
                                    <a:solidFill>
                                      <a:schemeClr val="tx1"/>
                                    </a:solidFill>
                                    <a:latin typeface="Cambria Math" panose="02040503050406030204" pitchFamily="18" charset="0"/>
                                    <a:cs typeface="Times New Roman" panose="02020603050405020304" pitchFamily="18" charset="0"/>
                                  </a:rPr>
                                </m:ctrlPr>
                              </m:groupChrPr>
                              <m:e/>
                            </m:groupCh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lim>
                        </m:limLow>
                      </m:fName>
                      <m:e>
                        <m:r>
                          <a:rPr lang="en-US" sz="2200" b="0" i="1" smtClean="0">
                            <a:solidFill>
                              <a:schemeClr val="tx1"/>
                            </a:solidFill>
                            <a:latin typeface="Cambria Math" panose="02040503050406030204" pitchFamily="18" charset="0"/>
                            <a:cs typeface="Times New Roman" panose="02020603050405020304" pitchFamily="18" charset="0"/>
                          </a:rPr>
                          <m:t>𝐹</m:t>
                        </m:r>
                        <m:r>
                          <a:rPr lang="en-US" sz="2200" b="0" i="1" smtClean="0">
                            <a:solidFill>
                              <a:schemeClr val="tx1"/>
                            </a:solidFill>
                            <a:latin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cs typeface="Times New Roman" panose="02020603050405020304" pitchFamily="18" charset="0"/>
                          </a:rPr>
                          <m:t>𝑥</m:t>
                        </m:r>
                        <m:r>
                          <a:rPr lang="en-US" sz="2200" b="0" i="1" smtClean="0">
                            <a:solidFill>
                              <a:schemeClr val="tx1"/>
                            </a:solidFill>
                            <a:latin typeface="Cambria Math" panose="02040503050406030204" pitchFamily="18" charset="0"/>
                            <a:cs typeface="Times New Roman" panose="02020603050405020304" pitchFamily="18" charset="0"/>
                          </a:rPr>
                          <m:t>)</m:t>
                        </m:r>
                      </m:e>
                    </m:func>
                    <m:r>
                      <a:rPr lang="en-US" sz="2200" b="0" i="1" smtClean="0">
                        <a:solidFill>
                          <a:schemeClr val="tx1"/>
                        </a:solidFill>
                        <a:latin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cs typeface="Times New Roman" panose="02020603050405020304" pitchFamily="18" charset="0"/>
                      </a:rPr>
                      <m:t>1</m:t>
                    </m:r>
                  </m:oMath>
                </a14:m>
                <a:endParaRPr lang="en-US" sz="2200" b="0" dirty="0" smtClean="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q"/>
                </a:pPr>
                <a14:m>
                  <m:oMath xmlns:m="http://schemas.openxmlformats.org/officeDocument/2006/math">
                    <m:func>
                      <m:funcPr>
                        <m:ctrlPr>
                          <a:rPr lang="en-US" sz="2200" i="1">
                            <a:solidFill>
                              <a:schemeClr val="tx1"/>
                            </a:solidFill>
                            <a:latin typeface="Cambria Math" panose="02040503050406030204" pitchFamily="18" charset="0"/>
                            <a:cs typeface="Times New Roman" panose="02020603050405020304" pitchFamily="18" charset="0"/>
                          </a:rPr>
                        </m:ctrlPr>
                      </m:funcPr>
                      <m:fName>
                        <m:limLow>
                          <m:limLowPr>
                            <m:ctrlPr>
                              <a:rPr lang="en-US" sz="2200" i="1">
                                <a:solidFill>
                                  <a:schemeClr val="tx1"/>
                                </a:solidFill>
                                <a:latin typeface="Cambria Math" panose="02040503050406030204" pitchFamily="18" charset="0"/>
                                <a:cs typeface="Times New Roman" panose="02020603050405020304" pitchFamily="18" charset="0"/>
                              </a:rPr>
                            </m:ctrlPr>
                          </m:limLowPr>
                          <m:e>
                            <m:r>
                              <m:rPr>
                                <m:sty m:val="p"/>
                              </m:rPr>
                              <a:rPr lang="en-US" sz="2200">
                                <a:solidFill>
                                  <a:schemeClr val="tx1"/>
                                </a:solidFill>
                                <a:latin typeface="Cambria Math" panose="02040503050406030204" pitchFamily="18" charset="0"/>
                                <a:cs typeface="Times New Roman" panose="02020603050405020304" pitchFamily="18" charset="0"/>
                              </a:rPr>
                              <m:t>lim</m:t>
                            </m:r>
                          </m:e>
                          <m:lim>
                            <m:r>
                              <a:rPr lang="en-US" sz="2200" i="1">
                                <a:solidFill>
                                  <a:schemeClr val="tx1"/>
                                </a:solidFill>
                                <a:latin typeface="Cambria Math" panose="02040503050406030204" pitchFamily="18" charset="0"/>
                                <a:cs typeface="Times New Roman" panose="02020603050405020304" pitchFamily="18" charset="0"/>
                              </a:rPr>
                              <m:t>𝑥</m:t>
                            </m:r>
                            <m:groupChr>
                              <m:groupChrPr>
                                <m:chr m:val="→"/>
                                <m:pos m:val="top"/>
                                <m:ctrlPr>
                                  <a:rPr lang="en-US" sz="2200" i="1">
                                    <a:solidFill>
                                      <a:schemeClr val="tx1"/>
                                    </a:solidFill>
                                    <a:latin typeface="Cambria Math" panose="02040503050406030204" pitchFamily="18" charset="0"/>
                                    <a:cs typeface="Times New Roman" panose="02020603050405020304" pitchFamily="18" charset="0"/>
                                  </a:rPr>
                                </m:ctrlPr>
                              </m:groupChrPr>
                              <m:e/>
                            </m:groupChr>
                            <m:r>
                              <a:rPr lang="en-US" sz="2200" b="0" i="1" smtClean="0">
                                <a:solidFill>
                                  <a:schemeClr val="tx1"/>
                                </a:solidFill>
                                <a:latin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lim>
                        </m:limLow>
                      </m:fName>
                      <m:e>
                        <m:r>
                          <a:rPr lang="en-US" sz="2200" i="1">
                            <a:solidFill>
                              <a:schemeClr val="tx1"/>
                            </a:solidFill>
                            <a:latin typeface="Cambria Math" panose="02040503050406030204" pitchFamily="18" charset="0"/>
                            <a:cs typeface="Times New Roman" panose="02020603050405020304" pitchFamily="18" charset="0"/>
                          </a:rPr>
                          <m:t>𝐹</m:t>
                        </m:r>
                        <m:r>
                          <a:rPr lang="en-US" sz="2200" i="1">
                            <a:solidFill>
                              <a:schemeClr val="tx1"/>
                            </a:solidFill>
                            <a:latin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cs typeface="Times New Roman" panose="02020603050405020304" pitchFamily="18" charset="0"/>
                          </a:rPr>
                          <m:t>𝑥</m:t>
                        </m:r>
                        <m:r>
                          <a:rPr lang="en-US" sz="2200" i="1">
                            <a:solidFill>
                              <a:schemeClr val="tx1"/>
                            </a:solidFill>
                            <a:latin typeface="Cambria Math" panose="02040503050406030204" pitchFamily="18" charset="0"/>
                            <a:cs typeface="Times New Roman" panose="02020603050405020304" pitchFamily="18" charset="0"/>
                          </a:rPr>
                          <m:t>)</m:t>
                        </m:r>
                      </m:e>
                    </m:func>
                    <m:r>
                      <a:rPr lang="en-US" sz="2200" i="1">
                        <a:solidFill>
                          <a:schemeClr val="tx1"/>
                        </a:solidFill>
                        <a:latin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cs typeface="Times New Roman" panose="02020603050405020304" pitchFamily="18" charset="0"/>
                      </a:rPr>
                      <m:t>0</m:t>
                    </m:r>
                  </m:oMath>
                </a14:m>
                <a:endParaRPr lang="en-US" sz="2200" dirty="0" smtClean="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q"/>
                </a:pPr>
                <a14:m>
                  <m:oMath xmlns:m="http://schemas.openxmlformats.org/officeDocument/2006/math">
                    <m:r>
                      <a:rPr lang="en-US" sz="2200" b="0" i="1" smtClean="0">
                        <a:solidFill>
                          <a:schemeClr val="tx1"/>
                        </a:solidFill>
                        <a:latin typeface="Cambria Math" panose="02040503050406030204" pitchFamily="18" charset="0"/>
                        <a:cs typeface="Times New Roman" panose="02020603050405020304" pitchFamily="18" charset="0"/>
                      </a:rPr>
                      <m:t>𝑃</m:t>
                    </m:r>
                    <m:d>
                      <m:dPr>
                        <m:ctrlPr>
                          <a:rPr lang="en-US" sz="2200" b="0" i="1" smtClean="0">
                            <a:solidFill>
                              <a:schemeClr val="tx1"/>
                            </a:solidFill>
                            <a:latin typeface="Cambria Math" panose="02040503050406030204" pitchFamily="18" charset="0"/>
                            <a:cs typeface="Times New Roman" panose="02020603050405020304" pitchFamily="18" charset="0"/>
                          </a:rPr>
                        </m:ctrlPr>
                      </m:dPr>
                      <m:e>
                        <m:r>
                          <a:rPr lang="en-US" sz="2200" b="0" i="1" smtClean="0">
                            <a:solidFill>
                              <a:schemeClr val="tx1"/>
                            </a:solidFill>
                            <a:latin typeface="Cambria Math" panose="02040503050406030204" pitchFamily="18" charset="0"/>
                            <a:cs typeface="Times New Roman" panose="02020603050405020304" pitchFamily="18" charset="0"/>
                          </a:rPr>
                          <m:t>𝑎</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&lt;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𝑋</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𝐹</m:t>
                    </m:r>
                    <m:d>
                      <m:dPr>
                        <m:ctrlP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dPr>
                      <m:e>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𝐹</m:t>
                    </m:r>
                    <m:d>
                      <m:dPr>
                        <m:ctrlP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dPr>
                      <m:e>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𝑎</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𝑓𝑜𝑟</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𝑎𝑙𝑙</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𝑎</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&lt;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oMath>
                </a14:m>
                <a:endParaRPr lang="en-US" sz="2200" b="0" dirty="0" smtClean="0">
                  <a:solidFill>
                    <a:schemeClr val="tx1"/>
                  </a:solidFill>
                  <a:latin typeface="Times New Roman" panose="02020603050405020304" pitchFamily="18" charset="0"/>
                  <a:ea typeface="Cambria Math" panose="02040503050406030204" pitchFamily="18" charset="0"/>
                  <a:cs typeface="Times New Roman" panose="02020603050405020304" pitchFamily="18" charset="0"/>
                </a:endParaRPr>
              </a:p>
              <a:p>
                <a:pPr marL="457200" indent="-457200" algn="just">
                  <a:buFont typeface="Wingdings" panose="05000000000000000000" pitchFamily="2" charset="2"/>
                  <a:buChar char="q"/>
                </a:pPr>
                <a14:m>
                  <m:oMath xmlns:m="http://schemas.openxmlformats.org/officeDocument/2006/math">
                    <m:r>
                      <a:rPr lang="en-US" sz="2200" i="1">
                        <a:solidFill>
                          <a:schemeClr val="tx1"/>
                        </a:solidFill>
                        <a:latin typeface="Cambria Math" panose="02040503050406030204" pitchFamily="18" charset="0"/>
                        <a:cs typeface="Times New Roman" panose="02020603050405020304" pitchFamily="18" charset="0"/>
                      </a:rPr>
                      <m:t>𝑃</m:t>
                    </m:r>
                    <m:d>
                      <m:dPr>
                        <m:ctrlPr>
                          <a:rPr lang="en-US" sz="2200" i="1">
                            <a:solidFill>
                              <a:schemeClr val="tx1"/>
                            </a:solidFill>
                            <a:latin typeface="Cambria Math" panose="02040503050406030204" pitchFamily="18" charset="0"/>
                            <a:cs typeface="Times New Roman" panose="02020603050405020304" pitchFamily="18" charset="0"/>
                          </a:rPr>
                        </m:ctrlPr>
                      </m:dPr>
                      <m:e>
                        <m:r>
                          <a:rPr lang="en-US" sz="2200" i="1">
                            <a:solidFill>
                              <a:schemeClr val="tx1"/>
                            </a:solidFill>
                            <a:latin typeface="Cambria Math" panose="02040503050406030204" pitchFamily="18" charset="0"/>
                            <a:cs typeface="Times New Roman" panose="02020603050405020304" pitchFamily="18" charset="0"/>
                          </a:rPr>
                          <m:t>𝑎</m:t>
                        </m:r>
                        <m:r>
                          <a:rPr lang="en-US" sz="2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𝑋</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cs typeface="Times New Roman" panose="02020603050405020304" pitchFamily="18" charset="0"/>
                      </a:rPr>
                      <m:t>𝑃</m:t>
                    </m:r>
                    <m:d>
                      <m:dPr>
                        <m:ctrlPr>
                          <a:rPr lang="en-US" sz="2200" i="1">
                            <a:solidFill>
                              <a:schemeClr val="tx1"/>
                            </a:solidFill>
                            <a:latin typeface="Cambria Math" panose="02040503050406030204" pitchFamily="18" charset="0"/>
                            <a:cs typeface="Times New Roman" panose="02020603050405020304" pitchFamily="18" charset="0"/>
                          </a:rPr>
                        </m:ctrlPr>
                      </m:dPr>
                      <m:e>
                        <m:r>
                          <a:rPr lang="en-US" sz="2200" i="1">
                            <a:solidFill>
                              <a:schemeClr val="tx1"/>
                            </a:solidFill>
                            <a:latin typeface="Cambria Math" panose="02040503050406030204" pitchFamily="18" charset="0"/>
                            <a:cs typeface="Times New Roman" panose="02020603050405020304" pitchFamily="18" charset="0"/>
                          </a:rPr>
                          <m:t>𝑎</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&lt;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𝑋</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r>
                      <a:rPr lang="en-US" sz="2200" b="0"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cs typeface="Times New Roman" panose="02020603050405020304" pitchFamily="18" charset="0"/>
                      </a:rPr>
                      <m:t>𝑃</m:t>
                    </m:r>
                    <m:d>
                      <m:dPr>
                        <m:ctrlPr>
                          <a:rPr lang="en-US" sz="2200" i="1">
                            <a:solidFill>
                              <a:schemeClr val="tx1"/>
                            </a:solidFill>
                            <a:latin typeface="Cambria Math" panose="02040503050406030204" pitchFamily="18" charset="0"/>
                            <a:cs typeface="Times New Roman" panose="02020603050405020304" pitchFamily="18" charset="0"/>
                          </a:rPr>
                        </m:ctrlPr>
                      </m:dPr>
                      <m:e>
                        <m:r>
                          <a:rPr lang="en-US" sz="2200" i="1">
                            <a:solidFill>
                              <a:schemeClr val="tx1"/>
                            </a:solidFill>
                            <a:latin typeface="Cambria Math" panose="02040503050406030204" pitchFamily="18" charset="0"/>
                            <a:cs typeface="Times New Roman" panose="02020603050405020304" pitchFamily="18" charset="0"/>
                          </a:rPr>
                          <m:t>𝑎</m:t>
                        </m:r>
                        <m:r>
                          <a:rPr lang="en-US" sz="2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𝑋</m:t>
                        </m:r>
                        <m:r>
                          <a:rPr lang="en-US" sz="2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&lt;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i="1">
                        <a:solidFill>
                          <a:schemeClr val="tx1"/>
                        </a:solidFill>
                        <a:latin typeface="Cambria Math" panose="02040503050406030204" pitchFamily="18" charset="0"/>
                        <a:cs typeface="Times New Roman" panose="02020603050405020304" pitchFamily="18" charset="0"/>
                      </a:rPr>
                      <m:t>𝑃</m:t>
                    </m:r>
                    <m:d>
                      <m:dPr>
                        <m:ctrlPr>
                          <a:rPr lang="en-US" sz="2200" i="1">
                            <a:solidFill>
                              <a:schemeClr val="tx1"/>
                            </a:solidFill>
                            <a:latin typeface="Cambria Math" panose="02040503050406030204" pitchFamily="18" charset="0"/>
                            <a:cs typeface="Times New Roman" panose="02020603050405020304" pitchFamily="18" charset="0"/>
                          </a:rPr>
                        </m:ctrlPr>
                      </m:dPr>
                      <m:e>
                        <m:r>
                          <a:rPr lang="en-US" sz="2200" i="1">
                            <a:solidFill>
                              <a:schemeClr val="tx1"/>
                            </a:solidFill>
                            <a:latin typeface="Cambria Math" panose="02040503050406030204" pitchFamily="18" charset="0"/>
                            <a:cs typeface="Times New Roman" panose="02020603050405020304" pitchFamily="18" charset="0"/>
                          </a:rPr>
                          <m:t>𝑎</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&lt;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𝑋</m:t>
                        </m:r>
                        <m:r>
                          <a:rPr lang="en-US" sz="2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&lt;</m:t>
                        </m:r>
                        <m:r>
                          <a:rPr lang="en-US" sz="22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𝐹</m:t>
                    </m:r>
                    <m:d>
                      <m:dPr>
                        <m:ctrlP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dPr>
                      <m:e>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𝑏</m:t>
                        </m:r>
                      </m:e>
                    </m:d>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𝐹</m:t>
                    </m:r>
                    <m:d>
                      <m:dPr>
                        <m:ctrlP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dPr>
                      <m:e>
                        <m:r>
                          <a:rPr lang="en-US" sz="22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𝑎</m:t>
                        </m:r>
                      </m:e>
                    </m:d>
                  </m:oMath>
                </a14:m>
                <a:endParaRPr lang="fa-IR" sz="2200" dirty="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17"/>
                <a:stretch>
                  <a:fillRect l="-1091" t="-2415" r="-303"/>
                </a:stretch>
              </a:blipFill>
            </p:spPr>
            <p:txBody>
              <a:bodyPr/>
              <a:lstStyle/>
              <a:p>
                <a:r>
                  <a:rPr lang="en-US">
                    <a:noFill/>
                  </a:rPr>
                  <a:t> </a:t>
                </a:r>
              </a:p>
            </p:txBody>
          </p:sp>
        </mc:Fallback>
      </mc:AlternateContent>
    </p:spTree>
    <p:extLst>
      <p:ext uri="{BB962C8B-B14F-4D97-AF65-F5344CB8AC3E}">
        <p14:creationId xmlns:p14="http://schemas.microsoft.com/office/powerpoint/2010/main" val="20437089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a:t>
            </a:r>
            <a:r>
              <a:rPr lang="en-US" sz="4000" dirty="0" smtClean="0">
                <a:solidFill>
                  <a:srgbClr val="00B050"/>
                </a:solidFill>
                <a:cs typeface="B Koodak" panose="00000700000000000000" pitchFamily="2" charset="-78"/>
              </a:rPr>
              <a:t> </a:t>
            </a:r>
            <a:r>
              <a:rPr lang="fa-IR" sz="4000" dirty="0" smtClean="0">
                <a:solidFill>
                  <a:srgbClr val="00B050"/>
                </a:solidFill>
                <a:cs typeface="B Koodak" panose="00000700000000000000" pitchFamily="2" charset="-78"/>
              </a:rPr>
              <a:t>(ادامه)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FF0000"/>
                    </a:solidFill>
                    <a:cs typeface="B Koodak" panose="00000700000000000000" pitchFamily="2" charset="-78"/>
                  </a:rPr>
                  <a:t>مثال:</a:t>
                </a:r>
                <a:r>
                  <a:rPr lang="fa-IR" sz="2200" dirty="0" smtClean="0">
                    <a:cs typeface="B Koodak" panose="00000700000000000000" pitchFamily="2" charset="-78"/>
                  </a:rPr>
                  <a:t> محاسبۀ تابع توزیع تجمعی (</a:t>
                </a:r>
                <a:r>
                  <a:rPr lang="en-US" sz="2200" dirty="0" smtClean="0">
                    <a:cs typeface="B Koodak" panose="00000700000000000000" pitchFamily="2" charset="-78"/>
                  </a:rPr>
                  <a:t>cdf</a:t>
                </a:r>
                <a:r>
                  <a:rPr lang="fa-IR" sz="2200" dirty="0" smtClean="0">
                    <a:cs typeface="B Koodak" panose="00000700000000000000" pitchFamily="2" charset="-78"/>
                  </a:rPr>
                  <a:t>) برای متغیر گسسته</a:t>
                </a:r>
              </a:p>
              <a:p>
                <a:pPr marL="800100" lvl="2" indent="0" algn="just" rtl="1">
                  <a:buNone/>
                </a:pPr>
                <a:r>
                  <a:rPr lang="fa-IR" sz="1800" dirty="0" smtClean="0">
                    <a:cs typeface="B Koodak" panose="00000700000000000000" pitchFamily="2" charset="-78"/>
                  </a:rPr>
                  <a:t> (تعداد چینهای موج آب بعد از یکبار فوت کردن)</a:t>
                </a:r>
              </a:p>
              <a:p>
                <a:pPr marL="800100" lvl="2" indent="0" algn="just" rtl="1">
                  <a:buNone/>
                </a:pPr>
                <a:endParaRPr lang="fa-IR" sz="1800" dirty="0">
                  <a:cs typeface="B Koodak" panose="00000700000000000000" pitchFamily="2" charset="-78"/>
                </a:endParaRPr>
              </a:p>
              <a:p>
                <a:pPr marL="800100" lvl="2" indent="0" algn="just" rtl="1">
                  <a:buNone/>
                </a:pPr>
                <a:endParaRPr lang="fa-IR" sz="1800" dirty="0" smtClean="0">
                  <a:cs typeface="B Koodak" panose="00000700000000000000" pitchFamily="2" charset="-78"/>
                </a:endParaRPr>
              </a:p>
              <a:p>
                <a:pPr marL="800100" lvl="2" indent="0" algn="just" rtl="1">
                  <a:buNone/>
                </a:pPr>
                <a:endParaRPr lang="fa-IR" sz="1800" dirty="0">
                  <a:cs typeface="B Koodak" panose="00000700000000000000" pitchFamily="2" charset="-78"/>
                </a:endParaRPr>
              </a:p>
              <a:p>
                <a:pPr marL="800100" lvl="2" indent="0" algn="just" rtl="1">
                  <a:buNone/>
                </a:pPr>
                <a:endParaRPr lang="fa-IR" sz="1800" dirty="0" smtClean="0">
                  <a:cs typeface="B Koodak" panose="00000700000000000000" pitchFamily="2" charset="-78"/>
                </a:endParaRPr>
              </a:p>
              <a:p>
                <a:pPr marL="457200" indent="-457200" algn="just" rtl="1">
                  <a:buFont typeface="Wingdings" panose="05000000000000000000" pitchFamily="2" charset="2"/>
                  <a:buChar char="q"/>
                </a:pPr>
                <a:endParaRPr lang="fa-IR" sz="2200" dirty="0">
                  <a:cs typeface="B Koodak" panose="00000700000000000000" pitchFamily="2" charset="-78"/>
                </a:endParaRPr>
              </a:p>
              <a:p>
                <a:pPr marL="457200" indent="-457200" algn="just" rtl="1">
                  <a:buFont typeface="Wingdings" panose="05000000000000000000" pitchFamily="2" charset="2"/>
                  <a:buChar char="q"/>
                </a:pPr>
                <a:endParaRPr lang="fa-IR" sz="2200" dirty="0" smtClean="0">
                  <a:cs typeface="B Koodak" panose="00000700000000000000" pitchFamily="2" charset="-78"/>
                </a:endParaRPr>
              </a:p>
              <a:p>
                <a:pPr marL="457200" indent="-457200" algn="just" rtl="1">
                  <a:buFont typeface="Wingdings" panose="05000000000000000000" pitchFamily="2" charset="2"/>
                  <a:buChar char="q"/>
                </a:pPr>
                <a:endParaRPr lang="fa-IR" sz="2200" dirty="0" smtClean="0">
                  <a:solidFill>
                    <a:srgbClr val="FF0000"/>
                  </a:solidFill>
                  <a:cs typeface="B Koodak" panose="00000700000000000000" pitchFamily="2" charset="-78"/>
                </a:endParaRPr>
              </a:p>
              <a:p>
                <a:pPr marL="457200" indent="-457200" algn="just" rtl="1">
                  <a:buFont typeface="Wingdings" panose="05000000000000000000" pitchFamily="2" charset="2"/>
                  <a:buChar char="q"/>
                </a:pPr>
                <a:r>
                  <a:rPr lang="fa-IR" sz="2200" dirty="0" smtClean="0">
                    <a:solidFill>
                      <a:srgbClr val="FF0000"/>
                    </a:solidFill>
                    <a:cs typeface="B Koodak" panose="00000700000000000000" pitchFamily="2" charset="-78"/>
                  </a:rPr>
                  <a:t>نکته: </a:t>
                </a:r>
                <a:r>
                  <a:rPr lang="fa-IR" dirty="0">
                    <a:cs typeface="B Koodak" panose="00000700000000000000" pitchFamily="2" charset="-78"/>
                  </a:rPr>
                  <a:t>اگر </a:t>
                </a:r>
                <a:r>
                  <a:rPr lang="en-US" dirty="0">
                    <a:cs typeface="B Koodak" panose="00000700000000000000" pitchFamily="2" charset="-78"/>
                  </a:rPr>
                  <a:t>X</a:t>
                </a:r>
                <a:r>
                  <a:rPr lang="fa-IR" dirty="0">
                    <a:cs typeface="B Koodak" panose="00000700000000000000" pitchFamily="2" charset="-78"/>
                  </a:rPr>
                  <a:t> یک متغیر تصادفی گسسته با مقادیر </a:t>
                </a:r>
                <a:r>
                  <a:rPr lang="en-US" dirty="0">
                    <a:cs typeface="B Koodak" panose="00000700000000000000" pitchFamily="2" charset="-78"/>
                  </a:rPr>
                  <a:t>x1, x2, …, xn </a:t>
                </a:r>
                <a:r>
                  <a:rPr lang="fa-IR" dirty="0" smtClean="0">
                    <a:cs typeface="B Koodak" panose="00000700000000000000" pitchFamily="2" charset="-78"/>
                  </a:rPr>
                  <a:t> باشد</a:t>
                </a:r>
                <a:r>
                  <a:rPr lang="fa-IR" dirty="0">
                    <a:cs typeface="B Koodak" panose="00000700000000000000" pitchFamily="2" charset="-78"/>
                  </a:rPr>
                  <a:t>، که </a:t>
                </a:r>
                <a14:m>
                  <m:oMath xmlns:m="http://schemas.openxmlformats.org/officeDocument/2006/math">
                    <m:sSub>
                      <m:sSubPr>
                        <m:ctrlPr>
                          <a:rPr lang="en-US" i="1">
                            <a:latin typeface="Cambria Math" panose="02040503050406030204" pitchFamily="18" charset="0"/>
                            <a:cs typeface="B Koodak" panose="00000700000000000000" pitchFamily="2" charset="-78"/>
                          </a:rPr>
                        </m:ctrlPr>
                      </m:sSubPr>
                      <m:e>
                        <m:r>
                          <a:rPr lang="en-US">
                            <a:latin typeface="Cambria Math" panose="02040503050406030204" pitchFamily="18" charset="0"/>
                            <a:cs typeface="B Koodak" panose="00000700000000000000" pitchFamily="2" charset="-78"/>
                          </a:rPr>
                          <m:t>𝑥</m:t>
                        </m:r>
                      </m:e>
                      <m:sub>
                        <m:r>
                          <a:rPr lang="en-US">
                            <a:latin typeface="Cambria Math" panose="02040503050406030204" pitchFamily="18" charset="0"/>
                            <a:cs typeface="B Koodak" panose="00000700000000000000" pitchFamily="2" charset="-78"/>
                          </a:rPr>
                          <m:t>1</m:t>
                        </m:r>
                      </m:sub>
                    </m:sSub>
                    <m:r>
                      <a:rPr lang="en-US">
                        <a:latin typeface="Cambria Math" panose="02040503050406030204" pitchFamily="18" charset="0"/>
                        <a:cs typeface="B Koodak" panose="00000700000000000000" pitchFamily="2" charset="-78"/>
                      </a:rPr>
                      <m:t>&lt;</m:t>
                    </m:r>
                    <m:sSub>
                      <m:sSubPr>
                        <m:ctrlPr>
                          <a:rPr lang="en-US" i="1">
                            <a:latin typeface="Cambria Math" panose="02040503050406030204" pitchFamily="18" charset="0"/>
                            <a:cs typeface="B Koodak" panose="00000700000000000000" pitchFamily="2" charset="-78"/>
                          </a:rPr>
                        </m:ctrlPr>
                      </m:sSubPr>
                      <m:e>
                        <m:r>
                          <a:rPr lang="en-US">
                            <a:latin typeface="Cambria Math" panose="02040503050406030204" pitchFamily="18" charset="0"/>
                            <a:cs typeface="B Koodak" panose="00000700000000000000" pitchFamily="2" charset="-78"/>
                          </a:rPr>
                          <m:t>𝑥</m:t>
                        </m:r>
                      </m:e>
                      <m:sub>
                        <m:r>
                          <a:rPr lang="en-US">
                            <a:latin typeface="Cambria Math" panose="02040503050406030204" pitchFamily="18" charset="0"/>
                            <a:cs typeface="B Koodak" panose="00000700000000000000" pitchFamily="2" charset="-78"/>
                          </a:rPr>
                          <m:t>2</m:t>
                        </m:r>
                      </m:sub>
                    </m:sSub>
                    <m:r>
                      <a:rPr lang="en-US">
                        <a:latin typeface="Cambria Math" panose="02040503050406030204" pitchFamily="18" charset="0"/>
                        <a:cs typeface="B Koodak" panose="00000700000000000000" pitchFamily="2" charset="-78"/>
                      </a:rPr>
                      <m:t>&lt;…</m:t>
                    </m:r>
                  </m:oMath>
                </a14:m>
                <a:r>
                  <a:rPr lang="fa-IR" dirty="0">
                    <a:cs typeface="B Koodak" panose="00000700000000000000" pitchFamily="2" charset="-78"/>
                  </a:rPr>
                  <a:t> باشد، آنگاه تابع توزیع تجمعی آن </a:t>
                </a:r>
                <a:r>
                  <a:rPr lang="fa-IR" dirty="0">
                    <a:solidFill>
                      <a:srgbClr val="7030A0"/>
                    </a:solidFill>
                    <a:cs typeface="B Koodak" panose="00000700000000000000" pitchFamily="2" charset="-78"/>
                  </a:rPr>
                  <a:t>پله ای </a:t>
                </a:r>
                <a:r>
                  <a:rPr lang="fa-IR" dirty="0">
                    <a:cs typeface="B Koodak" panose="00000700000000000000" pitchFamily="2" charset="-78"/>
                  </a:rPr>
                  <a:t>خواهد بود. یعنی مقدار </a:t>
                </a:r>
                <a:r>
                  <a:rPr lang="en-US" dirty="0">
                    <a:cs typeface="B Koodak" panose="00000700000000000000" pitchFamily="2" charset="-78"/>
                  </a:rPr>
                  <a:t>cdf</a:t>
                </a:r>
                <a:r>
                  <a:rPr lang="fa-IR" dirty="0">
                    <a:cs typeface="B Koodak" panose="00000700000000000000" pitchFamily="2" charset="-78"/>
                  </a:rPr>
                  <a:t> در بازۀ </a:t>
                </a:r>
                <a14:m>
                  <m:oMath xmlns:m="http://schemas.openxmlformats.org/officeDocument/2006/math">
                    <m:r>
                      <a:rPr lang="en-US">
                        <a:latin typeface="Cambria Math" panose="02040503050406030204" pitchFamily="18" charset="0"/>
                        <a:cs typeface="B Koodak" panose="00000700000000000000" pitchFamily="2" charset="-78"/>
                      </a:rPr>
                      <m:t>[</m:t>
                    </m:r>
                    <m:sSub>
                      <m:sSubPr>
                        <m:ctrlPr>
                          <a:rPr lang="en-US" i="1">
                            <a:latin typeface="Cambria Math" panose="02040503050406030204" pitchFamily="18" charset="0"/>
                            <a:cs typeface="B Koodak" panose="00000700000000000000" pitchFamily="2" charset="-78"/>
                          </a:rPr>
                        </m:ctrlPr>
                      </m:sSubPr>
                      <m:e>
                        <m:r>
                          <a:rPr lang="en-US">
                            <a:latin typeface="Cambria Math" panose="02040503050406030204" pitchFamily="18" charset="0"/>
                            <a:cs typeface="B Koodak" panose="00000700000000000000" pitchFamily="2" charset="-78"/>
                          </a:rPr>
                          <m:t>𝑥</m:t>
                        </m:r>
                      </m:e>
                      <m:sub>
                        <m:r>
                          <a:rPr lang="en-US">
                            <a:latin typeface="Cambria Math" panose="02040503050406030204" pitchFamily="18" charset="0"/>
                            <a:cs typeface="B Koodak" panose="00000700000000000000" pitchFamily="2" charset="-78"/>
                          </a:rPr>
                          <m:t>𝑖</m:t>
                        </m:r>
                        <m:r>
                          <a:rPr lang="en-US">
                            <a:latin typeface="Cambria Math" panose="02040503050406030204" pitchFamily="18" charset="0"/>
                            <a:cs typeface="B Koodak" panose="00000700000000000000" pitchFamily="2" charset="-78"/>
                          </a:rPr>
                          <m:t>−</m:t>
                        </m:r>
                        <m:r>
                          <a:rPr lang="en-US">
                            <a:latin typeface="Cambria Math" panose="02040503050406030204" pitchFamily="18" charset="0"/>
                            <a:cs typeface="B Koodak" panose="00000700000000000000" pitchFamily="2" charset="-78"/>
                          </a:rPr>
                          <m:t>1</m:t>
                        </m:r>
                      </m:sub>
                    </m:sSub>
                    <m:r>
                      <a:rPr lang="en-US">
                        <a:latin typeface="Cambria Math" panose="02040503050406030204" pitchFamily="18" charset="0"/>
                        <a:cs typeface="B Koodak" panose="00000700000000000000" pitchFamily="2" charset="-78"/>
                      </a:rPr>
                      <m:t>, </m:t>
                    </m:r>
                    <m:sSub>
                      <m:sSubPr>
                        <m:ctrlPr>
                          <a:rPr lang="en-US" i="1">
                            <a:latin typeface="Cambria Math" panose="02040503050406030204" pitchFamily="18" charset="0"/>
                            <a:cs typeface="B Koodak" panose="00000700000000000000" pitchFamily="2" charset="-78"/>
                          </a:rPr>
                        </m:ctrlPr>
                      </m:sSubPr>
                      <m:e>
                        <m:r>
                          <a:rPr lang="en-US">
                            <a:latin typeface="Cambria Math" panose="02040503050406030204" pitchFamily="18" charset="0"/>
                            <a:cs typeface="B Koodak" panose="00000700000000000000" pitchFamily="2" charset="-78"/>
                          </a:rPr>
                          <m:t>𝑥</m:t>
                        </m:r>
                      </m:e>
                      <m:sub>
                        <m:r>
                          <a:rPr lang="en-US">
                            <a:latin typeface="Cambria Math" panose="02040503050406030204" pitchFamily="18" charset="0"/>
                            <a:cs typeface="B Koodak" panose="00000700000000000000" pitchFamily="2" charset="-78"/>
                          </a:rPr>
                          <m:t>𝑖</m:t>
                        </m:r>
                      </m:sub>
                    </m:sSub>
                    <m:r>
                      <a:rPr lang="en-US">
                        <a:latin typeface="Cambria Math" panose="02040503050406030204" pitchFamily="18" charset="0"/>
                        <a:cs typeface="B Koodak" panose="00000700000000000000" pitchFamily="2" charset="-78"/>
                      </a:rPr>
                      <m:t>]</m:t>
                    </m:r>
                  </m:oMath>
                </a14:m>
                <a:r>
                  <a:rPr lang="fa-IR" dirty="0">
                    <a:cs typeface="B Koodak" panose="00000700000000000000" pitchFamily="2" charset="-78"/>
                  </a:rPr>
                  <a:t> ثابت است بعد به اندازۀ </a:t>
                </a:r>
                <a14:m>
                  <m:oMath xmlns:m="http://schemas.openxmlformats.org/officeDocument/2006/math">
                    <m:r>
                      <a:rPr lang="en-US">
                        <a:latin typeface="Cambria Math" panose="02040503050406030204" pitchFamily="18" charset="0"/>
                        <a:cs typeface="B Koodak" panose="00000700000000000000" pitchFamily="2" charset="-78"/>
                      </a:rPr>
                      <m:t>𝑃</m:t>
                    </m:r>
                    <m:r>
                      <a:rPr lang="en-US">
                        <a:latin typeface="Cambria Math" panose="02040503050406030204" pitchFamily="18" charset="0"/>
                        <a:cs typeface="B Koodak" panose="00000700000000000000" pitchFamily="2" charset="-78"/>
                      </a:rPr>
                      <m:t>(</m:t>
                    </m:r>
                    <m:sSub>
                      <m:sSubPr>
                        <m:ctrlPr>
                          <a:rPr lang="en-US" i="1">
                            <a:latin typeface="Cambria Math" panose="02040503050406030204" pitchFamily="18" charset="0"/>
                            <a:cs typeface="B Koodak" panose="00000700000000000000" pitchFamily="2" charset="-78"/>
                          </a:rPr>
                        </m:ctrlPr>
                      </m:sSubPr>
                      <m:e>
                        <m:r>
                          <a:rPr lang="en-US">
                            <a:latin typeface="Cambria Math" panose="02040503050406030204" pitchFamily="18" charset="0"/>
                            <a:cs typeface="B Koodak" panose="00000700000000000000" pitchFamily="2" charset="-78"/>
                          </a:rPr>
                          <m:t>𝑥</m:t>
                        </m:r>
                      </m:e>
                      <m:sub>
                        <m:r>
                          <a:rPr lang="en-US">
                            <a:latin typeface="Cambria Math" panose="02040503050406030204" pitchFamily="18" charset="0"/>
                            <a:cs typeface="B Koodak" panose="00000700000000000000" pitchFamily="2" charset="-78"/>
                          </a:rPr>
                          <m:t>𝑖</m:t>
                        </m:r>
                      </m:sub>
                    </m:sSub>
                    <m:r>
                      <a:rPr lang="en-US">
                        <a:latin typeface="Cambria Math" panose="02040503050406030204" pitchFamily="18" charset="0"/>
                        <a:cs typeface="B Koodak" panose="00000700000000000000" pitchFamily="2" charset="-78"/>
                      </a:rPr>
                      <m:t>)</m:t>
                    </m:r>
                  </m:oMath>
                </a14:m>
                <a:r>
                  <a:rPr lang="fa-IR" dirty="0">
                    <a:cs typeface="B Koodak" panose="00000700000000000000" pitchFamily="2" charset="-78"/>
                  </a:rPr>
                  <a:t> در </a:t>
                </a:r>
                <a14:m>
                  <m:oMath xmlns:m="http://schemas.openxmlformats.org/officeDocument/2006/math">
                    <m:sSub>
                      <m:sSubPr>
                        <m:ctrlPr>
                          <a:rPr lang="en-US" i="1">
                            <a:latin typeface="Cambria Math" panose="02040503050406030204" pitchFamily="18" charset="0"/>
                            <a:cs typeface="B Koodak" panose="00000700000000000000" pitchFamily="2" charset="-78"/>
                          </a:rPr>
                        </m:ctrlPr>
                      </m:sSubPr>
                      <m:e>
                        <m:r>
                          <a:rPr lang="en-US">
                            <a:latin typeface="Cambria Math" panose="02040503050406030204" pitchFamily="18" charset="0"/>
                            <a:cs typeface="B Koodak" panose="00000700000000000000" pitchFamily="2" charset="-78"/>
                          </a:rPr>
                          <m:t>𝑥</m:t>
                        </m:r>
                      </m:e>
                      <m:sub>
                        <m:r>
                          <a:rPr lang="en-US">
                            <a:latin typeface="Cambria Math" panose="02040503050406030204" pitchFamily="18" charset="0"/>
                            <a:cs typeface="B Koodak" panose="00000700000000000000" pitchFamily="2" charset="-78"/>
                          </a:rPr>
                          <m:t>𝑖</m:t>
                        </m:r>
                      </m:sub>
                    </m:sSub>
                  </m:oMath>
                </a14:m>
                <a:r>
                  <a:rPr lang="fa-IR" dirty="0">
                    <a:cs typeface="B Koodak" panose="00000700000000000000" pitchFamily="2" charset="-78"/>
                  </a:rPr>
                  <a:t> پرش میکند.</a:t>
                </a:r>
                <a:endParaRPr lang="en-US" dirty="0">
                  <a:cs typeface="B Koodak" panose="00000700000000000000" pitchFamily="2" charset="-78"/>
                </a:endParaRPr>
              </a:p>
              <a:p>
                <a:pPr marL="457200" indent="-457200" algn="just" rtl="1">
                  <a:buFont typeface="Wingdings" panose="05000000000000000000" pitchFamily="2" charset="2"/>
                  <a:buChar char="q"/>
                </a:pPr>
                <a:endParaRPr lang="fa-IR" sz="2200" dirty="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3"/>
                <a:stretch>
                  <a:fillRect l="-909" t="-1691" r="-42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099443506"/>
                  </p:ext>
                </p:extLst>
              </p:nvPr>
            </p:nvGraphicFramePr>
            <p:xfrm>
              <a:off x="975933" y="3604533"/>
              <a:ext cx="8128000" cy="1250633"/>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016000"/>
                    <a:gridCol w="1016000"/>
                  </a:tblGrid>
                  <a:tr h="370840">
                    <a:tc>
                      <a:txBody>
                        <a:bodyPr/>
                        <a:lstStyle/>
                        <a:p>
                          <a:r>
                            <a:rPr lang="en-US" dirty="0" smtClean="0"/>
                            <a:t>x</a:t>
                          </a:r>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ea typeface="Cambria Math" panose="02040503050406030204" pitchFamily="18" charset="0"/>
                                  </a:rPr>
                                  <m:t>∞, </m:t>
                                </m:r>
                                <m:r>
                                  <a:rPr lang="en-US" b="1" i="1" smtClean="0">
                                    <a:latin typeface="Cambria Math" panose="02040503050406030204" pitchFamily="18" charset="0"/>
                                    <a:ea typeface="Cambria Math" panose="02040503050406030204" pitchFamily="18" charset="0"/>
                                  </a:rPr>
                                  <m:t>𝟏</m:t>
                                </m:r>
                                <m:r>
                                  <a:rPr lang="en-US" b="1" i="1" smtClean="0">
                                    <a:latin typeface="Cambria Math" panose="02040503050406030204" pitchFamily="18" charset="0"/>
                                    <a:ea typeface="Cambria Math" panose="02040503050406030204" pitchFamily="18" charset="0"/>
                                  </a:rPr>
                                  <m:t>)</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𝟐</m:t>
                                </m:r>
                                <m:r>
                                  <a:rPr lang="en-US" b="1" i="1" smtClean="0">
                                    <a:latin typeface="Cambria Math" panose="02040503050406030204" pitchFamily="18" charset="0"/>
                                  </a:rPr>
                                  <m:t>)</m:t>
                                </m:r>
                              </m:oMath>
                            </m:oMathPara>
                          </a14:m>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𝟐</m:t>
                                </m:r>
                                <m:r>
                                  <a:rPr lang="en-US" b="1" i="1" smtClean="0">
                                    <a:latin typeface="Cambria Math" panose="02040503050406030204" pitchFamily="18" charset="0"/>
                                  </a:rPr>
                                  <m:t>, </m:t>
                                </m:r>
                                <m:r>
                                  <a:rPr lang="en-US" b="1" i="1" smtClean="0">
                                    <a:latin typeface="Cambria Math" panose="02040503050406030204" pitchFamily="18" charset="0"/>
                                  </a:rPr>
                                  <m:t>𝟑</m:t>
                                </m:r>
                                <m:r>
                                  <a:rPr lang="en-US" b="1" i="1" smtClean="0">
                                    <a:latin typeface="Cambria Math" panose="02040503050406030204" pitchFamily="18" charset="0"/>
                                  </a:rPr>
                                  <m:t>)</m:t>
                                </m:r>
                              </m:oMath>
                            </m:oMathPara>
                          </a14:m>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𝟑</m:t>
                                </m:r>
                                <m:r>
                                  <a:rPr lang="en-US" b="1" i="1" smtClean="0">
                                    <a:latin typeface="Cambria Math" panose="02040503050406030204" pitchFamily="18" charset="0"/>
                                  </a:rPr>
                                  <m:t>, </m:t>
                                </m:r>
                                <m:r>
                                  <a:rPr lang="en-US" b="1" i="1" smtClean="0">
                                    <a:latin typeface="Cambria Math" panose="02040503050406030204" pitchFamily="18" charset="0"/>
                                  </a:rPr>
                                  <m:t>𝟒</m:t>
                                </m:r>
                                <m:r>
                                  <a:rPr lang="en-US" b="1" i="1" smtClean="0">
                                    <a:latin typeface="Cambria Math" panose="02040503050406030204" pitchFamily="18" charset="0"/>
                                  </a:rPr>
                                  <m:t>)</m:t>
                                </m:r>
                              </m:oMath>
                            </m:oMathPara>
                          </a14:m>
                          <a:endParaRPr lang="en-US" dirty="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𝟒</m:t>
                                </m:r>
                                <m:r>
                                  <a:rPr lang="en-US" b="1" i="1" smtClean="0">
                                    <a:latin typeface="Cambria Math" panose="02040503050406030204" pitchFamily="18" charset="0"/>
                                  </a:rPr>
                                  <m:t>, </m:t>
                                </m:r>
                                <m:r>
                                  <a:rPr lang="en-US" b="1" i="1" smtClean="0">
                                    <a:latin typeface="Cambria Math" panose="02040503050406030204" pitchFamily="18" charset="0"/>
                                  </a:rPr>
                                  <m:t>𝟓</m:t>
                                </m:r>
                                <m:r>
                                  <a:rPr lang="en-US" b="1" i="1" smtClean="0">
                                    <a:latin typeface="Cambria Math" panose="02040503050406030204" pitchFamily="18" charset="0"/>
                                  </a:rPr>
                                  <m:t>)</m:t>
                                </m:r>
                              </m:oMath>
                            </m:oMathPara>
                          </a14:m>
                          <a:endParaRPr lang="en-US" dirty="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𝟓</m:t>
                                </m:r>
                                <m:r>
                                  <a:rPr lang="en-US" b="1" i="1" smtClean="0">
                                    <a:latin typeface="Cambria Math" panose="02040503050406030204" pitchFamily="18" charset="0"/>
                                  </a:rPr>
                                  <m:t>, </m:t>
                                </m:r>
                                <m:r>
                                  <a:rPr lang="en-US" b="1" i="1" smtClean="0">
                                    <a:latin typeface="Cambria Math" panose="02040503050406030204" pitchFamily="18" charset="0"/>
                                  </a:rPr>
                                  <m:t>𝟔</m:t>
                                </m:r>
                                <m:r>
                                  <a:rPr lang="en-US" b="1" i="1" smtClean="0">
                                    <a:latin typeface="Cambria Math" panose="02040503050406030204" pitchFamily="18" charset="0"/>
                                  </a:rPr>
                                  <m:t>)</m:t>
                                </m:r>
                              </m:oMath>
                            </m:oMathPara>
                          </a14:m>
                          <a:endParaRPr lang="en-US" dirty="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𝟔</m:t>
                                </m:r>
                                <m:r>
                                  <a:rPr lang="en-US" b="1" i="1" smtClean="0">
                                    <a:latin typeface="Cambria Math" panose="02040503050406030204" pitchFamily="18" charset="0"/>
                                  </a:rPr>
                                  <m:t>, +∞)</m:t>
                                </m:r>
                              </m:oMath>
                            </m:oMathPara>
                          </a14:m>
                          <a:endParaRPr lang="en-US" dirty="0"/>
                        </a:p>
                        <a:p>
                          <a:endParaRPr lang="en-US" dirty="0"/>
                        </a:p>
                      </a:txBody>
                      <a:tcPr/>
                    </a:tc>
                  </a:tr>
                  <a:tr h="370840">
                    <a:tc>
                      <a:txBody>
                        <a:bodyPr/>
                        <a:lstStyle/>
                        <a:p>
                          <a:r>
                            <a:rPr lang="en-US" dirty="0" smtClean="0"/>
                            <a:t>F(x)</a:t>
                          </a:r>
                          <a:endParaRPr lang="en-US" dirty="0"/>
                        </a:p>
                      </a:txBody>
                      <a:tcPr/>
                    </a:tc>
                    <a:tc>
                      <a:txBody>
                        <a:bodyPr/>
                        <a:lstStyle/>
                        <a:p>
                          <a:r>
                            <a:rPr lang="en-US" dirty="0" smtClean="0"/>
                            <a:t>0</a:t>
                          </a:r>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6</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10</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15</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21</m:t>
                                    </m:r>
                                  </m:num>
                                  <m:den>
                                    <m:r>
                                      <a:rPr lang="en-US" b="0" i="1" smtClean="0">
                                        <a:latin typeface="Cambria Math" panose="02040503050406030204" pitchFamily="18" charset="0"/>
                                      </a:rPr>
                                      <m:t>21</m:t>
                                    </m:r>
                                  </m:den>
                                </m:f>
                              </m:oMath>
                            </m:oMathPara>
                          </a14:m>
                          <a:endParaRPr lang="en-US" dirty="0"/>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099443506"/>
                  </p:ext>
                </p:extLst>
              </p:nvPr>
            </p:nvGraphicFramePr>
            <p:xfrm>
              <a:off x="975933" y="3604533"/>
              <a:ext cx="8128000" cy="1250633"/>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016000"/>
                    <a:gridCol w="1016000"/>
                  </a:tblGrid>
                  <a:tr h="640080">
                    <a:tc>
                      <a:txBody>
                        <a:bodyPr/>
                        <a:lstStyle/>
                        <a:p>
                          <a:r>
                            <a:rPr lang="en-US" dirty="0" smtClean="0"/>
                            <a:t>x</a:t>
                          </a:r>
                          <a:endParaRPr lang="en-US" dirty="0"/>
                        </a:p>
                      </a:txBody>
                      <a:tcPr/>
                    </a:tc>
                    <a:tc>
                      <a:txBody>
                        <a:bodyPr/>
                        <a:lstStyle/>
                        <a:p>
                          <a:endParaRPr lang="en-US"/>
                        </a:p>
                      </a:txBody>
                      <a:tcPr>
                        <a:blipFill rotWithShape="0">
                          <a:blip r:embed="rId4"/>
                          <a:stretch>
                            <a:fillRect l="-100599" t="-5714" r="-601198" b="-98095"/>
                          </a:stretch>
                        </a:blipFill>
                      </a:tcPr>
                    </a:tc>
                    <a:tc>
                      <a:txBody>
                        <a:bodyPr/>
                        <a:lstStyle/>
                        <a:p>
                          <a:endParaRPr lang="en-US"/>
                        </a:p>
                      </a:txBody>
                      <a:tcPr>
                        <a:blipFill rotWithShape="0">
                          <a:blip r:embed="rId4"/>
                          <a:stretch>
                            <a:fillRect l="-201807" t="-5714" r="-504819" b="-98095"/>
                          </a:stretch>
                        </a:blipFill>
                      </a:tcPr>
                    </a:tc>
                    <a:tc>
                      <a:txBody>
                        <a:bodyPr/>
                        <a:lstStyle/>
                        <a:p>
                          <a:endParaRPr lang="en-US"/>
                        </a:p>
                      </a:txBody>
                      <a:tcPr>
                        <a:blipFill rotWithShape="0">
                          <a:blip r:embed="rId4"/>
                          <a:stretch>
                            <a:fillRect l="-300000" t="-5714" r="-401796" b="-98095"/>
                          </a:stretch>
                        </a:blipFill>
                      </a:tcPr>
                    </a:tc>
                    <a:tc>
                      <a:txBody>
                        <a:bodyPr/>
                        <a:lstStyle/>
                        <a:p>
                          <a:endParaRPr lang="en-US"/>
                        </a:p>
                      </a:txBody>
                      <a:tcPr>
                        <a:blipFill rotWithShape="0">
                          <a:blip r:embed="rId4"/>
                          <a:stretch>
                            <a:fillRect l="-400000" t="-5714" r="-301796" b="-98095"/>
                          </a:stretch>
                        </a:blipFill>
                      </a:tcPr>
                    </a:tc>
                    <a:tc>
                      <a:txBody>
                        <a:bodyPr/>
                        <a:lstStyle/>
                        <a:p>
                          <a:endParaRPr lang="en-US"/>
                        </a:p>
                      </a:txBody>
                      <a:tcPr>
                        <a:blipFill rotWithShape="0">
                          <a:blip r:embed="rId4"/>
                          <a:stretch>
                            <a:fillRect l="-500000" t="-5714" r="-201796" b="-98095"/>
                          </a:stretch>
                        </a:blipFill>
                      </a:tcPr>
                    </a:tc>
                    <a:tc>
                      <a:txBody>
                        <a:bodyPr/>
                        <a:lstStyle/>
                        <a:p>
                          <a:endParaRPr lang="en-US"/>
                        </a:p>
                      </a:txBody>
                      <a:tcPr>
                        <a:blipFill rotWithShape="0">
                          <a:blip r:embed="rId4"/>
                          <a:stretch>
                            <a:fillRect l="-603614" t="-5714" r="-103012" b="-98095"/>
                          </a:stretch>
                        </a:blipFill>
                      </a:tcPr>
                    </a:tc>
                    <a:tc>
                      <a:txBody>
                        <a:bodyPr/>
                        <a:lstStyle/>
                        <a:p>
                          <a:endParaRPr lang="en-US"/>
                        </a:p>
                      </a:txBody>
                      <a:tcPr>
                        <a:blipFill rotWithShape="0">
                          <a:blip r:embed="rId4"/>
                          <a:stretch>
                            <a:fillRect l="-699401" t="-5714" r="-2395" b="-98095"/>
                          </a:stretch>
                        </a:blipFill>
                      </a:tcPr>
                    </a:tc>
                  </a:tr>
                  <a:tr h="610553">
                    <a:tc>
                      <a:txBody>
                        <a:bodyPr/>
                        <a:lstStyle/>
                        <a:p>
                          <a:r>
                            <a:rPr lang="en-US" dirty="0" smtClean="0"/>
                            <a:t>F(x)</a:t>
                          </a:r>
                          <a:endParaRPr lang="en-US" dirty="0"/>
                        </a:p>
                      </a:txBody>
                      <a:tcPr/>
                    </a:tc>
                    <a:tc>
                      <a:txBody>
                        <a:bodyPr/>
                        <a:lstStyle/>
                        <a:p>
                          <a:r>
                            <a:rPr lang="en-US" dirty="0" smtClean="0"/>
                            <a:t>0</a:t>
                          </a:r>
                          <a:endParaRPr lang="en-US" dirty="0"/>
                        </a:p>
                      </a:txBody>
                      <a:tcPr/>
                    </a:tc>
                    <a:tc>
                      <a:txBody>
                        <a:bodyPr/>
                        <a:lstStyle/>
                        <a:p>
                          <a:endParaRPr lang="en-US"/>
                        </a:p>
                      </a:txBody>
                      <a:tcPr>
                        <a:blipFill rotWithShape="0">
                          <a:blip r:embed="rId4"/>
                          <a:stretch>
                            <a:fillRect l="-201807" t="-109901" r="-504819" b="-1980"/>
                          </a:stretch>
                        </a:blipFill>
                      </a:tcPr>
                    </a:tc>
                    <a:tc>
                      <a:txBody>
                        <a:bodyPr/>
                        <a:lstStyle/>
                        <a:p>
                          <a:endParaRPr lang="en-US"/>
                        </a:p>
                      </a:txBody>
                      <a:tcPr>
                        <a:blipFill rotWithShape="0">
                          <a:blip r:embed="rId4"/>
                          <a:stretch>
                            <a:fillRect l="-300000" t="-109901" r="-401796" b="-1980"/>
                          </a:stretch>
                        </a:blipFill>
                      </a:tcPr>
                    </a:tc>
                    <a:tc>
                      <a:txBody>
                        <a:bodyPr/>
                        <a:lstStyle/>
                        <a:p>
                          <a:endParaRPr lang="en-US"/>
                        </a:p>
                      </a:txBody>
                      <a:tcPr>
                        <a:blipFill rotWithShape="0">
                          <a:blip r:embed="rId4"/>
                          <a:stretch>
                            <a:fillRect l="-400000" t="-109901" r="-301796" b="-1980"/>
                          </a:stretch>
                        </a:blipFill>
                      </a:tcPr>
                    </a:tc>
                    <a:tc>
                      <a:txBody>
                        <a:bodyPr/>
                        <a:lstStyle/>
                        <a:p>
                          <a:endParaRPr lang="en-US"/>
                        </a:p>
                      </a:txBody>
                      <a:tcPr>
                        <a:blipFill rotWithShape="0">
                          <a:blip r:embed="rId4"/>
                          <a:stretch>
                            <a:fillRect l="-500000" t="-109901" r="-201796" b="-1980"/>
                          </a:stretch>
                        </a:blipFill>
                      </a:tcPr>
                    </a:tc>
                    <a:tc>
                      <a:txBody>
                        <a:bodyPr/>
                        <a:lstStyle/>
                        <a:p>
                          <a:endParaRPr lang="en-US"/>
                        </a:p>
                      </a:txBody>
                      <a:tcPr>
                        <a:blipFill rotWithShape="0">
                          <a:blip r:embed="rId4"/>
                          <a:stretch>
                            <a:fillRect l="-603614" t="-109901" r="-103012" b="-1980"/>
                          </a:stretch>
                        </a:blipFill>
                      </a:tcPr>
                    </a:tc>
                    <a:tc>
                      <a:txBody>
                        <a:bodyPr/>
                        <a:lstStyle/>
                        <a:p>
                          <a:endParaRPr lang="en-US"/>
                        </a:p>
                      </a:txBody>
                      <a:tcPr>
                        <a:blipFill rotWithShape="0">
                          <a:blip r:embed="rId4"/>
                          <a:stretch>
                            <a:fillRect l="-699401" t="-109901" r="-2395" b="-1980"/>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455198693"/>
                  </p:ext>
                </p:extLst>
              </p:nvPr>
            </p:nvGraphicFramePr>
            <p:xfrm>
              <a:off x="950176" y="2368162"/>
              <a:ext cx="7112000" cy="981393"/>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016000"/>
                  </a:tblGrid>
                  <a:tr h="370840">
                    <a:tc>
                      <a:txBody>
                        <a:bodyPr/>
                        <a:lstStyle/>
                        <a:p>
                          <a:r>
                            <a:rPr lang="en-US" dirty="0" smtClean="0"/>
                            <a:t>x</a:t>
                          </a:r>
                          <a:r>
                            <a:rPr lang="en-US" baseline="-25000" dirty="0" smtClean="0"/>
                            <a:t>i</a:t>
                          </a:r>
                          <a:endParaRPr lang="en-US" baseline="-25000"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r>
                  <a:tr h="370840">
                    <a:tc>
                      <a:txBody>
                        <a:bodyPr/>
                        <a:lstStyle/>
                        <a:p>
                          <a:r>
                            <a:rPr lang="en-US" dirty="0" smtClean="0"/>
                            <a:t>P(x</a:t>
                          </a:r>
                          <a:r>
                            <a:rPr lang="en-US" baseline="-25000" dirty="0" smtClean="0"/>
                            <a:t>i</a:t>
                          </a:r>
                          <a:r>
                            <a:rPr lang="en-US" dirty="0" smtClean="0"/>
                            <a:t>)</a:t>
                          </a:r>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21</m:t>
                                    </m:r>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6</m:t>
                                    </m:r>
                                  </m:num>
                                  <m:den>
                                    <m:r>
                                      <a:rPr lang="en-US" b="0" i="1" smtClean="0">
                                        <a:latin typeface="Cambria Math" panose="02040503050406030204" pitchFamily="18" charset="0"/>
                                      </a:rPr>
                                      <m:t>21</m:t>
                                    </m:r>
                                  </m:den>
                                </m:f>
                              </m:oMath>
                            </m:oMathPara>
                          </a14:m>
                          <a:endParaRPr lang="en-US" dirty="0"/>
                        </a:p>
                      </a:txBody>
                      <a:tcPr/>
                    </a:tc>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455198693"/>
                  </p:ext>
                </p:extLst>
              </p:nvPr>
            </p:nvGraphicFramePr>
            <p:xfrm>
              <a:off x="950176" y="2368162"/>
              <a:ext cx="7112000" cy="981393"/>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016000"/>
                  </a:tblGrid>
                  <a:tr h="370840">
                    <a:tc>
                      <a:txBody>
                        <a:bodyPr/>
                        <a:lstStyle/>
                        <a:p>
                          <a:r>
                            <a:rPr lang="en-US" dirty="0" smtClean="0"/>
                            <a:t>x</a:t>
                          </a:r>
                          <a:r>
                            <a:rPr lang="en-US" baseline="-25000" dirty="0" smtClean="0"/>
                            <a:t>i</a:t>
                          </a:r>
                          <a:endParaRPr lang="en-US" baseline="-25000"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r>
                  <a:tr h="610553">
                    <a:tc>
                      <a:txBody>
                        <a:bodyPr/>
                        <a:lstStyle/>
                        <a:p>
                          <a:r>
                            <a:rPr lang="en-US" dirty="0" smtClean="0"/>
                            <a:t>P(x</a:t>
                          </a:r>
                          <a:r>
                            <a:rPr lang="en-US" baseline="-25000" dirty="0" smtClean="0"/>
                            <a:t>i</a:t>
                          </a:r>
                          <a:r>
                            <a:rPr lang="en-US" dirty="0" smtClean="0"/>
                            <a:t>)</a:t>
                          </a:r>
                          <a:endParaRPr lang="en-US" dirty="0"/>
                        </a:p>
                      </a:txBody>
                      <a:tcPr/>
                    </a:tc>
                    <a:tc>
                      <a:txBody>
                        <a:bodyPr/>
                        <a:lstStyle/>
                        <a:p>
                          <a:endParaRPr lang="en-US"/>
                        </a:p>
                      </a:txBody>
                      <a:tcPr>
                        <a:blipFill rotWithShape="0">
                          <a:blip r:embed="rId5"/>
                          <a:stretch>
                            <a:fillRect l="-100599" t="-66337" r="-501796" b="-1980"/>
                          </a:stretch>
                        </a:blipFill>
                      </a:tcPr>
                    </a:tc>
                    <a:tc>
                      <a:txBody>
                        <a:bodyPr/>
                        <a:lstStyle/>
                        <a:p>
                          <a:endParaRPr lang="en-US"/>
                        </a:p>
                      </a:txBody>
                      <a:tcPr>
                        <a:blipFill rotWithShape="0">
                          <a:blip r:embed="rId5"/>
                          <a:stretch>
                            <a:fillRect l="-200599" t="-66337" r="-401796" b="-1980"/>
                          </a:stretch>
                        </a:blipFill>
                      </a:tcPr>
                    </a:tc>
                    <a:tc>
                      <a:txBody>
                        <a:bodyPr/>
                        <a:lstStyle/>
                        <a:p>
                          <a:endParaRPr lang="en-US"/>
                        </a:p>
                      </a:txBody>
                      <a:tcPr>
                        <a:blipFill rotWithShape="0">
                          <a:blip r:embed="rId5"/>
                          <a:stretch>
                            <a:fillRect l="-302410" t="-66337" r="-304217" b="-1980"/>
                          </a:stretch>
                        </a:blipFill>
                      </a:tcPr>
                    </a:tc>
                    <a:tc>
                      <a:txBody>
                        <a:bodyPr/>
                        <a:lstStyle/>
                        <a:p>
                          <a:endParaRPr lang="en-US"/>
                        </a:p>
                      </a:txBody>
                      <a:tcPr>
                        <a:blipFill rotWithShape="0">
                          <a:blip r:embed="rId5"/>
                          <a:stretch>
                            <a:fillRect l="-400000" t="-66337" r="-202395" b="-1980"/>
                          </a:stretch>
                        </a:blipFill>
                      </a:tcPr>
                    </a:tc>
                    <a:tc>
                      <a:txBody>
                        <a:bodyPr/>
                        <a:lstStyle/>
                        <a:p>
                          <a:endParaRPr lang="en-US"/>
                        </a:p>
                      </a:txBody>
                      <a:tcPr>
                        <a:blipFill rotWithShape="0">
                          <a:blip r:embed="rId5"/>
                          <a:stretch>
                            <a:fillRect l="-500000" t="-66337" r="-102395" b="-1980"/>
                          </a:stretch>
                        </a:blipFill>
                      </a:tcPr>
                    </a:tc>
                    <a:tc>
                      <a:txBody>
                        <a:bodyPr/>
                        <a:lstStyle/>
                        <a:p>
                          <a:endParaRPr lang="en-US"/>
                        </a:p>
                      </a:txBody>
                      <a:tcPr>
                        <a:blipFill rotWithShape="0">
                          <a:blip r:embed="rId5"/>
                          <a:stretch>
                            <a:fillRect l="-600000" t="-66337" r="-2395" b="-1980"/>
                          </a:stretch>
                        </a:blipFill>
                      </a:tcPr>
                    </a:tc>
                  </a:tr>
                </a:tbl>
              </a:graphicData>
            </a:graphic>
          </p:graphicFrame>
        </mc:Fallback>
      </mc:AlternateContent>
    </p:spTree>
    <p:extLst>
      <p:ext uri="{BB962C8B-B14F-4D97-AF65-F5344CB8AC3E}">
        <p14:creationId xmlns:p14="http://schemas.microsoft.com/office/powerpoint/2010/main" val="2514208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a:t>
            </a:r>
            <a:r>
              <a:rPr lang="en-US" sz="4000" dirty="0" smtClean="0">
                <a:solidFill>
                  <a:srgbClr val="00B050"/>
                </a:solidFill>
                <a:cs typeface="B Koodak" panose="00000700000000000000" pitchFamily="2" charset="-78"/>
              </a:rPr>
              <a:t> </a:t>
            </a:r>
            <a:r>
              <a:rPr lang="fa-IR" sz="4000" dirty="0" smtClean="0">
                <a:solidFill>
                  <a:srgbClr val="00B050"/>
                </a:solidFill>
                <a:cs typeface="B Koodak" panose="00000700000000000000" pitchFamily="2" charset="-78"/>
              </a:rPr>
              <a:t>(ادامه)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FF0000"/>
                    </a:solidFill>
                    <a:cs typeface="B Koodak" panose="00000700000000000000" pitchFamily="2" charset="-78"/>
                  </a:rPr>
                  <a:t>مثال:</a:t>
                </a:r>
                <a:r>
                  <a:rPr lang="fa-IR" sz="2200" dirty="0" smtClean="0">
                    <a:cs typeface="B Koodak" panose="00000700000000000000" pitchFamily="2" charset="-78"/>
                  </a:rPr>
                  <a:t> محاسبۀ تابع توزیع تجمعی (</a:t>
                </a:r>
                <a:r>
                  <a:rPr lang="en-US" sz="2200" dirty="0" smtClean="0">
                    <a:latin typeface="Times New Roman" panose="02020603050405020304" pitchFamily="18" charset="0"/>
                    <a:cs typeface="Times New Roman" panose="02020603050405020304" pitchFamily="18" charset="0"/>
                  </a:rPr>
                  <a:t>cdf</a:t>
                </a:r>
                <a:r>
                  <a:rPr lang="fa-IR" sz="2200" dirty="0" smtClean="0">
                    <a:cs typeface="B Koodak" panose="00000700000000000000" pitchFamily="2" charset="-78"/>
                  </a:rPr>
                  <a:t>) برای متغیر پیوسته</a:t>
                </a:r>
              </a:p>
              <a:p>
                <a:pPr marL="800100" lvl="2" indent="0" algn="just" rtl="1">
                  <a:buNone/>
                </a:pPr>
                <a:r>
                  <a:rPr lang="fa-IR" sz="1800" dirty="0" smtClean="0">
                    <a:cs typeface="B Koodak" panose="00000700000000000000" pitchFamily="2" charset="-78"/>
                  </a:rPr>
                  <a:t> (طول عمر لامپ)</a:t>
                </a:r>
              </a:p>
              <a:p>
                <a:pPr marL="800100" lvl="2" indent="0" algn="just">
                  <a:buNone/>
                </a:pPr>
                <a14:m>
                  <m:oMathPara xmlns:m="http://schemas.openxmlformats.org/officeDocument/2006/math">
                    <m:oMathParaPr>
                      <m:jc m:val="left"/>
                    </m:oMathParaPr>
                    <m:oMath xmlns:m="http://schemas.openxmlformats.org/officeDocument/2006/math">
                      <m:r>
                        <a:rPr lang="en-US" sz="1800" b="0" i="1" smtClean="0">
                          <a:latin typeface="Cambria Math" panose="02040503050406030204" pitchFamily="18" charset="0"/>
                          <a:cs typeface="B Koodak" panose="00000700000000000000" pitchFamily="2" charset="-78"/>
                        </a:rPr>
                        <m:t>𝐹</m:t>
                      </m:r>
                      <m:d>
                        <m:dPr>
                          <m:ctrlPr>
                            <a:rPr lang="en-US" sz="1800" b="0" i="1" smtClean="0">
                              <a:latin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cs typeface="B Koodak" panose="00000700000000000000" pitchFamily="2" charset="-78"/>
                            </a:rPr>
                            <m:t>𝑥</m:t>
                          </m:r>
                        </m:e>
                      </m:d>
                      <m:r>
                        <a:rPr lang="en-US" sz="1800" b="0" i="1" smtClean="0">
                          <a:latin typeface="Cambria Math" panose="02040503050406030204" pitchFamily="18" charset="0"/>
                          <a:cs typeface="B Koodak" panose="00000700000000000000" pitchFamily="2" charset="-78"/>
                        </a:rPr>
                        <m:t>=</m:t>
                      </m:r>
                      <m:f>
                        <m:fPr>
                          <m:ctrlPr>
                            <a:rPr lang="en-US" sz="1800" b="0" i="1" smtClean="0">
                              <a:latin typeface="Cambria Math" panose="02040503050406030204" pitchFamily="18" charset="0"/>
                              <a:cs typeface="B Koodak" panose="00000700000000000000" pitchFamily="2" charset="-78"/>
                            </a:rPr>
                          </m:ctrlPr>
                        </m:fPr>
                        <m:num>
                          <m:r>
                            <a:rPr lang="en-US" sz="1800" b="0" i="1" smtClean="0">
                              <a:latin typeface="Cambria Math" panose="02040503050406030204" pitchFamily="18" charset="0"/>
                              <a:cs typeface="B Koodak" panose="00000700000000000000" pitchFamily="2" charset="-78"/>
                            </a:rPr>
                            <m:t>1</m:t>
                          </m:r>
                        </m:num>
                        <m:den>
                          <m:r>
                            <a:rPr lang="en-US" sz="1800" b="0" i="1" smtClean="0">
                              <a:latin typeface="Cambria Math" panose="02040503050406030204" pitchFamily="18" charset="0"/>
                              <a:cs typeface="B Koodak" panose="00000700000000000000" pitchFamily="2" charset="-78"/>
                            </a:rPr>
                            <m:t>2</m:t>
                          </m:r>
                        </m:den>
                      </m:f>
                      <m:nary>
                        <m:naryPr>
                          <m:ctrlPr>
                            <a:rPr lang="en-US" sz="1800" b="0" i="1" smtClean="0">
                              <a:latin typeface="Cambria Math" panose="02040503050406030204" pitchFamily="18" charset="0"/>
                              <a:cs typeface="B Koodak" panose="00000700000000000000" pitchFamily="2" charset="-78"/>
                            </a:rPr>
                          </m:ctrlPr>
                        </m:naryPr>
                        <m:sub>
                          <m:r>
                            <m:rPr>
                              <m:brk m:alnAt="23"/>
                            </m:rPr>
                            <a:rPr lang="en-US" sz="1800" b="0" i="1" smtClean="0">
                              <a:latin typeface="Cambria Math" panose="02040503050406030204" pitchFamily="18" charset="0"/>
                              <a:cs typeface="B Koodak" panose="00000700000000000000" pitchFamily="2" charset="-78"/>
                            </a:rPr>
                            <m:t>0</m:t>
                          </m:r>
                        </m:sub>
                        <m:sup>
                          <m:r>
                            <a:rPr lang="en-US" sz="1800" b="0" i="1" smtClean="0">
                              <a:latin typeface="Cambria Math" panose="02040503050406030204" pitchFamily="18" charset="0"/>
                              <a:cs typeface="B Koodak" panose="00000700000000000000" pitchFamily="2" charset="-78"/>
                            </a:rPr>
                            <m:t>𝑥</m:t>
                          </m:r>
                        </m:sup>
                        <m:e>
                          <m:sSup>
                            <m:sSupPr>
                              <m:ctrlPr>
                                <a:rPr lang="en-US" sz="1800" b="0" i="1" smtClean="0">
                                  <a:latin typeface="Cambria Math" panose="02040503050406030204" pitchFamily="18" charset="0"/>
                                  <a:cs typeface="B Koodak" panose="00000700000000000000" pitchFamily="2" charset="-78"/>
                                </a:rPr>
                              </m:ctrlPr>
                            </m:sSupPr>
                            <m:e>
                              <m:r>
                                <a:rPr lang="en-US" sz="1800" b="0" i="1" smtClean="0">
                                  <a:latin typeface="Cambria Math" panose="02040503050406030204" pitchFamily="18" charset="0"/>
                                  <a:cs typeface="B Koodak" panose="00000700000000000000" pitchFamily="2" charset="-78"/>
                                </a:rPr>
                                <m:t>𝑒</m:t>
                              </m:r>
                            </m:e>
                            <m:sup>
                              <m:r>
                                <a:rPr lang="en-US" sz="1800" b="0" i="1" smtClean="0">
                                  <a:latin typeface="Cambria Math" panose="02040503050406030204" pitchFamily="18" charset="0"/>
                                  <a:cs typeface="B Koodak" panose="00000700000000000000" pitchFamily="2" charset="-78"/>
                                </a:rPr>
                                <m:t>−</m:t>
                              </m:r>
                              <m:f>
                                <m:fPr>
                                  <m:type m:val="skw"/>
                                  <m:ctrlPr>
                                    <a:rPr lang="en-US" sz="1800" b="0" i="1" smtClean="0">
                                      <a:latin typeface="Cambria Math" panose="02040503050406030204" pitchFamily="18" charset="0"/>
                                      <a:cs typeface="B Koodak" panose="00000700000000000000" pitchFamily="2" charset="-78"/>
                                    </a:rPr>
                                  </m:ctrlPr>
                                </m:fPr>
                                <m:num>
                                  <m:r>
                                    <a:rPr lang="en-US" sz="1800" b="0" i="1" smtClean="0">
                                      <a:latin typeface="Cambria Math" panose="02040503050406030204" pitchFamily="18" charset="0"/>
                                      <a:cs typeface="B Koodak" panose="00000700000000000000" pitchFamily="2" charset="-78"/>
                                    </a:rPr>
                                    <m:t>𝑡</m:t>
                                  </m:r>
                                </m:num>
                                <m:den>
                                  <m:r>
                                    <a:rPr lang="en-US" sz="1800" b="0" i="1" smtClean="0">
                                      <a:latin typeface="Cambria Math" panose="02040503050406030204" pitchFamily="18" charset="0"/>
                                      <a:cs typeface="B Koodak" panose="00000700000000000000" pitchFamily="2" charset="-78"/>
                                    </a:rPr>
                                    <m:t>2</m:t>
                                  </m:r>
                                </m:den>
                              </m:f>
                            </m:sup>
                          </m:sSup>
                          <m:r>
                            <a:rPr lang="en-US" sz="1800" b="0" i="1" smtClean="0">
                              <a:latin typeface="Cambria Math" panose="02040503050406030204" pitchFamily="18" charset="0"/>
                              <a:cs typeface="B Koodak" panose="00000700000000000000" pitchFamily="2" charset="-78"/>
                            </a:rPr>
                            <m:t>𝑑𝑡</m:t>
                          </m:r>
                          <m:r>
                            <a:rPr lang="en-US" sz="1800" b="0" i="1" smtClean="0">
                              <a:latin typeface="Cambria Math" panose="02040503050406030204" pitchFamily="18" charset="0"/>
                              <a:cs typeface="B Koodak" panose="00000700000000000000" pitchFamily="2" charset="-78"/>
                            </a:rPr>
                            <m:t>=</m:t>
                          </m:r>
                          <m:r>
                            <a:rPr lang="en-US" sz="1800" b="0" i="1" smtClean="0">
                              <a:latin typeface="Cambria Math" panose="02040503050406030204" pitchFamily="18" charset="0"/>
                              <a:cs typeface="B Koodak" panose="00000700000000000000" pitchFamily="2" charset="-78"/>
                            </a:rPr>
                            <m:t>1</m:t>
                          </m:r>
                          <m:r>
                            <a:rPr lang="en-US" sz="1800" b="0" i="1" smtClean="0">
                              <a:latin typeface="Cambria Math" panose="02040503050406030204" pitchFamily="18" charset="0"/>
                              <a:cs typeface="B Koodak" panose="00000700000000000000" pitchFamily="2" charset="-78"/>
                            </a:rPr>
                            <m:t>−</m:t>
                          </m:r>
                          <m:sSup>
                            <m:sSupPr>
                              <m:ctrlPr>
                                <a:rPr lang="en-US" sz="1800" b="0" i="1" smtClean="0">
                                  <a:latin typeface="Cambria Math" panose="02040503050406030204" pitchFamily="18" charset="0"/>
                                  <a:cs typeface="B Koodak" panose="00000700000000000000" pitchFamily="2" charset="-78"/>
                                </a:rPr>
                              </m:ctrlPr>
                            </m:sSupPr>
                            <m:e>
                              <m:r>
                                <a:rPr lang="en-US" sz="1800" b="0" i="1" smtClean="0">
                                  <a:latin typeface="Cambria Math" panose="02040503050406030204" pitchFamily="18" charset="0"/>
                                  <a:cs typeface="B Koodak" panose="00000700000000000000" pitchFamily="2" charset="-78"/>
                                </a:rPr>
                                <m:t>𝑒</m:t>
                              </m:r>
                            </m:e>
                            <m:sup>
                              <m:r>
                                <a:rPr lang="en-US" sz="1800" b="0" i="1" smtClean="0">
                                  <a:latin typeface="Cambria Math" panose="02040503050406030204" pitchFamily="18" charset="0"/>
                                  <a:cs typeface="B Koodak" panose="00000700000000000000" pitchFamily="2" charset="-78"/>
                                </a:rPr>
                                <m:t>−</m:t>
                              </m:r>
                              <m:f>
                                <m:fPr>
                                  <m:type m:val="skw"/>
                                  <m:ctrlPr>
                                    <a:rPr lang="en-US" sz="1800" b="0" i="1" smtClean="0">
                                      <a:latin typeface="Cambria Math" panose="02040503050406030204" pitchFamily="18" charset="0"/>
                                      <a:cs typeface="B Koodak" panose="00000700000000000000" pitchFamily="2" charset="-78"/>
                                    </a:rPr>
                                  </m:ctrlPr>
                                </m:fPr>
                                <m:num>
                                  <m:r>
                                    <a:rPr lang="en-US" sz="1800" b="0" i="1" smtClean="0">
                                      <a:latin typeface="Cambria Math" panose="02040503050406030204" pitchFamily="18" charset="0"/>
                                      <a:cs typeface="B Koodak" panose="00000700000000000000" pitchFamily="2" charset="-78"/>
                                    </a:rPr>
                                    <m:t>𝑥</m:t>
                                  </m:r>
                                </m:num>
                                <m:den>
                                  <m:r>
                                    <a:rPr lang="en-US" sz="1800" b="0" i="1" smtClean="0">
                                      <a:latin typeface="Cambria Math" panose="02040503050406030204" pitchFamily="18" charset="0"/>
                                      <a:cs typeface="B Koodak" panose="00000700000000000000" pitchFamily="2" charset="-78"/>
                                    </a:rPr>
                                    <m:t>2</m:t>
                                  </m:r>
                                </m:den>
                              </m:f>
                            </m:sup>
                          </m:sSup>
                        </m:e>
                      </m:nary>
                    </m:oMath>
                  </m:oMathPara>
                </a14:m>
                <a:endParaRPr lang="fa-IR" sz="1800" dirty="0">
                  <a:cs typeface="B Koodak" panose="00000700000000000000" pitchFamily="2" charset="-78"/>
                </a:endParaRPr>
              </a:p>
              <a:p>
                <a:pPr marL="800100" lvl="2" indent="0" algn="just" rtl="1">
                  <a:buNone/>
                </a:pPr>
                <a:r>
                  <a:rPr lang="fa-IR" sz="1800" dirty="0" smtClean="0">
                    <a:cs typeface="B Koodak" panose="00000700000000000000" pitchFamily="2" charset="-78"/>
                  </a:rPr>
                  <a:t>احتمال آنکه لامپ کمتر از 2 سال عمر کند.</a:t>
                </a:r>
              </a:p>
              <a:p>
                <a:pPr marL="800100" lvl="2" indent="0" algn="just">
                  <a:buNone/>
                </a:pPr>
                <a14:m>
                  <m:oMathPara xmlns:m="http://schemas.openxmlformats.org/officeDocument/2006/math">
                    <m:oMathParaPr>
                      <m:jc m:val="left"/>
                    </m:oMathParaPr>
                    <m:oMath xmlns:m="http://schemas.openxmlformats.org/officeDocument/2006/math">
                      <m:r>
                        <a:rPr lang="en-US" sz="1800" b="0" i="1" smtClean="0">
                          <a:latin typeface="Cambria Math" panose="02040503050406030204" pitchFamily="18" charset="0"/>
                          <a:cs typeface="B Koodak" panose="00000700000000000000" pitchFamily="2" charset="-78"/>
                        </a:rPr>
                        <m:t>𝑃</m:t>
                      </m:r>
                      <m:d>
                        <m:dPr>
                          <m:ctrlPr>
                            <a:rPr lang="en-US" sz="1800" b="0" i="1" smtClean="0">
                              <a:latin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cs typeface="B Koodak" panose="00000700000000000000" pitchFamily="2" charset="-78"/>
                            </a:rPr>
                            <m:t>0</m:t>
                          </m:r>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𝑋</m:t>
                          </m:r>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2</m:t>
                          </m:r>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𝐹</m:t>
                      </m:r>
                      <m:d>
                        <m:dPr>
                          <m:ctrlPr>
                            <a:rPr lang="en-US" sz="18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ea typeface="Cambria Math" panose="02040503050406030204" pitchFamily="18" charset="0"/>
                              <a:cs typeface="B Koodak" panose="00000700000000000000" pitchFamily="2" charset="-78"/>
                            </a:rPr>
                            <m:t>2</m:t>
                          </m:r>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𝐹</m:t>
                      </m:r>
                      <m:d>
                        <m:dPr>
                          <m:ctrlPr>
                            <a:rPr lang="en-US" sz="18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ea typeface="Cambria Math" panose="02040503050406030204" pitchFamily="18" charset="0"/>
                              <a:cs typeface="B Koodak" panose="00000700000000000000" pitchFamily="2" charset="-78"/>
                            </a:rPr>
                            <m:t>0</m:t>
                          </m:r>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𝐹</m:t>
                      </m:r>
                      <m:d>
                        <m:dPr>
                          <m:ctrlPr>
                            <a:rPr lang="en-US" sz="18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ea typeface="Cambria Math" panose="02040503050406030204" pitchFamily="18" charset="0"/>
                              <a:cs typeface="B Koodak" panose="00000700000000000000" pitchFamily="2" charset="-78"/>
                            </a:rPr>
                            <m:t>2</m:t>
                          </m:r>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1</m:t>
                      </m:r>
                      <m:r>
                        <a:rPr lang="en-US" sz="1800" b="0" i="1" smtClean="0">
                          <a:latin typeface="Cambria Math" panose="02040503050406030204" pitchFamily="18" charset="0"/>
                          <a:ea typeface="Cambria Math" panose="02040503050406030204" pitchFamily="18" charset="0"/>
                          <a:cs typeface="B Koodak" panose="00000700000000000000" pitchFamily="2" charset="-78"/>
                        </a:rPr>
                        <m:t>−</m:t>
                      </m:r>
                      <m:sSup>
                        <m:sSupPr>
                          <m:ctrlPr>
                            <a:rPr lang="en-US" sz="1800" b="0" i="1" smtClean="0">
                              <a:latin typeface="Cambria Math" panose="02040503050406030204" pitchFamily="18" charset="0"/>
                              <a:ea typeface="Cambria Math" panose="02040503050406030204" pitchFamily="18" charset="0"/>
                              <a:cs typeface="B Koodak" panose="00000700000000000000" pitchFamily="2" charset="-78"/>
                            </a:rPr>
                          </m:ctrlPr>
                        </m:sSupPr>
                        <m:e>
                          <m:r>
                            <a:rPr lang="en-US" sz="1800" b="0" i="1" smtClean="0">
                              <a:latin typeface="Cambria Math" panose="02040503050406030204" pitchFamily="18" charset="0"/>
                              <a:ea typeface="Cambria Math" panose="02040503050406030204" pitchFamily="18" charset="0"/>
                              <a:cs typeface="B Koodak" panose="00000700000000000000" pitchFamily="2" charset="-78"/>
                            </a:rPr>
                            <m:t>𝑒</m:t>
                          </m:r>
                        </m:e>
                        <m:sup>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1</m:t>
                          </m:r>
                        </m:sup>
                      </m:sSup>
                    </m:oMath>
                  </m:oMathPara>
                </a14:m>
                <a:endParaRPr lang="en-US" sz="1800" b="0" dirty="0" smtClean="0">
                  <a:ea typeface="Cambria Math" panose="02040503050406030204" pitchFamily="18" charset="0"/>
                  <a:cs typeface="B Koodak" panose="00000700000000000000" pitchFamily="2" charset="-78"/>
                </a:endParaRPr>
              </a:p>
              <a:p>
                <a:pPr marL="800100" lvl="2" indent="0" algn="just">
                  <a:buNone/>
                </a:pPr>
                <a:endParaRPr lang="fa-IR" sz="1800" dirty="0">
                  <a:cs typeface="B Koodak" panose="00000700000000000000" pitchFamily="2" charset="-78"/>
                </a:endParaRPr>
              </a:p>
              <a:p>
                <a:pPr marL="800100" lvl="2" indent="0" algn="just" rtl="1">
                  <a:buNone/>
                </a:pPr>
                <a:r>
                  <a:rPr lang="fa-IR" sz="1800" dirty="0">
                    <a:cs typeface="B Koodak" panose="00000700000000000000" pitchFamily="2" charset="-78"/>
                  </a:rPr>
                  <a:t>احتمال آنکه لامپ </a:t>
                </a:r>
                <a:r>
                  <a:rPr lang="fa-IR" sz="1800" dirty="0" smtClean="0">
                    <a:cs typeface="B Koodak" panose="00000700000000000000" pitchFamily="2" charset="-78"/>
                  </a:rPr>
                  <a:t>بین2 تا 3 سال </a:t>
                </a:r>
                <a:r>
                  <a:rPr lang="fa-IR" sz="1800" dirty="0">
                    <a:cs typeface="B Koodak" panose="00000700000000000000" pitchFamily="2" charset="-78"/>
                  </a:rPr>
                  <a:t>عمر کند.</a:t>
                </a:r>
              </a:p>
              <a:p>
                <a:pPr marL="800100" lvl="2" indent="0" algn="just">
                  <a:buNone/>
                </a:pPr>
                <a14:m>
                  <m:oMathPara xmlns:m="http://schemas.openxmlformats.org/officeDocument/2006/math">
                    <m:oMathParaPr>
                      <m:jc m:val="left"/>
                    </m:oMathParaPr>
                    <m:oMath xmlns:m="http://schemas.openxmlformats.org/officeDocument/2006/math">
                      <m:r>
                        <a:rPr lang="en-US" sz="1800" i="1">
                          <a:latin typeface="Cambria Math" panose="02040503050406030204" pitchFamily="18" charset="0"/>
                          <a:cs typeface="B Koodak" panose="00000700000000000000" pitchFamily="2" charset="-78"/>
                        </a:rPr>
                        <m:t>𝑃</m:t>
                      </m:r>
                      <m:d>
                        <m:dPr>
                          <m:ctrlPr>
                            <a:rPr lang="en-US" sz="1800" i="1">
                              <a:latin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cs typeface="B Koodak" panose="00000700000000000000" pitchFamily="2" charset="-78"/>
                            </a:rPr>
                            <m:t>2</m:t>
                          </m:r>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ea typeface="Cambria Math" panose="02040503050406030204" pitchFamily="18" charset="0"/>
                              <a:cs typeface="B Koodak" panose="00000700000000000000" pitchFamily="2" charset="-78"/>
                            </a:rPr>
                            <m:t>𝑋</m:t>
                          </m:r>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3</m:t>
                          </m:r>
                        </m:e>
                      </m:d>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ea typeface="Cambria Math" panose="02040503050406030204" pitchFamily="18" charset="0"/>
                          <a:cs typeface="B Koodak" panose="00000700000000000000" pitchFamily="2" charset="-78"/>
                        </a:rPr>
                        <m:t>𝐹</m:t>
                      </m:r>
                      <m:d>
                        <m:dPr>
                          <m:ctrlPr>
                            <a:rPr lang="en-US" sz="1800" i="1">
                              <a:latin typeface="Cambria Math" panose="02040503050406030204" pitchFamily="18" charset="0"/>
                              <a:ea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ea typeface="Cambria Math" panose="02040503050406030204" pitchFamily="18" charset="0"/>
                              <a:cs typeface="B Koodak" panose="00000700000000000000" pitchFamily="2" charset="-78"/>
                            </a:rPr>
                            <m:t>3</m:t>
                          </m:r>
                        </m:e>
                      </m:d>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ea typeface="Cambria Math" panose="02040503050406030204" pitchFamily="18" charset="0"/>
                          <a:cs typeface="B Koodak" panose="00000700000000000000" pitchFamily="2" charset="-78"/>
                        </a:rPr>
                        <m:t>𝐹</m:t>
                      </m:r>
                      <m:d>
                        <m:dPr>
                          <m:ctrlPr>
                            <a:rPr lang="en-US" sz="1800" i="1">
                              <a:latin typeface="Cambria Math" panose="02040503050406030204" pitchFamily="18" charset="0"/>
                              <a:ea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ea typeface="Cambria Math" panose="02040503050406030204" pitchFamily="18" charset="0"/>
                              <a:cs typeface="B Koodak" panose="00000700000000000000" pitchFamily="2" charset="-78"/>
                            </a:rPr>
                            <m:t>2</m:t>
                          </m:r>
                        </m:e>
                      </m:d>
                      <m:r>
                        <a:rPr lang="en-US" sz="1800" i="1">
                          <a:latin typeface="Cambria Math" panose="02040503050406030204" pitchFamily="18" charset="0"/>
                          <a:ea typeface="Cambria Math" panose="02040503050406030204" pitchFamily="18" charset="0"/>
                          <a:cs typeface="B Koodak" panose="00000700000000000000" pitchFamily="2" charset="-78"/>
                        </a:rPr>
                        <m:t>=</m:t>
                      </m:r>
                      <m:d>
                        <m:dPr>
                          <m:ctrlPr>
                            <a:rPr lang="en-US" sz="18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1800" i="1">
                              <a:latin typeface="Cambria Math" panose="02040503050406030204" pitchFamily="18" charset="0"/>
                              <a:ea typeface="Cambria Math" panose="02040503050406030204" pitchFamily="18" charset="0"/>
                              <a:cs typeface="B Koodak" panose="00000700000000000000" pitchFamily="2" charset="-78"/>
                            </a:rPr>
                            <m:t>1</m:t>
                          </m:r>
                          <m:r>
                            <a:rPr lang="en-US" sz="1800" i="1">
                              <a:latin typeface="Cambria Math" panose="02040503050406030204" pitchFamily="18" charset="0"/>
                              <a:ea typeface="Cambria Math" panose="02040503050406030204" pitchFamily="18" charset="0"/>
                              <a:cs typeface="B Koodak" panose="00000700000000000000" pitchFamily="2" charset="-78"/>
                            </a:rPr>
                            <m:t>−</m:t>
                          </m:r>
                          <m:sSup>
                            <m:sSupPr>
                              <m:ctrlPr>
                                <a:rPr lang="en-US" sz="1800" i="1">
                                  <a:latin typeface="Cambria Math" panose="02040503050406030204" pitchFamily="18" charset="0"/>
                                  <a:ea typeface="Cambria Math" panose="02040503050406030204" pitchFamily="18" charset="0"/>
                                  <a:cs typeface="B Koodak" panose="00000700000000000000" pitchFamily="2" charset="-78"/>
                                </a:rPr>
                              </m:ctrlPr>
                            </m:sSupPr>
                            <m:e>
                              <m:r>
                                <a:rPr lang="en-US" sz="1800" i="1">
                                  <a:latin typeface="Cambria Math" panose="02040503050406030204" pitchFamily="18" charset="0"/>
                                  <a:ea typeface="Cambria Math" panose="02040503050406030204" pitchFamily="18" charset="0"/>
                                  <a:cs typeface="B Koodak" panose="00000700000000000000" pitchFamily="2" charset="-78"/>
                                </a:rPr>
                                <m:t>𝑒</m:t>
                              </m:r>
                            </m:e>
                            <m:sup>
                              <m:r>
                                <a:rPr lang="en-US" sz="1800" i="1">
                                  <a:latin typeface="Cambria Math" panose="02040503050406030204" pitchFamily="18" charset="0"/>
                                  <a:ea typeface="Cambria Math" panose="02040503050406030204" pitchFamily="18" charset="0"/>
                                  <a:cs typeface="B Koodak" panose="00000700000000000000" pitchFamily="2" charset="-78"/>
                                </a:rPr>
                                <m:t>−</m:t>
                              </m:r>
                              <m:f>
                                <m:fPr>
                                  <m:type m:val="skw"/>
                                  <m:ctrlPr>
                                    <a:rPr lang="en-US" sz="1800" i="1" smtClean="0">
                                      <a:latin typeface="Cambria Math" panose="02040503050406030204" pitchFamily="18" charset="0"/>
                                      <a:ea typeface="Cambria Math" panose="02040503050406030204" pitchFamily="18" charset="0"/>
                                      <a:cs typeface="B Koodak" panose="00000700000000000000" pitchFamily="2" charset="-78"/>
                                    </a:rPr>
                                  </m:ctrlPr>
                                </m:fPr>
                                <m:num>
                                  <m:r>
                                    <a:rPr lang="en-US" sz="1800" b="0" i="1" smtClean="0">
                                      <a:latin typeface="Cambria Math" panose="02040503050406030204" pitchFamily="18" charset="0"/>
                                      <a:ea typeface="Cambria Math" panose="02040503050406030204" pitchFamily="18" charset="0"/>
                                      <a:cs typeface="B Koodak" panose="00000700000000000000" pitchFamily="2" charset="-78"/>
                                    </a:rPr>
                                    <m:t>3</m:t>
                                  </m:r>
                                </m:num>
                                <m:den>
                                  <m:r>
                                    <a:rPr lang="en-US" sz="1800" b="0" i="1" smtClean="0">
                                      <a:latin typeface="Cambria Math" panose="02040503050406030204" pitchFamily="18" charset="0"/>
                                      <a:ea typeface="Cambria Math" panose="02040503050406030204" pitchFamily="18" charset="0"/>
                                      <a:cs typeface="B Koodak" panose="00000700000000000000" pitchFamily="2" charset="-78"/>
                                    </a:rPr>
                                    <m:t>2</m:t>
                                  </m:r>
                                </m:den>
                              </m:f>
                            </m:sup>
                          </m:sSup>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d>
                        <m:dPr>
                          <m:ctrlPr>
                            <a:rPr lang="en-US" sz="18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1800" b="0" i="1" smtClean="0">
                              <a:latin typeface="Cambria Math" panose="02040503050406030204" pitchFamily="18" charset="0"/>
                              <a:ea typeface="Cambria Math" panose="02040503050406030204" pitchFamily="18" charset="0"/>
                              <a:cs typeface="B Koodak" panose="00000700000000000000" pitchFamily="2" charset="-78"/>
                            </a:rPr>
                            <m:t>1</m:t>
                          </m:r>
                          <m:r>
                            <a:rPr lang="en-US" sz="1800" b="0" i="1" smtClean="0">
                              <a:latin typeface="Cambria Math" panose="02040503050406030204" pitchFamily="18" charset="0"/>
                              <a:ea typeface="Cambria Math" panose="02040503050406030204" pitchFamily="18" charset="0"/>
                              <a:cs typeface="B Koodak" panose="00000700000000000000" pitchFamily="2" charset="-78"/>
                            </a:rPr>
                            <m:t>−</m:t>
                          </m:r>
                          <m:sSup>
                            <m:sSupPr>
                              <m:ctrlPr>
                                <a:rPr lang="en-US" sz="1800" b="0" i="1" smtClean="0">
                                  <a:latin typeface="Cambria Math" panose="02040503050406030204" pitchFamily="18" charset="0"/>
                                  <a:ea typeface="Cambria Math" panose="02040503050406030204" pitchFamily="18" charset="0"/>
                                  <a:cs typeface="B Koodak" panose="00000700000000000000" pitchFamily="2" charset="-78"/>
                                </a:rPr>
                              </m:ctrlPr>
                            </m:sSupPr>
                            <m:e>
                              <m:r>
                                <a:rPr lang="en-US" sz="1800" b="0" i="1" smtClean="0">
                                  <a:latin typeface="Cambria Math" panose="02040503050406030204" pitchFamily="18" charset="0"/>
                                  <a:ea typeface="Cambria Math" panose="02040503050406030204" pitchFamily="18" charset="0"/>
                                  <a:cs typeface="B Koodak" panose="00000700000000000000" pitchFamily="2" charset="-78"/>
                                </a:rPr>
                                <m:t>𝑒</m:t>
                              </m:r>
                            </m:e>
                            <m:sup>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1</m:t>
                              </m:r>
                            </m:sup>
                          </m:sSup>
                        </m:e>
                      </m:d>
                      <m:r>
                        <a:rPr lang="en-US" sz="1800" b="0" i="1" smtClean="0">
                          <a:latin typeface="Cambria Math" panose="02040503050406030204" pitchFamily="18" charset="0"/>
                          <a:ea typeface="Cambria Math" panose="02040503050406030204" pitchFamily="18" charset="0"/>
                          <a:cs typeface="B Koodak" panose="00000700000000000000" pitchFamily="2" charset="-78"/>
                        </a:rPr>
                        <m:t>=−</m:t>
                      </m:r>
                      <m:sSup>
                        <m:sSupPr>
                          <m:ctrlPr>
                            <a:rPr lang="en-US" sz="1800" i="1">
                              <a:latin typeface="Cambria Math" panose="02040503050406030204" pitchFamily="18" charset="0"/>
                              <a:ea typeface="Cambria Math" panose="02040503050406030204" pitchFamily="18" charset="0"/>
                              <a:cs typeface="B Koodak" panose="00000700000000000000" pitchFamily="2" charset="-78"/>
                            </a:rPr>
                          </m:ctrlPr>
                        </m:sSupPr>
                        <m:e>
                          <m:r>
                            <a:rPr lang="en-US" sz="1800" i="1">
                              <a:latin typeface="Cambria Math" panose="02040503050406030204" pitchFamily="18" charset="0"/>
                              <a:ea typeface="Cambria Math" panose="02040503050406030204" pitchFamily="18" charset="0"/>
                              <a:cs typeface="B Koodak" panose="00000700000000000000" pitchFamily="2" charset="-78"/>
                            </a:rPr>
                            <m:t>𝑒</m:t>
                          </m:r>
                        </m:e>
                        <m:sup>
                          <m:r>
                            <a:rPr lang="en-US" sz="1800" i="1">
                              <a:latin typeface="Cambria Math" panose="02040503050406030204" pitchFamily="18" charset="0"/>
                              <a:ea typeface="Cambria Math" panose="02040503050406030204" pitchFamily="18" charset="0"/>
                              <a:cs typeface="B Koodak" panose="00000700000000000000" pitchFamily="2" charset="-78"/>
                            </a:rPr>
                            <m:t>−</m:t>
                          </m:r>
                          <m:f>
                            <m:fPr>
                              <m:type m:val="skw"/>
                              <m:ctrlPr>
                                <a:rPr lang="en-US" sz="1800" i="1">
                                  <a:latin typeface="Cambria Math" panose="02040503050406030204" pitchFamily="18" charset="0"/>
                                  <a:ea typeface="Cambria Math" panose="02040503050406030204" pitchFamily="18" charset="0"/>
                                  <a:cs typeface="B Koodak" panose="00000700000000000000" pitchFamily="2" charset="-78"/>
                                </a:rPr>
                              </m:ctrlPr>
                            </m:fPr>
                            <m:num>
                              <m:r>
                                <a:rPr lang="en-US" sz="1800" i="1">
                                  <a:latin typeface="Cambria Math" panose="02040503050406030204" pitchFamily="18" charset="0"/>
                                  <a:ea typeface="Cambria Math" panose="02040503050406030204" pitchFamily="18" charset="0"/>
                                  <a:cs typeface="B Koodak" panose="00000700000000000000" pitchFamily="2" charset="-78"/>
                                </a:rPr>
                                <m:t>3</m:t>
                              </m:r>
                            </m:num>
                            <m:den>
                              <m:r>
                                <a:rPr lang="en-US" sz="1800" i="1">
                                  <a:latin typeface="Cambria Math" panose="02040503050406030204" pitchFamily="18" charset="0"/>
                                  <a:ea typeface="Cambria Math" panose="02040503050406030204" pitchFamily="18" charset="0"/>
                                  <a:cs typeface="B Koodak" panose="00000700000000000000" pitchFamily="2" charset="-78"/>
                                </a:rPr>
                                <m:t>2</m:t>
                              </m:r>
                            </m:den>
                          </m:f>
                        </m:sup>
                      </m:sSup>
                      <m:r>
                        <a:rPr lang="en-US" sz="1800" b="0" i="0" smtClean="0">
                          <a:latin typeface="Cambria Math" panose="02040503050406030204" pitchFamily="18" charset="0"/>
                          <a:ea typeface="Cambria Math" panose="02040503050406030204" pitchFamily="18" charset="0"/>
                          <a:cs typeface="B Koodak" panose="00000700000000000000" pitchFamily="2" charset="-78"/>
                        </a:rPr>
                        <m:t>+</m:t>
                      </m:r>
                      <m:sSup>
                        <m:sSupPr>
                          <m:ctrlPr>
                            <a:rPr lang="en-US" sz="1800" i="1">
                              <a:latin typeface="Cambria Math" panose="02040503050406030204" pitchFamily="18" charset="0"/>
                              <a:ea typeface="Cambria Math" panose="02040503050406030204" pitchFamily="18" charset="0"/>
                              <a:cs typeface="B Koodak" panose="00000700000000000000" pitchFamily="2" charset="-78"/>
                            </a:rPr>
                          </m:ctrlPr>
                        </m:sSupPr>
                        <m:e>
                          <m:r>
                            <a:rPr lang="en-US" sz="1800" i="1">
                              <a:latin typeface="Cambria Math" panose="02040503050406030204" pitchFamily="18" charset="0"/>
                              <a:ea typeface="Cambria Math" panose="02040503050406030204" pitchFamily="18" charset="0"/>
                              <a:cs typeface="B Koodak" panose="00000700000000000000" pitchFamily="2" charset="-78"/>
                            </a:rPr>
                            <m:t>𝑒</m:t>
                          </m:r>
                        </m:e>
                        <m:sup>
                          <m:r>
                            <a:rPr lang="en-US" sz="1800" i="1">
                              <a:latin typeface="Cambria Math" panose="02040503050406030204" pitchFamily="18" charset="0"/>
                              <a:ea typeface="Cambria Math" panose="02040503050406030204" pitchFamily="18" charset="0"/>
                              <a:cs typeface="B Koodak" panose="00000700000000000000" pitchFamily="2" charset="-78"/>
                            </a:rPr>
                            <m:t>−</m:t>
                          </m:r>
                          <m:r>
                            <a:rPr lang="en-US" sz="1800" i="1">
                              <a:latin typeface="Cambria Math" panose="02040503050406030204" pitchFamily="18" charset="0"/>
                              <a:ea typeface="Cambria Math" panose="02040503050406030204" pitchFamily="18" charset="0"/>
                              <a:cs typeface="B Koodak" panose="00000700000000000000" pitchFamily="2" charset="-78"/>
                            </a:rPr>
                            <m:t>1</m:t>
                          </m:r>
                        </m:sup>
                      </m:sSup>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0</m:t>
                      </m:r>
                      <m:r>
                        <a:rPr lang="en-US" sz="1800" b="0" i="1" smtClean="0">
                          <a:latin typeface="Cambria Math" panose="02040503050406030204" pitchFamily="18" charset="0"/>
                          <a:ea typeface="Cambria Math" panose="02040503050406030204" pitchFamily="18" charset="0"/>
                          <a:cs typeface="B Koodak" panose="00000700000000000000" pitchFamily="2" charset="-78"/>
                        </a:rPr>
                        <m:t>.</m:t>
                      </m:r>
                      <m:r>
                        <a:rPr lang="en-US" sz="1800" b="0" i="1" smtClean="0">
                          <a:latin typeface="Cambria Math" panose="02040503050406030204" pitchFamily="18" charset="0"/>
                          <a:ea typeface="Cambria Math" panose="02040503050406030204" pitchFamily="18" charset="0"/>
                          <a:cs typeface="B Koodak" panose="00000700000000000000" pitchFamily="2" charset="-78"/>
                        </a:rPr>
                        <m:t>145</m:t>
                      </m:r>
                    </m:oMath>
                  </m:oMathPara>
                </a14:m>
                <a:endParaRPr lang="fa-IR" sz="1800" dirty="0">
                  <a:cs typeface="B Koodak" panose="00000700000000000000" pitchFamily="2" charset="-78"/>
                </a:endParaRPr>
              </a:p>
              <a:p>
                <a:pPr marL="800100" lvl="2" indent="0" algn="just" rtl="1">
                  <a:buNone/>
                </a:pPr>
                <a:endParaRPr lang="fa-IR" sz="18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11"/>
                <a:stretch>
                  <a:fillRect t="-1570" r="-424"/>
                </a:stretch>
              </a:blipFill>
            </p:spPr>
            <p:txBody>
              <a:bodyPr/>
              <a:lstStyle/>
              <a:p>
                <a:r>
                  <a:rPr lang="en-US">
                    <a:noFill/>
                  </a:rPr>
                  <a:t> </a:t>
                </a:r>
              </a:p>
            </p:txBody>
          </p:sp>
        </mc:Fallback>
      </mc:AlternateContent>
    </p:spTree>
    <p:extLst>
      <p:ext uri="{BB962C8B-B14F-4D97-AF65-F5344CB8AC3E}">
        <p14:creationId xmlns:p14="http://schemas.microsoft.com/office/powerpoint/2010/main" val="348649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2000"/>
            <a:lum/>
          </a:blip>
          <a:srcRect/>
          <a:stretch>
            <a:fillRect t="-35000" b="-3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98869" y="3661391"/>
            <a:ext cx="9068587" cy="1529789"/>
          </a:xfrm>
        </p:spPr>
        <p:txBody>
          <a:bodyPr/>
          <a:lstStyle/>
          <a:p>
            <a:pPr algn="ctr" rtl="1">
              <a:lnSpc>
                <a:spcPct val="100000"/>
              </a:lnSpc>
            </a:pPr>
            <a:r>
              <a:rPr lang="fa-IR" sz="4800" b="1" dirty="0" smtClean="0">
                <a:ln w="38100">
                  <a:solidFill>
                    <a:schemeClr val="tx1"/>
                  </a:solidFill>
                </a:ln>
                <a:solidFill>
                  <a:srgbClr val="FFFF00"/>
                </a:solidFill>
                <a:latin typeface="IranNastaliq" panose="02000503000000020003" pitchFamily="2" charset="0"/>
                <a:cs typeface="B Koodak" panose="00000700000000000000" pitchFamily="2" charset="-78"/>
              </a:rPr>
              <a:t>فصل </a:t>
            </a:r>
            <a:r>
              <a:rPr lang="fa-IR" sz="4800" b="1" dirty="0" smtClean="0">
                <a:ln w="38100">
                  <a:solidFill>
                    <a:schemeClr val="tx1"/>
                  </a:solidFill>
                </a:ln>
                <a:solidFill>
                  <a:srgbClr val="FFFF00"/>
                </a:solidFill>
                <a:latin typeface="IranNastaliq" panose="02000503000000020003" pitchFamily="2" charset="0"/>
                <a:cs typeface="B Koodak" panose="00000700000000000000" pitchFamily="2" charset="-78"/>
              </a:rPr>
              <a:t>دو</a:t>
            </a:r>
            <a:r>
              <a:rPr lang="fa-IR" sz="4800" b="1" dirty="0" smtClean="0">
                <a:ln w="38100">
                  <a:solidFill>
                    <a:schemeClr val="tx1"/>
                  </a:solidFill>
                </a:ln>
                <a:solidFill>
                  <a:srgbClr val="FFFF00"/>
                </a:solidFill>
                <a:latin typeface="IranNastaliq" panose="02000503000000020003" pitchFamily="2" charset="0"/>
                <a:cs typeface="B Koodak" panose="00000700000000000000" pitchFamily="2" charset="-78"/>
              </a:rPr>
              <a:t>م</a:t>
            </a:r>
            <a:r>
              <a:rPr lang="fa-IR" sz="4800" b="1" dirty="0" smtClean="0">
                <a:ln w="38100">
                  <a:solidFill>
                    <a:schemeClr val="tx1"/>
                  </a:solidFill>
                </a:ln>
                <a:solidFill>
                  <a:srgbClr val="FFFF00"/>
                </a:solidFill>
                <a:latin typeface="IranNastaliq" panose="02000503000000020003" pitchFamily="2" charset="0"/>
                <a:cs typeface="B Koodak" panose="00000700000000000000" pitchFamily="2" charset="-78"/>
              </a:rPr>
              <a:t/>
            </a:r>
            <a:br>
              <a:rPr lang="fa-IR" sz="4800" b="1" dirty="0" smtClean="0">
                <a:ln w="38100">
                  <a:solidFill>
                    <a:schemeClr val="tx1"/>
                  </a:solidFill>
                </a:ln>
                <a:solidFill>
                  <a:srgbClr val="FFFF00"/>
                </a:solidFill>
                <a:latin typeface="IranNastaliq" panose="02000503000000020003" pitchFamily="2" charset="0"/>
                <a:cs typeface="B Koodak" panose="00000700000000000000" pitchFamily="2" charset="-78"/>
              </a:rPr>
            </a:br>
            <a:r>
              <a:rPr lang="fa-IR" sz="4800" b="1" dirty="0" smtClean="0">
                <a:ln w="38100">
                  <a:solidFill>
                    <a:schemeClr val="tx1"/>
                  </a:solidFill>
                </a:ln>
                <a:solidFill>
                  <a:srgbClr val="FFFF00"/>
                </a:solidFill>
                <a:latin typeface="IranNastaliq" panose="02000503000000020003" pitchFamily="2" charset="0"/>
                <a:cs typeface="B Koodak" panose="00000700000000000000" pitchFamily="2" charset="-78"/>
              </a:rPr>
              <a:t>شبیه سازی سیستم های گسسته</a:t>
            </a:r>
            <a:endParaRPr lang="en-US" sz="4800" b="1" dirty="0">
              <a:ln w="38100">
                <a:solidFill>
                  <a:schemeClr val="tx1"/>
                </a:solidFill>
              </a:ln>
              <a:solidFill>
                <a:srgbClr val="FFFF00"/>
              </a:solidFill>
              <a:effectLst/>
              <a:latin typeface="IranNastaliq" panose="02000503000000020003" pitchFamily="2" charset="0"/>
              <a:cs typeface="B Koodak" panose="00000700000000000000" pitchFamily="2" charset="-78"/>
            </a:endParaRPr>
          </a:p>
        </p:txBody>
      </p:sp>
      <p:sp>
        <p:nvSpPr>
          <p:cNvPr id="3" name="Subtitle 2"/>
          <p:cNvSpPr>
            <a:spLocks noGrp="1"/>
          </p:cNvSpPr>
          <p:nvPr>
            <p:ph type="subTitle" idx="1"/>
          </p:nvPr>
        </p:nvSpPr>
        <p:spPr>
          <a:xfrm>
            <a:off x="1563969" y="2475611"/>
            <a:ext cx="9070848" cy="715880"/>
          </a:xfrm>
        </p:spPr>
        <p:txBody>
          <a:bodyPr>
            <a:normAutofit fontScale="77500" lnSpcReduction="20000"/>
          </a:bodyPr>
          <a:lstStyle/>
          <a:p>
            <a:pPr algn="ctr"/>
            <a:r>
              <a:rPr lang="fa-IR" sz="2300" b="1" dirty="0" smtClean="0">
                <a:solidFill>
                  <a:schemeClr val="tx1"/>
                </a:solidFill>
                <a:cs typeface="B Koodak" panose="00000700000000000000" pitchFamily="2" charset="-78"/>
              </a:rPr>
              <a:t>دانشگده فنی حرفه ای ملایر</a:t>
            </a:r>
            <a:endParaRPr lang="fa-IR" sz="2300" b="1" dirty="0">
              <a:solidFill>
                <a:schemeClr val="tx1"/>
              </a:solidFill>
              <a:cs typeface="B Koodak" panose="00000700000000000000" pitchFamily="2" charset="-78"/>
            </a:endParaRPr>
          </a:p>
          <a:p>
            <a:pPr algn="ctr"/>
            <a:r>
              <a:rPr lang="fa-IR" sz="2300" b="1" dirty="0" smtClean="0">
                <a:solidFill>
                  <a:schemeClr val="tx1"/>
                </a:solidFill>
                <a:cs typeface="B Koodak" panose="00000700000000000000" pitchFamily="2" charset="-78"/>
              </a:rPr>
              <a:t> گروه مهندسی کامپیوتر</a:t>
            </a:r>
            <a:endParaRPr lang="en-US" sz="2300" b="1" dirty="0">
              <a:solidFill>
                <a:schemeClr val="tx1"/>
              </a:solidFill>
              <a:cs typeface="B Koodak" panose="00000700000000000000" pitchFamily="2" charset="-78"/>
            </a:endParaRPr>
          </a:p>
        </p:txBody>
      </p:sp>
    </p:spTree>
    <p:extLst>
      <p:ext uri="{BB962C8B-B14F-4D97-AF65-F5344CB8AC3E}">
        <p14:creationId xmlns:p14="http://schemas.microsoft.com/office/powerpoint/2010/main" val="3701774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a:t>
            </a:r>
            <a:r>
              <a:rPr lang="en-US" sz="4000" dirty="0" smtClean="0">
                <a:solidFill>
                  <a:srgbClr val="00B050"/>
                </a:solidFill>
                <a:cs typeface="B Koodak" panose="00000700000000000000" pitchFamily="2" charset="-78"/>
              </a:rPr>
              <a:t> </a:t>
            </a:r>
            <a:r>
              <a:rPr lang="fa-IR" sz="4000" dirty="0" smtClean="0">
                <a:solidFill>
                  <a:srgbClr val="00B050"/>
                </a:solidFill>
                <a:cs typeface="B Koodak" panose="00000700000000000000" pitchFamily="2" charset="-78"/>
              </a:rPr>
              <a:t>(ادامه) </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امید ریاضی: </a:t>
                </a:r>
                <a:r>
                  <a:rPr lang="fa-IR" sz="2200" dirty="0">
                    <a:cs typeface="B Koodak" panose="00000700000000000000" pitchFamily="2" charset="-78"/>
                  </a:rPr>
                  <a:t>امید ریاضی متوسط وزن احتمالی کلیۀ مقادیر تصادفی </a:t>
                </a:r>
                <a:r>
                  <a:rPr lang="en-US" sz="2000" dirty="0">
                    <a:latin typeface="Times New Roman" panose="02020603050405020304" pitchFamily="18" charset="0"/>
                    <a:cs typeface="Times New Roman" panose="02020603050405020304" pitchFamily="18" charset="0"/>
                  </a:rPr>
                  <a:t>X</a:t>
                </a:r>
                <a:r>
                  <a:rPr lang="fa-IR" sz="2000" dirty="0">
                    <a:latin typeface="Times New Roman" panose="02020603050405020304" pitchFamily="18" charset="0"/>
                    <a:cs typeface="Times New Roman" panose="02020603050405020304" pitchFamily="18" charset="0"/>
                  </a:rPr>
                  <a:t> </a:t>
                </a:r>
                <a:r>
                  <a:rPr lang="fa-IR" sz="2200" dirty="0">
                    <a:cs typeface="B Koodak" panose="00000700000000000000" pitchFamily="2" charset="-78"/>
                  </a:rPr>
                  <a:t>است. </a:t>
                </a:r>
                <a:r>
                  <a:rPr lang="fa-IR" sz="2200" dirty="0" smtClean="0">
                    <a:cs typeface="B Koodak" panose="00000700000000000000" pitchFamily="2" charset="-78"/>
                  </a:rPr>
                  <a:t>اگر </a:t>
                </a:r>
                <a:r>
                  <a:rPr lang="en-US" sz="2000" dirty="0">
                    <a:latin typeface="Times New Roman" panose="02020603050405020304" pitchFamily="18" charset="0"/>
                    <a:cs typeface="Times New Roman" panose="02020603050405020304" pitchFamily="18" charset="0"/>
                  </a:rPr>
                  <a:t>X</a:t>
                </a:r>
                <a:r>
                  <a:rPr lang="fa-IR" sz="2200" dirty="0">
                    <a:cs typeface="B Koodak" panose="00000700000000000000" pitchFamily="2" charset="-78"/>
                  </a:rPr>
                  <a:t> یک متغیر تصادفی باشد، مقدار امید ریاضی </a:t>
                </a:r>
                <a:r>
                  <a:rPr lang="en-US" sz="2000" dirty="0">
                    <a:latin typeface="Times New Roman" panose="02020603050405020304" pitchFamily="18" charset="0"/>
                    <a:cs typeface="Times New Roman" panose="02020603050405020304" pitchFamily="18" charset="0"/>
                  </a:rPr>
                  <a:t>X</a:t>
                </a:r>
                <a:r>
                  <a:rPr lang="fa-IR" sz="2200" dirty="0">
                    <a:cs typeface="B Koodak" panose="00000700000000000000" pitchFamily="2" charset="-78"/>
                  </a:rPr>
                  <a:t> به وسیلۀ </a:t>
                </a:r>
                <a:r>
                  <a:rPr lang="en-US" sz="2000" dirty="0">
                    <a:latin typeface="Times New Roman" panose="02020603050405020304" pitchFamily="18" charset="0"/>
                    <a:cs typeface="Times New Roman" panose="02020603050405020304" pitchFamily="18" charset="0"/>
                  </a:rPr>
                  <a:t>E(X)</a:t>
                </a:r>
                <a:r>
                  <a:rPr lang="fa-IR" sz="2000" dirty="0">
                    <a:latin typeface="Times New Roman" panose="02020603050405020304" pitchFamily="18" charset="0"/>
                    <a:cs typeface="Times New Roman" panose="02020603050405020304" pitchFamily="18" charset="0"/>
                  </a:rPr>
                  <a:t> </a:t>
                </a:r>
                <a:r>
                  <a:rPr lang="fa-IR" sz="2200" dirty="0">
                    <a:cs typeface="B Koodak" panose="00000700000000000000" pitchFamily="2" charset="-78"/>
                  </a:rPr>
                  <a:t> یا </a:t>
                </a:r>
                <a14:m>
                  <m:oMath xmlns:m="http://schemas.openxmlformats.org/officeDocument/2006/math">
                    <m:r>
                      <a:rPr lang="fa-IR" sz="2200">
                        <a:latin typeface="Cambria Math" panose="02040503050406030204" pitchFamily="18" charset="0"/>
                        <a:cs typeface="B Koodak" panose="00000700000000000000" pitchFamily="2" charset="-78"/>
                      </a:rPr>
                      <m:t> </m:t>
                    </m:r>
                    <m:r>
                      <a:rPr lang="fa-IR" sz="2200">
                        <a:latin typeface="Cambria Math" panose="02040503050406030204" pitchFamily="18" charset="0"/>
                        <a:cs typeface="B Koodak" panose="00000700000000000000" pitchFamily="2" charset="-78"/>
                      </a:rPr>
                      <m:t>𝜇</m:t>
                    </m:r>
                  </m:oMath>
                </a14:m>
                <a:r>
                  <a:rPr lang="fa-IR" sz="2200" dirty="0" smtClean="0">
                    <a:cs typeface="B Koodak" panose="00000700000000000000" pitchFamily="2" charset="-78"/>
                  </a:rPr>
                  <a:t>نمایش </a:t>
                </a:r>
                <a:r>
                  <a:rPr lang="fa-IR" sz="2200" dirty="0">
                    <a:cs typeface="B Koodak" panose="00000700000000000000" pitchFamily="2" charset="-78"/>
                  </a:rPr>
                  <a:t>داده میشود و برابر است با</a:t>
                </a:r>
                <a:r>
                  <a:rPr lang="fa-IR" sz="2200" dirty="0" smtClean="0">
                    <a:cs typeface="B Koodak" panose="00000700000000000000" pitchFamily="2" charset="-78"/>
                  </a:rPr>
                  <a:t>:</a:t>
                </a:r>
                <a:endParaRPr lang="fa-IR" sz="2200" dirty="0">
                  <a:cs typeface="B Koodak" panose="00000700000000000000" pitchFamily="2" charset="-78"/>
                </a:endParaRPr>
              </a:p>
              <a:p>
                <a:pPr lvl="1" algn="r" rtl="1">
                  <a:buFont typeface="Wingdings" panose="05000000000000000000" pitchFamily="2" charset="2"/>
                  <a:buChar char="q"/>
                </a:pPr>
                <a:r>
                  <a:rPr lang="fa-IR" sz="2000" dirty="0">
                    <a:cs typeface="B Koodak" panose="00000700000000000000" pitchFamily="2" charset="-78"/>
                  </a:rPr>
                  <a:t>اگر</a:t>
                </a:r>
                <a:r>
                  <a:rPr lang="fa-IR" sz="2200" dirty="0"/>
                  <a:t> </a:t>
                </a:r>
                <a:r>
                  <a:rPr lang="en-US" dirty="0" smtClean="0">
                    <a:latin typeface="Times New Roman" panose="02020603050405020304" pitchFamily="18" charset="0"/>
                    <a:cs typeface="Times New Roman" panose="02020603050405020304" pitchFamily="18" charset="0"/>
                  </a:rPr>
                  <a:t>X</a:t>
                </a:r>
                <a:r>
                  <a:rPr lang="fa-IR" sz="2200" dirty="0" smtClean="0"/>
                  <a:t> </a:t>
                </a:r>
                <a:r>
                  <a:rPr lang="fa-IR" sz="2000" dirty="0" smtClean="0">
                    <a:cs typeface="B Koodak" panose="00000700000000000000" pitchFamily="2" charset="-78"/>
                  </a:rPr>
                  <a:t>متغیر </a:t>
                </a:r>
                <a:r>
                  <a:rPr lang="fa-IR" sz="2000" dirty="0">
                    <a:cs typeface="B Koodak" panose="00000700000000000000" pitchFamily="2" charset="-78"/>
                  </a:rPr>
                  <a:t>تصادفی گسسته </a:t>
                </a:r>
                <a:r>
                  <a:rPr lang="fa-IR" sz="2000" dirty="0" smtClean="0">
                    <a:cs typeface="B Koodak" panose="00000700000000000000" pitchFamily="2" charset="-78"/>
                  </a:rPr>
                  <a:t>باشد:</a:t>
                </a:r>
                <a:endParaRPr lang="en-US" sz="2000" dirty="0">
                  <a:cs typeface="B Koodak" panose="00000700000000000000" pitchFamily="2" charset="-78"/>
                </a:endParaRPr>
              </a:p>
              <a:p>
                <a:pPr marL="0" indent="0">
                  <a:buNone/>
                </a:pPr>
                <a14:m>
                  <m:oMathPara xmlns:m="http://schemas.openxmlformats.org/officeDocument/2006/math">
                    <m:oMathParaPr>
                      <m:jc m:val="left"/>
                    </m:oMathParaPr>
                    <m:oMath xmlns:m="http://schemas.openxmlformats.org/officeDocument/2006/math">
                      <m:r>
                        <a:rPr lang="en-US" i="1">
                          <a:latin typeface="Cambria Math" panose="02040503050406030204" pitchFamily="18" charset="0"/>
                          <a:cs typeface="B Koodak" panose="00000700000000000000" pitchFamily="2" charset="-78"/>
                        </a:rPr>
                        <m:t>𝐸</m:t>
                      </m:r>
                      <m:d>
                        <m:dPr>
                          <m:ctrlPr>
                            <a:rPr lang="en-US" i="1">
                              <a:latin typeface="Cambria Math" panose="02040503050406030204" pitchFamily="18" charset="0"/>
                              <a:cs typeface="B Koodak" panose="00000700000000000000" pitchFamily="2" charset="-78"/>
                            </a:rPr>
                          </m:ctrlPr>
                        </m:dPr>
                        <m:e>
                          <m:r>
                            <a:rPr lang="en-US" i="1">
                              <a:latin typeface="Cambria Math" panose="02040503050406030204" pitchFamily="18" charset="0"/>
                              <a:cs typeface="B Koodak" panose="00000700000000000000" pitchFamily="2" charset="-78"/>
                            </a:rPr>
                            <m:t>𝑋</m:t>
                          </m:r>
                        </m:e>
                      </m:d>
                      <m:r>
                        <a:rPr lang="en-US" i="1">
                          <a:latin typeface="Cambria Math" panose="02040503050406030204" pitchFamily="18" charset="0"/>
                          <a:cs typeface="B Koodak" panose="00000700000000000000" pitchFamily="2" charset="-78"/>
                        </a:rPr>
                        <m:t>=</m:t>
                      </m:r>
                      <m:nary>
                        <m:naryPr>
                          <m:chr m:val="∑"/>
                          <m:limLoc m:val="undOvr"/>
                          <m:supHide m:val="on"/>
                          <m:ctrlPr>
                            <a:rPr lang="en-US" i="1">
                              <a:latin typeface="Cambria Math" panose="02040503050406030204" pitchFamily="18" charset="0"/>
                              <a:cs typeface="B Koodak" panose="00000700000000000000" pitchFamily="2" charset="-78"/>
                            </a:rPr>
                          </m:ctrlPr>
                        </m:naryPr>
                        <m:sub>
                          <m:r>
                            <a:rPr lang="en-US" i="1">
                              <a:latin typeface="Cambria Math" panose="02040503050406030204" pitchFamily="18" charset="0"/>
                              <a:cs typeface="B Koodak" panose="00000700000000000000" pitchFamily="2" charset="-78"/>
                            </a:rPr>
                            <m:t>𝑎𝑙𝑙</m:t>
                          </m:r>
                          <m:r>
                            <a:rPr lang="en-US" i="1">
                              <a:latin typeface="Cambria Math" panose="02040503050406030204" pitchFamily="18" charset="0"/>
                              <a:cs typeface="B Koodak" panose="00000700000000000000" pitchFamily="2" charset="-78"/>
                            </a:rPr>
                            <m:t> </m:t>
                          </m:r>
                          <m:r>
                            <a:rPr lang="en-US" i="1">
                              <a:latin typeface="Cambria Math" panose="02040503050406030204" pitchFamily="18" charset="0"/>
                              <a:cs typeface="B Koodak" panose="00000700000000000000" pitchFamily="2" charset="-78"/>
                            </a:rPr>
                            <m:t>𝑖</m:t>
                          </m:r>
                        </m:sub>
                        <m:sup/>
                        <m:e>
                          <m:sSub>
                            <m:sSubPr>
                              <m:ctrlPr>
                                <a:rPr lang="en-US" i="1">
                                  <a:latin typeface="Cambria Math" panose="02040503050406030204" pitchFamily="18" charset="0"/>
                                  <a:cs typeface="B Koodak" panose="00000700000000000000" pitchFamily="2" charset="-78"/>
                                </a:rPr>
                              </m:ctrlPr>
                            </m:sSubPr>
                            <m:e>
                              <m:r>
                                <a:rPr lang="en-US" i="1">
                                  <a:latin typeface="Cambria Math" panose="02040503050406030204" pitchFamily="18" charset="0"/>
                                  <a:cs typeface="B Koodak" panose="00000700000000000000" pitchFamily="2" charset="-78"/>
                                </a:rPr>
                                <m:t>𝑥</m:t>
                              </m:r>
                            </m:e>
                            <m:sub>
                              <m:r>
                                <a:rPr lang="en-US" i="1">
                                  <a:latin typeface="Cambria Math" panose="02040503050406030204" pitchFamily="18" charset="0"/>
                                  <a:cs typeface="B Koodak" panose="00000700000000000000" pitchFamily="2" charset="-78"/>
                                </a:rPr>
                                <m:t>𝑖</m:t>
                              </m:r>
                            </m:sub>
                          </m:sSub>
                          <m:r>
                            <a:rPr lang="en-US" i="1">
                              <a:latin typeface="Cambria Math" panose="02040503050406030204" pitchFamily="18" charset="0"/>
                              <a:cs typeface="B Koodak" panose="00000700000000000000" pitchFamily="2" charset="-78"/>
                            </a:rPr>
                            <m:t>𝑃</m:t>
                          </m:r>
                          <m:r>
                            <a:rPr lang="en-US" i="1">
                              <a:latin typeface="Cambria Math" panose="02040503050406030204" pitchFamily="18" charset="0"/>
                              <a:cs typeface="B Koodak" panose="00000700000000000000" pitchFamily="2" charset="-78"/>
                            </a:rPr>
                            <m:t>(</m:t>
                          </m:r>
                          <m:sSub>
                            <m:sSubPr>
                              <m:ctrlPr>
                                <a:rPr lang="en-US" i="1">
                                  <a:latin typeface="Cambria Math" panose="02040503050406030204" pitchFamily="18" charset="0"/>
                                  <a:cs typeface="B Koodak" panose="00000700000000000000" pitchFamily="2" charset="-78"/>
                                </a:rPr>
                              </m:ctrlPr>
                            </m:sSubPr>
                            <m:e>
                              <m:r>
                                <a:rPr lang="en-US" i="1">
                                  <a:latin typeface="Cambria Math" panose="02040503050406030204" pitchFamily="18" charset="0"/>
                                  <a:cs typeface="B Koodak" panose="00000700000000000000" pitchFamily="2" charset="-78"/>
                                </a:rPr>
                                <m:t>𝑥</m:t>
                              </m:r>
                            </m:e>
                            <m:sub>
                              <m:r>
                                <a:rPr lang="en-US" i="1">
                                  <a:latin typeface="Cambria Math" panose="02040503050406030204" pitchFamily="18" charset="0"/>
                                  <a:cs typeface="B Koodak" panose="00000700000000000000" pitchFamily="2" charset="-78"/>
                                </a:rPr>
                                <m:t>𝑖</m:t>
                              </m:r>
                            </m:sub>
                          </m:sSub>
                          <m:r>
                            <a:rPr lang="en-US" i="1">
                              <a:latin typeface="Cambria Math" panose="02040503050406030204" pitchFamily="18" charset="0"/>
                              <a:cs typeface="B Koodak" panose="00000700000000000000" pitchFamily="2" charset="-78"/>
                            </a:rPr>
                            <m:t>)</m:t>
                          </m:r>
                        </m:e>
                      </m:nary>
                    </m:oMath>
                  </m:oMathPara>
                </a14:m>
                <a:endParaRPr lang="en-US" i="1" dirty="0">
                  <a:latin typeface="Cambria Math" panose="02040503050406030204" pitchFamily="18" charset="0"/>
                  <a:cs typeface="B Koodak" panose="00000700000000000000" pitchFamily="2" charset="-78"/>
                </a:endParaRPr>
              </a:p>
              <a:p>
                <a:pPr lvl="1" algn="r" rtl="1">
                  <a:buFont typeface="Wingdings" panose="05000000000000000000" pitchFamily="2" charset="2"/>
                  <a:buChar char="q"/>
                </a:pPr>
                <a:r>
                  <a:rPr lang="fa-IR" sz="2000" dirty="0">
                    <a:cs typeface="B Koodak" panose="00000700000000000000" pitchFamily="2" charset="-78"/>
                  </a:rPr>
                  <a:t>اگر </a:t>
                </a:r>
                <a:r>
                  <a:rPr lang="en-US" dirty="0">
                    <a:latin typeface="Times New Roman" panose="02020603050405020304" pitchFamily="18" charset="0"/>
                    <a:cs typeface="Times New Roman" panose="02020603050405020304" pitchFamily="18" charset="0"/>
                  </a:rPr>
                  <a:t>X</a:t>
                </a:r>
                <a:r>
                  <a:rPr lang="fa-IR" sz="2000" dirty="0">
                    <a:cs typeface="B Koodak" panose="00000700000000000000" pitchFamily="2" charset="-78"/>
                  </a:rPr>
                  <a:t> متغیر تصادفی پیوسته </a:t>
                </a:r>
                <a:r>
                  <a:rPr lang="fa-IR" sz="2000" dirty="0" smtClean="0">
                    <a:cs typeface="B Koodak" panose="00000700000000000000" pitchFamily="2" charset="-78"/>
                  </a:rPr>
                  <a:t>باشد:</a:t>
                </a:r>
                <a:endParaRPr lang="en-US" sz="2000" dirty="0">
                  <a:cs typeface="B Koodak" panose="00000700000000000000" pitchFamily="2" charset="-78"/>
                </a:endParaRPr>
              </a:p>
              <a:p>
                <a:pPr marL="0" indent="0">
                  <a:buNone/>
                </a:pPr>
                <a14:m>
                  <m:oMathPara xmlns:m="http://schemas.openxmlformats.org/officeDocument/2006/math">
                    <m:oMathParaPr>
                      <m:jc m:val="left"/>
                    </m:oMathParaPr>
                    <m:oMath xmlns:m="http://schemas.openxmlformats.org/officeDocument/2006/math">
                      <m:r>
                        <a:rPr lang="en-US" i="1">
                          <a:latin typeface="Cambria Math" panose="02040503050406030204" pitchFamily="18" charset="0"/>
                          <a:cs typeface="B Koodak" panose="00000700000000000000" pitchFamily="2" charset="-78"/>
                        </a:rPr>
                        <m:t>𝐸</m:t>
                      </m:r>
                      <m:d>
                        <m:dPr>
                          <m:ctrlPr>
                            <a:rPr lang="en-US" i="1">
                              <a:latin typeface="Cambria Math" panose="02040503050406030204" pitchFamily="18" charset="0"/>
                              <a:cs typeface="B Koodak" panose="00000700000000000000" pitchFamily="2" charset="-78"/>
                            </a:rPr>
                          </m:ctrlPr>
                        </m:dPr>
                        <m:e>
                          <m:r>
                            <a:rPr lang="en-US" i="1">
                              <a:latin typeface="Cambria Math" panose="02040503050406030204" pitchFamily="18" charset="0"/>
                              <a:cs typeface="B Koodak" panose="00000700000000000000" pitchFamily="2" charset="-78"/>
                            </a:rPr>
                            <m:t>𝑋</m:t>
                          </m:r>
                        </m:e>
                      </m:d>
                      <m:r>
                        <a:rPr lang="en-US" i="1">
                          <a:latin typeface="Cambria Math" panose="02040503050406030204" pitchFamily="18" charset="0"/>
                          <a:cs typeface="B Koodak" panose="00000700000000000000" pitchFamily="2" charset="-78"/>
                        </a:rPr>
                        <m:t>=</m:t>
                      </m:r>
                      <m:nary>
                        <m:naryPr>
                          <m:limLoc m:val="subSup"/>
                          <m:ctrlPr>
                            <a:rPr lang="en-US" i="1">
                              <a:latin typeface="Cambria Math" panose="02040503050406030204" pitchFamily="18" charset="0"/>
                              <a:cs typeface="B Koodak" panose="00000700000000000000" pitchFamily="2" charset="-78"/>
                            </a:rPr>
                          </m:ctrlPr>
                        </m:naryPr>
                        <m:sub>
                          <m:r>
                            <a:rPr lang="en-US" i="1">
                              <a:latin typeface="Cambria Math" panose="02040503050406030204" pitchFamily="18" charset="0"/>
                              <a:cs typeface="B Koodak" panose="00000700000000000000" pitchFamily="2" charset="-78"/>
                            </a:rPr>
                            <m:t>−∞</m:t>
                          </m:r>
                        </m:sub>
                        <m:sup>
                          <m:r>
                            <a:rPr lang="en-US" i="1">
                              <a:latin typeface="Cambria Math" panose="02040503050406030204" pitchFamily="18" charset="0"/>
                              <a:cs typeface="B Koodak" panose="00000700000000000000" pitchFamily="2" charset="-78"/>
                            </a:rPr>
                            <m:t>+∞</m:t>
                          </m:r>
                        </m:sup>
                        <m:e>
                          <m:r>
                            <a:rPr lang="en-US" i="1">
                              <a:latin typeface="Cambria Math" panose="02040503050406030204" pitchFamily="18" charset="0"/>
                              <a:cs typeface="B Koodak" panose="00000700000000000000" pitchFamily="2" charset="-78"/>
                            </a:rPr>
                            <m:t>𝑥𝑓</m:t>
                          </m:r>
                          <m:d>
                            <m:dPr>
                              <m:ctrlPr>
                                <a:rPr lang="en-US" i="1">
                                  <a:latin typeface="Cambria Math" panose="02040503050406030204" pitchFamily="18" charset="0"/>
                                  <a:cs typeface="B Koodak" panose="00000700000000000000" pitchFamily="2" charset="-78"/>
                                </a:rPr>
                              </m:ctrlPr>
                            </m:dPr>
                            <m:e>
                              <m:r>
                                <a:rPr lang="en-US" i="1">
                                  <a:latin typeface="Cambria Math" panose="02040503050406030204" pitchFamily="18" charset="0"/>
                                  <a:cs typeface="B Koodak" panose="00000700000000000000" pitchFamily="2" charset="-78"/>
                                </a:rPr>
                                <m:t>𝑥</m:t>
                              </m:r>
                            </m:e>
                          </m:d>
                          <m:r>
                            <a:rPr lang="en-US" i="1">
                              <a:latin typeface="Cambria Math" panose="02040503050406030204" pitchFamily="18" charset="0"/>
                              <a:cs typeface="B Koodak" panose="00000700000000000000" pitchFamily="2" charset="-78"/>
                            </a:rPr>
                            <m:t>𝑑𝑥</m:t>
                          </m:r>
                        </m:e>
                      </m:nary>
                    </m:oMath>
                  </m:oMathPara>
                </a14:m>
                <a:endParaRPr lang="en-US" i="1" dirty="0">
                  <a:latin typeface="Cambria Math" panose="02040503050406030204" pitchFamily="18" charset="0"/>
                  <a:cs typeface="B Koodak" panose="00000700000000000000" pitchFamily="2" charset="-78"/>
                </a:endParaRPr>
              </a:p>
              <a:p>
                <a:pPr marL="342900" lvl="1" indent="-342900" algn="just" rtl="1">
                  <a:buFont typeface="Wingdings" panose="05000000000000000000" pitchFamily="2" charset="2"/>
                  <a:buChar char="q"/>
                </a:pPr>
                <a:r>
                  <a:rPr lang="fa-IR" sz="2200" dirty="0" smtClean="0">
                    <a:cs typeface="B Koodak" panose="00000700000000000000" pitchFamily="2" charset="-78"/>
                  </a:rPr>
                  <a:t> </a:t>
                </a:r>
                <a:r>
                  <a:rPr lang="fa-IR" sz="2000" dirty="0">
                    <a:cs typeface="B Koodak" panose="00000700000000000000" pitchFamily="2" charset="-78"/>
                  </a:rPr>
                  <a:t>اگر</a:t>
                </a:r>
                <a:r>
                  <a:rPr lang="fa-IR" sz="2200" dirty="0"/>
                  <a:t> </a:t>
                </a:r>
                <a:r>
                  <a:rPr lang="en-US" dirty="0">
                    <a:latin typeface="Times New Roman" panose="02020603050405020304" pitchFamily="18" charset="0"/>
                    <a:cs typeface="Times New Roman" panose="02020603050405020304" pitchFamily="18" charset="0"/>
                  </a:rPr>
                  <a:t>X</a:t>
                </a:r>
                <a:r>
                  <a:rPr lang="fa-IR" sz="2200" dirty="0"/>
                  <a:t> </a:t>
                </a:r>
                <a:r>
                  <a:rPr lang="fa-IR" sz="2000" dirty="0">
                    <a:cs typeface="B Koodak" panose="00000700000000000000" pitchFamily="2" charset="-78"/>
                  </a:rPr>
                  <a:t>متغیر تصادفی گسسته باشد</a:t>
                </a:r>
                <a:r>
                  <a:rPr lang="fa-IR" sz="2000" dirty="0" smtClean="0">
                    <a:cs typeface="B Koodak" panose="00000700000000000000" pitchFamily="2" charset="-78"/>
                  </a:rPr>
                  <a:t>:              								</a:t>
                </a:r>
                <a14:m>
                  <m:oMath xmlns:m="http://schemas.openxmlformats.org/officeDocument/2006/math">
                    <m:r>
                      <a:rPr lang="en-US" sz="2000" i="1">
                        <a:latin typeface="Cambria Math" panose="02040503050406030204" pitchFamily="18" charset="0"/>
                        <a:cs typeface="B Koodak" panose="00000700000000000000" pitchFamily="2" charset="-78"/>
                      </a:rPr>
                      <m:t>𝐸</m:t>
                    </m:r>
                    <m:d>
                      <m:dPr>
                        <m:ctrlPr>
                          <a:rPr lang="en-US" sz="2000" i="1">
                            <a:latin typeface="Cambria Math" panose="02040503050406030204" pitchFamily="18" charset="0"/>
                            <a:cs typeface="B Koodak" panose="00000700000000000000" pitchFamily="2" charset="-78"/>
                          </a:rPr>
                        </m:ctrlPr>
                      </m:dPr>
                      <m:e>
                        <m:r>
                          <a:rPr lang="en-US" sz="2000" i="1">
                            <a:latin typeface="Cambria Math" panose="02040503050406030204" pitchFamily="18" charset="0"/>
                            <a:cs typeface="B Koodak" panose="00000700000000000000" pitchFamily="2" charset="-78"/>
                          </a:rPr>
                          <m:t>𝑋</m:t>
                        </m:r>
                      </m:e>
                    </m:d>
                    <m:r>
                      <a:rPr lang="en-US" sz="2000" i="1">
                        <a:latin typeface="Cambria Math" panose="02040503050406030204" pitchFamily="18" charset="0"/>
                        <a:cs typeface="B Koodak" panose="00000700000000000000" pitchFamily="2" charset="-78"/>
                      </a:rPr>
                      <m:t>=</m:t>
                    </m:r>
                    <m:nary>
                      <m:naryPr>
                        <m:chr m:val="∑"/>
                        <m:limLoc m:val="undOvr"/>
                        <m:supHide m:val="on"/>
                        <m:ctrlPr>
                          <a:rPr lang="en-US" sz="2000" i="1">
                            <a:latin typeface="Cambria Math" panose="02040503050406030204" pitchFamily="18" charset="0"/>
                            <a:cs typeface="B Koodak" panose="00000700000000000000" pitchFamily="2" charset="-78"/>
                          </a:rPr>
                        </m:ctrlPr>
                      </m:naryPr>
                      <m:sub>
                        <m:r>
                          <a:rPr lang="en-US" sz="2000" i="1">
                            <a:latin typeface="Cambria Math" panose="02040503050406030204" pitchFamily="18" charset="0"/>
                            <a:cs typeface="B Koodak" panose="00000700000000000000" pitchFamily="2" charset="-78"/>
                          </a:rPr>
                          <m:t>𝑎𝑙𝑙</m:t>
                        </m:r>
                        <m:r>
                          <a:rPr lang="en-US" sz="2000" i="1">
                            <a:latin typeface="Cambria Math" panose="02040503050406030204" pitchFamily="18" charset="0"/>
                            <a:cs typeface="B Koodak" panose="00000700000000000000" pitchFamily="2" charset="-78"/>
                          </a:rPr>
                          <m:t> </m:t>
                        </m:r>
                        <m:r>
                          <a:rPr lang="en-US" sz="2000" i="1">
                            <a:latin typeface="Cambria Math" panose="02040503050406030204" pitchFamily="18" charset="0"/>
                            <a:cs typeface="B Koodak" panose="00000700000000000000" pitchFamily="2" charset="-78"/>
                          </a:rPr>
                          <m:t>𝑖</m:t>
                        </m:r>
                      </m:sub>
                      <m:sup/>
                      <m:e>
                        <m:sSubSup>
                          <m:sSubSupPr>
                            <m:ctrlPr>
                              <a:rPr lang="en-US" sz="2000" i="1" smtClean="0">
                                <a:latin typeface="Cambria Math" panose="02040503050406030204" pitchFamily="18" charset="0"/>
                                <a:cs typeface="B Koodak" panose="00000700000000000000" pitchFamily="2" charset="-78"/>
                              </a:rPr>
                            </m:ctrlPr>
                          </m:sSubSupPr>
                          <m:e>
                            <m:r>
                              <a:rPr lang="en-US" sz="2000" b="0" i="1" smtClean="0">
                                <a:latin typeface="Cambria Math" panose="02040503050406030204" pitchFamily="18" charset="0"/>
                                <a:cs typeface="B Koodak" panose="00000700000000000000" pitchFamily="2" charset="-78"/>
                              </a:rPr>
                              <m:t>𝑥</m:t>
                            </m:r>
                          </m:e>
                          <m:sub>
                            <m:r>
                              <a:rPr lang="en-US" sz="2000" b="0" i="1" smtClean="0">
                                <a:latin typeface="Cambria Math" panose="02040503050406030204" pitchFamily="18" charset="0"/>
                                <a:cs typeface="B Koodak" panose="00000700000000000000" pitchFamily="2" charset="-78"/>
                              </a:rPr>
                              <m:t>𝑖</m:t>
                            </m:r>
                          </m:sub>
                          <m:sup>
                            <m:r>
                              <a:rPr lang="en-US" sz="2000" b="0" i="1" smtClean="0">
                                <a:latin typeface="Cambria Math" panose="02040503050406030204" pitchFamily="18" charset="0"/>
                                <a:cs typeface="B Koodak" panose="00000700000000000000" pitchFamily="2" charset="-78"/>
                              </a:rPr>
                              <m:t>𝑛</m:t>
                            </m:r>
                          </m:sup>
                        </m:sSubSup>
                        <m:r>
                          <a:rPr lang="en-US" sz="2000" i="1">
                            <a:latin typeface="Cambria Math" panose="02040503050406030204" pitchFamily="18" charset="0"/>
                            <a:cs typeface="B Koodak" panose="00000700000000000000" pitchFamily="2" charset="-78"/>
                          </a:rPr>
                          <m:t>𝑃</m:t>
                        </m:r>
                        <m:r>
                          <a:rPr lang="en-US" sz="2000" i="1">
                            <a:latin typeface="Cambria Math" panose="02040503050406030204" pitchFamily="18" charset="0"/>
                            <a:cs typeface="B Koodak" panose="00000700000000000000" pitchFamily="2" charset="-78"/>
                          </a:rPr>
                          <m:t>(</m:t>
                        </m:r>
                        <m:sSub>
                          <m:sSubPr>
                            <m:ctrlPr>
                              <a:rPr lang="en-US" sz="2000" i="1">
                                <a:latin typeface="Cambria Math" panose="02040503050406030204" pitchFamily="18" charset="0"/>
                                <a:cs typeface="B Koodak" panose="00000700000000000000" pitchFamily="2" charset="-78"/>
                              </a:rPr>
                            </m:ctrlPr>
                          </m:sSubPr>
                          <m:e>
                            <m:r>
                              <a:rPr lang="en-US" sz="2000" i="1">
                                <a:latin typeface="Cambria Math" panose="02040503050406030204" pitchFamily="18" charset="0"/>
                                <a:cs typeface="B Koodak" panose="00000700000000000000" pitchFamily="2" charset="-78"/>
                              </a:rPr>
                              <m:t>𝑥</m:t>
                            </m:r>
                          </m:e>
                          <m:sub>
                            <m:r>
                              <a:rPr lang="en-US" sz="2000" i="1">
                                <a:latin typeface="Cambria Math" panose="02040503050406030204" pitchFamily="18" charset="0"/>
                                <a:cs typeface="B Koodak" panose="00000700000000000000" pitchFamily="2" charset="-78"/>
                              </a:rPr>
                              <m:t>𝑖</m:t>
                            </m:r>
                          </m:sub>
                        </m:sSub>
                        <m:r>
                          <a:rPr lang="en-US" sz="2000" i="1">
                            <a:latin typeface="Cambria Math" panose="02040503050406030204" pitchFamily="18" charset="0"/>
                            <a:cs typeface="B Koodak" panose="00000700000000000000" pitchFamily="2" charset="-78"/>
                          </a:rPr>
                          <m:t>)</m:t>
                        </m:r>
                      </m:e>
                    </m:nary>
                  </m:oMath>
                </a14:m>
                <a:endParaRPr lang="fa-IR" sz="2000" dirty="0" smtClean="0">
                  <a:cs typeface="B Koodak" panose="00000700000000000000" pitchFamily="2" charset="-78"/>
                </a:endParaRPr>
              </a:p>
              <a:p>
                <a:pPr marL="0" lvl="1" indent="0">
                  <a:buNone/>
                </a:pPr>
                <a:endParaRPr lang="en-US" sz="2000" dirty="0">
                  <a:cs typeface="B Koodak" panose="00000700000000000000" pitchFamily="2" charset="-78"/>
                </a:endParaRPr>
              </a:p>
              <a:p>
                <a:pPr marL="342900" lvl="1" indent="-342900" algn="just" rtl="1">
                  <a:buFont typeface="Wingdings" panose="05000000000000000000" pitchFamily="2" charset="2"/>
                  <a:buChar char="q"/>
                </a:pPr>
                <a:r>
                  <a:rPr lang="fa-IR" sz="2000" dirty="0">
                    <a:cs typeface="B Koodak" panose="00000700000000000000" pitchFamily="2" charset="-78"/>
                  </a:rPr>
                  <a:t>اگر </a:t>
                </a:r>
                <a:r>
                  <a:rPr lang="en-US" dirty="0">
                    <a:latin typeface="Times New Roman" panose="02020603050405020304" pitchFamily="18" charset="0"/>
                    <a:cs typeface="Times New Roman" panose="02020603050405020304" pitchFamily="18" charset="0"/>
                  </a:rPr>
                  <a:t>X</a:t>
                </a:r>
                <a:r>
                  <a:rPr lang="fa-IR" sz="2000" dirty="0">
                    <a:cs typeface="B Koodak" panose="00000700000000000000" pitchFamily="2" charset="-78"/>
                  </a:rPr>
                  <a:t> متغیر تصادفی پیوسته باشد</a:t>
                </a:r>
                <a:r>
                  <a:rPr lang="fa-IR" sz="2000" dirty="0" smtClean="0">
                    <a:cs typeface="B Koodak" panose="00000700000000000000" pitchFamily="2" charset="-78"/>
                  </a:rPr>
                  <a:t>: 									 </a:t>
                </a:r>
                <a14:m>
                  <m:oMath xmlns:m="http://schemas.openxmlformats.org/officeDocument/2006/math">
                    <m:r>
                      <a:rPr lang="en-US" sz="2000" i="1">
                        <a:latin typeface="Cambria Math" panose="02040503050406030204" pitchFamily="18" charset="0"/>
                        <a:cs typeface="B Koodak" panose="00000700000000000000" pitchFamily="2" charset="-78"/>
                      </a:rPr>
                      <m:t>𝐸</m:t>
                    </m:r>
                    <m:d>
                      <m:dPr>
                        <m:ctrlPr>
                          <a:rPr lang="en-US" sz="2000" i="1">
                            <a:latin typeface="Cambria Math" panose="02040503050406030204" pitchFamily="18" charset="0"/>
                            <a:cs typeface="B Koodak" panose="00000700000000000000" pitchFamily="2" charset="-78"/>
                          </a:rPr>
                        </m:ctrlPr>
                      </m:dPr>
                      <m:e>
                        <m:r>
                          <a:rPr lang="en-US" sz="2000" i="1">
                            <a:latin typeface="Cambria Math" panose="02040503050406030204" pitchFamily="18" charset="0"/>
                            <a:cs typeface="B Koodak" panose="00000700000000000000" pitchFamily="2" charset="-78"/>
                          </a:rPr>
                          <m:t>𝑋</m:t>
                        </m:r>
                      </m:e>
                    </m:d>
                    <m:r>
                      <a:rPr lang="en-US" sz="2000" i="1">
                        <a:latin typeface="Cambria Math" panose="02040503050406030204" pitchFamily="18" charset="0"/>
                        <a:cs typeface="B Koodak" panose="00000700000000000000" pitchFamily="2" charset="-78"/>
                      </a:rPr>
                      <m:t>=</m:t>
                    </m:r>
                    <m:nary>
                      <m:naryPr>
                        <m:limLoc m:val="subSup"/>
                        <m:ctrlPr>
                          <a:rPr lang="en-US" sz="2000" i="1">
                            <a:latin typeface="Cambria Math" panose="02040503050406030204" pitchFamily="18" charset="0"/>
                            <a:cs typeface="B Koodak" panose="00000700000000000000" pitchFamily="2" charset="-78"/>
                          </a:rPr>
                        </m:ctrlPr>
                      </m:naryPr>
                      <m:sub>
                        <m:r>
                          <a:rPr lang="en-US" sz="2000" i="1">
                            <a:latin typeface="Cambria Math" panose="02040503050406030204" pitchFamily="18" charset="0"/>
                            <a:cs typeface="B Koodak" panose="00000700000000000000" pitchFamily="2" charset="-78"/>
                          </a:rPr>
                          <m:t>−∞</m:t>
                        </m:r>
                      </m:sub>
                      <m:sup>
                        <m:r>
                          <a:rPr lang="en-US" sz="2000" i="1">
                            <a:latin typeface="Cambria Math" panose="02040503050406030204" pitchFamily="18" charset="0"/>
                            <a:cs typeface="B Koodak" panose="00000700000000000000" pitchFamily="2" charset="-78"/>
                          </a:rPr>
                          <m:t>+∞</m:t>
                        </m:r>
                      </m:sup>
                      <m:e>
                        <m:sSup>
                          <m:sSupPr>
                            <m:ctrlPr>
                              <a:rPr lang="en-US" sz="2000" i="1" smtClean="0">
                                <a:latin typeface="Cambria Math" panose="02040503050406030204" pitchFamily="18" charset="0"/>
                                <a:cs typeface="B Koodak" panose="00000700000000000000" pitchFamily="2" charset="-78"/>
                              </a:rPr>
                            </m:ctrlPr>
                          </m:sSupPr>
                          <m:e>
                            <m:r>
                              <a:rPr lang="en-US" sz="2000" b="0" i="1" smtClean="0">
                                <a:latin typeface="Cambria Math" panose="02040503050406030204" pitchFamily="18" charset="0"/>
                                <a:cs typeface="B Koodak" panose="00000700000000000000" pitchFamily="2" charset="-78"/>
                              </a:rPr>
                              <m:t>𝑥</m:t>
                            </m:r>
                          </m:e>
                          <m:sup>
                            <m:r>
                              <a:rPr lang="en-US" sz="2000" b="0" i="1" smtClean="0">
                                <a:latin typeface="Cambria Math" panose="02040503050406030204" pitchFamily="18" charset="0"/>
                                <a:cs typeface="B Koodak" panose="00000700000000000000" pitchFamily="2" charset="-78"/>
                              </a:rPr>
                              <m:t>𝑛</m:t>
                            </m:r>
                          </m:sup>
                        </m:sSup>
                        <m:r>
                          <a:rPr lang="en-US" sz="2000" i="1">
                            <a:latin typeface="Cambria Math" panose="02040503050406030204" pitchFamily="18" charset="0"/>
                            <a:cs typeface="B Koodak" panose="00000700000000000000" pitchFamily="2" charset="-78"/>
                          </a:rPr>
                          <m:t>𝑓</m:t>
                        </m:r>
                        <m:d>
                          <m:dPr>
                            <m:ctrlPr>
                              <a:rPr lang="en-US" sz="2000" i="1">
                                <a:latin typeface="Cambria Math" panose="02040503050406030204" pitchFamily="18" charset="0"/>
                                <a:cs typeface="B Koodak" panose="00000700000000000000" pitchFamily="2" charset="-78"/>
                              </a:rPr>
                            </m:ctrlPr>
                          </m:dPr>
                          <m:e>
                            <m:r>
                              <a:rPr lang="en-US" sz="2000" i="1">
                                <a:latin typeface="Cambria Math" panose="02040503050406030204" pitchFamily="18" charset="0"/>
                                <a:cs typeface="B Koodak" panose="00000700000000000000" pitchFamily="2" charset="-78"/>
                              </a:rPr>
                              <m:t>𝑥</m:t>
                            </m:r>
                          </m:e>
                        </m:d>
                        <m:r>
                          <a:rPr lang="en-US" sz="2000" i="1">
                            <a:latin typeface="Cambria Math" panose="02040503050406030204" pitchFamily="18" charset="0"/>
                            <a:cs typeface="B Koodak" panose="00000700000000000000" pitchFamily="2" charset="-78"/>
                          </a:rPr>
                          <m:t>𝑑𝑥</m:t>
                        </m:r>
                      </m:e>
                    </m:nary>
                  </m:oMath>
                </a14:m>
                <a:endParaRPr lang="en-US" sz="2000" dirty="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3"/>
                <a:stretch>
                  <a:fillRect l="-1333" t="-1087" r="-424" b="-3744"/>
                </a:stretch>
              </a:blipFill>
            </p:spPr>
            <p:txBody>
              <a:bodyPr/>
              <a:lstStyle/>
              <a:p>
                <a:r>
                  <a:rPr lang="en-US">
                    <a:noFill/>
                  </a:rPr>
                  <a:t> </a:t>
                </a:r>
              </a:p>
            </p:txBody>
          </p:sp>
        </mc:Fallback>
      </mc:AlternateContent>
    </p:spTree>
    <p:extLst>
      <p:ext uri="{BB962C8B-B14F-4D97-AF65-F5344CB8AC3E}">
        <p14:creationId xmlns:p14="http://schemas.microsoft.com/office/powerpoint/2010/main" val="2275240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6" name="Rounded Rectangle 5"/>
          <p:cNvSpPr/>
          <p:nvPr/>
        </p:nvSpPr>
        <p:spPr>
          <a:xfrm>
            <a:off x="6235032" y="2846002"/>
            <a:ext cx="4483768" cy="285149"/>
          </a:xfrm>
          <a:prstGeom prst="roundRect">
            <a:avLst/>
          </a:prstGeom>
          <a:solidFill>
            <a:srgbClr val="A3ED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62500" lnSpcReduction="20000"/>
          </a:bodyPr>
          <a:lstStyle/>
          <a:p>
            <a:pPr algn="r" rtl="1">
              <a:buClr>
                <a:srgbClr val="FF0066"/>
              </a:buClr>
              <a:buFont typeface="Wingdings" panose="05000000000000000000" pitchFamily="2" charset="2"/>
              <a:buChar char="ü"/>
            </a:pPr>
            <a:r>
              <a:rPr lang="fa-IR" sz="3000" dirty="0">
                <a:cs typeface="B Koodak" panose="00000700000000000000" pitchFamily="2" charset="-78"/>
              </a:rPr>
              <a:t>مدلهای جریان زمان</a:t>
            </a:r>
          </a:p>
          <a:p>
            <a:pPr algn="r" rtl="1">
              <a:buClr>
                <a:srgbClr val="FF0066"/>
              </a:buClr>
              <a:buFont typeface="Wingdings" panose="05000000000000000000" pitchFamily="2" charset="2"/>
              <a:buChar char="ü"/>
            </a:pPr>
            <a:r>
              <a:rPr lang="fa-IR" sz="3000" dirty="0" smtClean="0">
                <a:cs typeface="B Koodak" panose="00000700000000000000" pitchFamily="2" charset="-78"/>
              </a:rPr>
              <a:t>شبیه </a:t>
            </a:r>
            <a:r>
              <a:rPr lang="fa-IR" sz="3000" dirty="0">
                <a:cs typeface="B Koodak" panose="00000700000000000000" pitchFamily="2" charset="-78"/>
              </a:rPr>
              <a:t>سازی تصادفی</a:t>
            </a:r>
          </a:p>
          <a:p>
            <a:pPr algn="r" rtl="1">
              <a:buClr>
                <a:srgbClr val="FF0066"/>
              </a:buClr>
              <a:buFont typeface="Wingdings" panose="05000000000000000000" pitchFamily="2" charset="2"/>
              <a:buChar char="ü"/>
            </a:pPr>
            <a:r>
              <a:rPr lang="fa-IR" sz="3000" dirty="0">
                <a:cs typeface="B Koodak" panose="00000700000000000000" pitchFamily="2" charset="-78"/>
              </a:rPr>
              <a:t>احتمال</a:t>
            </a:r>
          </a:p>
          <a:p>
            <a:pPr algn="r" rtl="1">
              <a:buClr>
                <a:srgbClr val="FF0066"/>
              </a:buClr>
              <a:buFont typeface="Wingdings" panose="05000000000000000000" pitchFamily="2" charset="2"/>
              <a:buChar char="ü"/>
            </a:pPr>
            <a:r>
              <a:rPr lang="fa-IR" sz="3000" dirty="0">
                <a:cs typeface="B Koodak" panose="00000700000000000000" pitchFamily="2" charset="-78"/>
              </a:rPr>
              <a:t>متغیرهای تصادفی و فضای نمونه</a:t>
            </a:r>
          </a:p>
          <a:p>
            <a:pPr algn="r" rtl="1">
              <a:buClr>
                <a:srgbClr val="FF0066"/>
              </a:buClr>
              <a:buFont typeface="Wingdings" panose="05000000000000000000" pitchFamily="2" charset="2"/>
              <a:buChar char="ü"/>
            </a:pPr>
            <a:r>
              <a:rPr lang="fa-IR" sz="3000" dirty="0">
                <a:cs typeface="B Koodak" panose="00000700000000000000" pitchFamily="2" charset="-78"/>
              </a:rPr>
              <a:t>واژگان و مفاهیم مدل های آماری در شبیه سازی</a:t>
            </a:r>
          </a:p>
          <a:p>
            <a:pPr marL="457200" indent="-457200" algn="r" rtl="1">
              <a:buFont typeface="Wingdings" panose="05000000000000000000" pitchFamily="2" charset="2"/>
              <a:buChar char="q"/>
            </a:pPr>
            <a:r>
              <a:rPr lang="fa-IR" sz="3000" dirty="0">
                <a:cs typeface="B Koodak" panose="00000700000000000000" pitchFamily="2" charset="-78"/>
              </a:rPr>
              <a:t>مدلهای آماری مفید در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گسسته</a:t>
            </a:r>
          </a:p>
          <a:p>
            <a:pPr marL="457200" indent="-457200" algn="r" rtl="1">
              <a:buFont typeface="Wingdings" panose="05000000000000000000" pitchFamily="2" charset="2"/>
              <a:buChar char="q"/>
            </a:pPr>
            <a:r>
              <a:rPr lang="fa-IR" sz="3000" dirty="0">
                <a:cs typeface="B Koodak" panose="00000700000000000000" pitchFamily="2" charset="-78"/>
              </a:rPr>
              <a:t>توزیع های پیوسته</a:t>
            </a:r>
          </a:p>
          <a:p>
            <a:pPr marL="457200" indent="-457200" algn="r" rtl="1">
              <a:buFont typeface="Wingdings" panose="05000000000000000000" pitchFamily="2" charset="2"/>
              <a:buChar char="q"/>
            </a:pPr>
            <a:r>
              <a:rPr lang="fa-IR" sz="3000" dirty="0" smtClean="0">
                <a:cs typeface="B Koodak" panose="00000700000000000000" pitchFamily="2" charset="-78"/>
              </a:rPr>
              <a:t>پروسه </a:t>
            </a:r>
            <a:r>
              <a:rPr lang="fa-IR" sz="3000" dirty="0">
                <a:cs typeface="B Koodak" panose="00000700000000000000" pitchFamily="2" charset="-78"/>
              </a:rPr>
              <a:t>پواسن</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تجربی</a:t>
            </a:r>
          </a:p>
          <a:p>
            <a:pPr marL="457200" indent="-457200" algn="r" rtl="1">
              <a:buFont typeface="Wingdings" panose="05000000000000000000" pitchFamily="2" charset="2"/>
              <a:buChar char="q"/>
            </a:pPr>
            <a:r>
              <a:rPr lang="fa-IR" sz="3000" dirty="0" smtClean="0">
                <a:cs typeface="B Koodak" panose="00000700000000000000" pitchFamily="2" charset="-78"/>
              </a:rPr>
              <a:t>استقلال </a:t>
            </a:r>
            <a:r>
              <a:rPr lang="fa-IR" sz="3000" dirty="0">
                <a:cs typeface="B Koodak" panose="00000700000000000000" pitchFamily="2" charset="-78"/>
              </a:rPr>
              <a:t>و یکنواختی</a:t>
            </a:r>
          </a:p>
          <a:p>
            <a:pPr marL="457200" indent="-457200" algn="r" rtl="1">
              <a:buFont typeface="Wingdings" panose="05000000000000000000" pitchFamily="2" charset="2"/>
              <a:buChar char="q"/>
            </a:pPr>
            <a:r>
              <a:rPr lang="fa-IR" sz="3000" dirty="0" smtClean="0">
                <a:cs typeface="B Koodak" panose="00000700000000000000" pitchFamily="2" charset="-78"/>
              </a:rPr>
              <a:t>استفاده </a:t>
            </a:r>
            <a:r>
              <a:rPr lang="fa-IR" sz="3000" dirty="0">
                <a:cs typeface="B Koodak" panose="00000700000000000000" pitchFamily="2" charset="-78"/>
              </a:rPr>
              <a:t>از اعداد تصادفی در فضای نمونه</a:t>
            </a:r>
          </a:p>
          <a:p>
            <a:pPr marL="457200" indent="-457200" algn="r" rtl="1">
              <a:buFont typeface="Wingdings" panose="05000000000000000000" pitchFamily="2" charset="2"/>
              <a:buChar char="q"/>
            </a:pPr>
            <a:r>
              <a:rPr lang="fa-IR" sz="3000" dirty="0" smtClean="0">
                <a:cs typeface="B Koodak" panose="00000700000000000000" pitchFamily="2" charset="-78"/>
              </a:rPr>
              <a:t>شبه </a:t>
            </a:r>
            <a:r>
              <a:rPr lang="fa-IR" sz="3000" dirty="0">
                <a:cs typeface="B Koodak" panose="00000700000000000000" pitchFamily="2" charset="-78"/>
              </a:rPr>
              <a:t>تصادفی</a:t>
            </a:r>
          </a:p>
          <a:p>
            <a:pPr marL="457200" indent="-457200" algn="r" rtl="1">
              <a:buFont typeface="Wingdings" panose="05000000000000000000" pitchFamily="2" charset="2"/>
              <a:buChar char="q"/>
            </a:pPr>
            <a:r>
              <a:rPr lang="fa-IR" sz="3000" dirty="0" smtClean="0">
                <a:cs typeface="B Koodak" panose="00000700000000000000" pitchFamily="2" charset="-78"/>
              </a:rPr>
              <a:t>روتین </a:t>
            </a:r>
            <a:r>
              <a:rPr lang="fa-IR" sz="3000" dirty="0">
                <a:cs typeface="B Koodak" panose="00000700000000000000" pitchFamily="2" charset="-78"/>
              </a:rPr>
              <a:t>های مولد تصادفی</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102223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5E-6 1.85185E-6 L -0.00052 0.05509 " pathEditMode="relative" rAng="0" ptsTypes="AA">
                                      <p:cBhvr>
                                        <p:cTn id="6" dur="2000" fill="hold"/>
                                        <p:tgtEl>
                                          <p:spTgt spid="6"/>
                                        </p:tgtEl>
                                        <p:attrNameLst>
                                          <p:attrName>ppt_x</p:attrName>
                                          <p:attrName>ppt_y</p:attrName>
                                        </p:attrNameLst>
                                      </p:cBhvr>
                                      <p:rCtr x="-26" y="27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واژگان و مفاهیم مدل های آماری در شبیه سازی</a:t>
            </a:r>
            <a:r>
              <a:rPr lang="en-US" sz="4000" dirty="0" smtClean="0">
                <a:solidFill>
                  <a:srgbClr val="00B050"/>
                </a:solidFill>
                <a:cs typeface="B Koodak" panose="00000700000000000000" pitchFamily="2" charset="-78"/>
              </a:rPr>
              <a:t> </a:t>
            </a:r>
            <a:r>
              <a:rPr lang="fa-IR" sz="4000" dirty="0" smtClean="0">
                <a:solidFill>
                  <a:srgbClr val="00B050"/>
                </a:solidFill>
                <a:cs typeface="B Koodak" panose="00000700000000000000" pitchFamily="2" charset="-78"/>
              </a:rPr>
              <a:t>(ادامه) </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مد: </a:t>
            </a:r>
          </a:p>
          <a:p>
            <a:pPr marL="457200" indent="-457200" algn="just" rtl="1">
              <a:buFont typeface="Wingdings" panose="05000000000000000000" pitchFamily="2" charset="2"/>
              <a:buChar char="q"/>
            </a:pPr>
            <a:r>
              <a:rPr lang="fa-IR" sz="2000" dirty="0" smtClean="0">
                <a:cs typeface="B Koodak" panose="00000700000000000000" pitchFamily="2" charset="-78"/>
              </a:rPr>
              <a:t>اگر</a:t>
            </a:r>
            <a:r>
              <a:rPr lang="fa-IR" sz="2200" dirty="0" smtClean="0"/>
              <a:t> </a:t>
            </a:r>
            <a:r>
              <a:rPr lang="en-US" dirty="0" smtClean="0">
                <a:latin typeface="Times New Roman" panose="02020603050405020304" pitchFamily="18" charset="0"/>
                <a:cs typeface="Times New Roman" panose="02020603050405020304" pitchFamily="18" charset="0"/>
              </a:rPr>
              <a:t>X</a:t>
            </a:r>
            <a:r>
              <a:rPr lang="fa-IR" sz="2200" dirty="0" smtClean="0"/>
              <a:t> </a:t>
            </a:r>
            <a:r>
              <a:rPr lang="fa-IR" sz="2000" dirty="0" smtClean="0">
                <a:cs typeface="B Koodak" panose="00000700000000000000" pitchFamily="2" charset="-78"/>
              </a:rPr>
              <a:t>متغیر تصادفی گسسته باشد: (مقدار متغیر تصادفی که بیشتر رخ میدهد)</a:t>
            </a:r>
            <a:endParaRPr lang="en-US" sz="2000" dirty="0" smtClean="0">
              <a:cs typeface="B Koodak" panose="00000700000000000000" pitchFamily="2" charset="-78"/>
            </a:endParaRPr>
          </a:p>
          <a:p>
            <a:pPr marL="0" indent="0">
              <a:buNone/>
            </a:pPr>
            <a:endParaRPr lang="en-US" i="1" dirty="0" smtClean="0">
              <a:latin typeface="Cambria Math" panose="02040503050406030204" pitchFamily="18" charset="0"/>
              <a:cs typeface="B Koodak" panose="00000700000000000000" pitchFamily="2" charset="-78"/>
            </a:endParaRPr>
          </a:p>
          <a:p>
            <a:pPr algn="r" rtl="1">
              <a:buFont typeface="Wingdings" panose="05000000000000000000" pitchFamily="2" charset="2"/>
              <a:buChar char="q"/>
            </a:pPr>
            <a:r>
              <a:rPr lang="fa-IR" sz="2000" dirty="0">
                <a:cs typeface="B Koodak" panose="00000700000000000000" pitchFamily="2" charset="-78"/>
              </a:rPr>
              <a:t>اگر </a:t>
            </a:r>
            <a:r>
              <a:rPr lang="en-US" sz="2000" dirty="0">
                <a:cs typeface="B Koodak" panose="00000700000000000000" pitchFamily="2" charset="-78"/>
              </a:rPr>
              <a:t>X</a:t>
            </a:r>
            <a:r>
              <a:rPr lang="fa-IR" sz="2000" dirty="0">
                <a:cs typeface="B Koodak" panose="00000700000000000000" pitchFamily="2" charset="-78"/>
              </a:rPr>
              <a:t> متغیر تصادفی پیوسته باشد</a:t>
            </a:r>
            <a:r>
              <a:rPr lang="fa-IR" sz="2000" dirty="0" smtClean="0">
                <a:cs typeface="B Koodak" panose="00000700000000000000" pitchFamily="2" charset="-78"/>
              </a:rPr>
              <a:t>: (ماکزیمم مقدار </a:t>
            </a:r>
            <a:r>
              <a:rPr lang="en-US" sz="2000" dirty="0" smtClean="0">
                <a:cs typeface="B Koodak" panose="00000700000000000000" pitchFamily="2" charset="-78"/>
              </a:rPr>
              <a:t>pdf</a:t>
            </a:r>
            <a:r>
              <a:rPr lang="fa-IR" sz="2000" dirty="0" smtClean="0">
                <a:cs typeface="B Koodak" panose="00000700000000000000" pitchFamily="2" charset="-78"/>
              </a:rPr>
              <a:t> است)</a:t>
            </a:r>
            <a:endParaRPr lang="en-US" sz="2000" dirty="0">
              <a:cs typeface="B Koodak" panose="00000700000000000000" pitchFamily="2" charset="-78"/>
            </a:endParaRPr>
          </a:p>
          <a:p>
            <a:pPr marL="0" indent="0" algn="r" rtl="1">
              <a:buNone/>
            </a:pPr>
            <a:endParaRPr lang="fa-IR" sz="2000" dirty="0" smtClean="0">
              <a:cs typeface="B Koodak" panose="00000700000000000000" pitchFamily="2" charset="-78"/>
            </a:endParaRPr>
          </a:p>
          <a:p>
            <a:pPr marL="0" indent="0" algn="r" rtl="1">
              <a:buNone/>
            </a:pPr>
            <a:r>
              <a:rPr lang="fa-IR" sz="2000" smtClean="0">
                <a:cs typeface="B Koodak" panose="00000700000000000000" pitchFamily="2" charset="-78"/>
              </a:rPr>
              <a:t>مد ممکن است واحد نباشد و اگر مقدار مد در دو مقدار متغیر تصادفی رخ دهد، توزیع چند مدی گفته میشود.</a:t>
            </a:r>
            <a:endParaRPr lang="fa-IR" sz="2000" dirty="0" smtClean="0">
              <a:cs typeface="B Koodak" panose="00000700000000000000" pitchFamily="2" charset="-78"/>
            </a:endParaRPr>
          </a:p>
          <a:p>
            <a:pPr marL="0" lvl="1" indent="0">
              <a:buNone/>
            </a:pPr>
            <a:endParaRPr lang="en-US" sz="2000" dirty="0">
              <a:cs typeface="B Koodak" panose="00000700000000000000" pitchFamily="2" charset="-78"/>
            </a:endParaRPr>
          </a:p>
          <a:p>
            <a:pPr marL="342900" lvl="1" indent="-342900" algn="just" rtl="1">
              <a:buFont typeface="Wingdings" panose="05000000000000000000" pitchFamily="2" charset="2"/>
              <a:buChar char="q"/>
            </a:pPr>
            <a:endParaRPr lang="en-US" sz="2000" dirty="0">
              <a:cs typeface="B Koodak" panose="00000700000000000000" pitchFamily="2" charset="-78"/>
            </a:endParaRPr>
          </a:p>
        </p:txBody>
      </p:sp>
    </p:spTree>
    <p:extLst>
      <p:ext uri="{BB962C8B-B14F-4D97-AF65-F5344CB8AC3E}">
        <p14:creationId xmlns:p14="http://schemas.microsoft.com/office/powerpoint/2010/main" val="217242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3100" dirty="0">
              <a:cs typeface="B Koodak" panose="00000700000000000000" pitchFamily="2" charset="-78"/>
            </a:endParaRPr>
          </a:p>
        </p:txBody>
      </p:sp>
      <p:sp>
        <p:nvSpPr>
          <p:cNvPr id="4" name="Rounded Rectangle 3"/>
          <p:cNvSpPr/>
          <p:nvPr/>
        </p:nvSpPr>
        <p:spPr>
          <a:xfrm>
            <a:off x="6222332" y="1410902"/>
            <a:ext cx="4483768" cy="285149"/>
          </a:xfrm>
          <a:prstGeom prst="roundRect">
            <a:avLst/>
          </a:prstGeom>
          <a:solidFill>
            <a:srgbClr val="A3ED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62500" lnSpcReduction="20000"/>
          </a:bodyPr>
          <a:lstStyle/>
          <a:p>
            <a:pPr marL="457200" indent="-457200" algn="r" rtl="1">
              <a:buFont typeface="Wingdings" panose="05000000000000000000" pitchFamily="2" charset="2"/>
              <a:buChar char="q"/>
            </a:pPr>
            <a:r>
              <a:rPr lang="fa-IR" sz="3000" dirty="0" smtClean="0">
                <a:cs typeface="B Koodak" panose="00000700000000000000" pitchFamily="2" charset="-78"/>
              </a:rPr>
              <a:t>مدلهای جریان زمان</a:t>
            </a:r>
          </a:p>
          <a:p>
            <a:pPr marL="457200" indent="-457200" algn="r" rtl="1">
              <a:buFont typeface="Wingdings" panose="05000000000000000000" pitchFamily="2" charset="2"/>
              <a:buChar char="q"/>
            </a:pPr>
            <a:r>
              <a:rPr lang="fa-IR" sz="3000" dirty="0" smtClean="0">
                <a:cs typeface="B Koodak" panose="00000700000000000000" pitchFamily="2" charset="-78"/>
              </a:rPr>
              <a:t>شبیه سازی تصادفی</a:t>
            </a:r>
          </a:p>
          <a:p>
            <a:pPr marL="457200" indent="-457200" algn="r" rtl="1">
              <a:buFont typeface="Wingdings" panose="05000000000000000000" pitchFamily="2" charset="2"/>
              <a:buChar char="q"/>
            </a:pPr>
            <a:r>
              <a:rPr lang="fa-IR" sz="3000" dirty="0" smtClean="0">
                <a:cs typeface="B Koodak" panose="00000700000000000000" pitchFamily="2" charset="-78"/>
              </a:rPr>
              <a:t>احتمال</a:t>
            </a:r>
          </a:p>
          <a:p>
            <a:pPr marL="457200" indent="-457200" algn="r" rtl="1">
              <a:buFont typeface="Wingdings" panose="05000000000000000000" pitchFamily="2" charset="2"/>
              <a:buChar char="q"/>
            </a:pPr>
            <a:r>
              <a:rPr lang="fa-IR" sz="3000" dirty="0" smtClean="0">
                <a:cs typeface="B Koodak" panose="00000700000000000000" pitchFamily="2" charset="-78"/>
              </a:rPr>
              <a:t>متغیرهای تصادفی و فضای نمونه</a:t>
            </a:r>
          </a:p>
          <a:p>
            <a:pPr marL="457200" indent="-457200" algn="r" rtl="1">
              <a:buFont typeface="Wingdings" panose="05000000000000000000" pitchFamily="2" charset="2"/>
              <a:buChar char="q"/>
            </a:pPr>
            <a:r>
              <a:rPr lang="fa-IR" sz="3000" dirty="0" smtClean="0">
                <a:cs typeface="B Koodak" panose="00000700000000000000" pitchFamily="2" charset="-78"/>
              </a:rPr>
              <a:t>واژگان و مفاهیم مدل های آماری در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مدلهای آماری مفید در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توزیع های گسسته</a:t>
            </a:r>
            <a:endParaRPr lang="fa-IR" sz="3000" dirty="0">
              <a:cs typeface="B Koodak" panose="00000700000000000000" pitchFamily="2" charset="-78"/>
            </a:endParaRPr>
          </a:p>
          <a:p>
            <a:pPr marL="457200" indent="-457200" algn="r" rtl="1">
              <a:buFont typeface="Wingdings" panose="05000000000000000000" pitchFamily="2" charset="2"/>
              <a:buChar char="q"/>
            </a:pPr>
            <a:r>
              <a:rPr lang="fa-IR" sz="3000" dirty="0" smtClean="0">
                <a:cs typeface="B Koodak" panose="00000700000000000000" pitchFamily="2" charset="-78"/>
              </a:rPr>
              <a:t>توزیع های پیوسته</a:t>
            </a:r>
          </a:p>
          <a:p>
            <a:pPr marL="457200" indent="-457200" algn="r" rtl="1">
              <a:buFont typeface="Wingdings" panose="05000000000000000000" pitchFamily="2" charset="2"/>
              <a:buChar char="q"/>
            </a:pPr>
            <a:r>
              <a:rPr lang="fa-IR" sz="3000" dirty="0" smtClean="0">
                <a:cs typeface="B Koodak" panose="00000700000000000000" pitchFamily="2" charset="-78"/>
              </a:rPr>
              <a:t>پروسه پواسن</a:t>
            </a:r>
          </a:p>
          <a:p>
            <a:pPr marL="457200" indent="-457200" algn="r" rtl="1">
              <a:buFont typeface="Wingdings" panose="05000000000000000000" pitchFamily="2" charset="2"/>
              <a:buChar char="q"/>
            </a:pPr>
            <a:r>
              <a:rPr lang="fa-IR" sz="3000" dirty="0" smtClean="0">
                <a:cs typeface="B Koodak" panose="00000700000000000000" pitchFamily="2" charset="-78"/>
              </a:rPr>
              <a:t>توزیع های تجربی</a:t>
            </a:r>
          </a:p>
          <a:p>
            <a:pPr marL="457200" indent="-457200" algn="r" rtl="1">
              <a:buFont typeface="Wingdings" panose="05000000000000000000" pitchFamily="2" charset="2"/>
              <a:buChar char="q"/>
            </a:pPr>
            <a:r>
              <a:rPr lang="fa-IR" sz="3000" dirty="0" smtClean="0">
                <a:cs typeface="B Koodak" panose="00000700000000000000" pitchFamily="2" charset="-78"/>
              </a:rPr>
              <a:t>استقلال و یکنواختی</a:t>
            </a:r>
          </a:p>
          <a:p>
            <a:pPr marL="457200" indent="-457200" algn="r" rtl="1">
              <a:buFont typeface="Wingdings" panose="05000000000000000000" pitchFamily="2" charset="2"/>
              <a:buChar char="q"/>
            </a:pPr>
            <a:r>
              <a:rPr lang="fa-IR" sz="3000" dirty="0" smtClean="0">
                <a:cs typeface="B Koodak" panose="00000700000000000000" pitchFamily="2" charset="-78"/>
              </a:rPr>
              <a:t>استفاده از اعداد تصادفی در فضای نمونه</a:t>
            </a:r>
          </a:p>
          <a:p>
            <a:pPr marL="457200" indent="-457200" algn="r" rtl="1">
              <a:buFont typeface="Wingdings" panose="05000000000000000000" pitchFamily="2" charset="2"/>
              <a:buChar char="q"/>
            </a:pPr>
            <a:r>
              <a:rPr lang="fa-IR" sz="3000" dirty="0" smtClean="0">
                <a:cs typeface="B Koodak" panose="00000700000000000000" pitchFamily="2" charset="-78"/>
              </a:rPr>
              <a:t>شبه تصادفی</a:t>
            </a:r>
          </a:p>
          <a:p>
            <a:pPr marL="457200" indent="-457200" algn="r" rtl="1">
              <a:buFont typeface="Wingdings" panose="05000000000000000000" pitchFamily="2" charset="2"/>
              <a:buChar char="q"/>
            </a:pPr>
            <a:r>
              <a:rPr lang="fa-IR" sz="3000" dirty="0" smtClean="0">
                <a:cs typeface="B Koodak" panose="00000700000000000000" pitchFamily="2" charset="-78"/>
              </a:rPr>
              <a:t>روتین های مولد تصادفی</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286756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مدل های جریان زمان</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مکانیزم جریان زمان در شبیه سازی سیستمها: باید زمان سیستم را از مرحلۀ آغازین، زمان صفر تا انتهای عملیات (پریود شبیه سازی) حرکت داد و آن را با گامهایی سپری کرد.</a:t>
                </a:r>
              </a:p>
              <a:p>
                <a:pPr marL="457200" indent="-457200" algn="just" rtl="1">
                  <a:buFont typeface="Wingdings" panose="05000000000000000000" pitchFamily="2" charset="2"/>
                  <a:buChar char="q"/>
                </a:pPr>
                <a:r>
                  <a:rPr lang="fa-IR" sz="2200" dirty="0" smtClean="0">
                    <a:cs typeface="B Koodak" panose="00000700000000000000" pitchFamily="2" charset="-78"/>
                  </a:rPr>
                  <a:t>جریان زمان در شبیه سازی برای اجرای سیستم و جمع آوری داده های عملیات، گام اساسی کار است.</a:t>
                </a:r>
              </a:p>
              <a:p>
                <a:pPr marL="457200" indent="-457200" algn="just" rtl="1">
                  <a:buFont typeface="Wingdings" panose="05000000000000000000" pitchFamily="2" charset="2"/>
                  <a:buChar char="q"/>
                </a:pPr>
                <a:r>
                  <a:rPr lang="fa-IR" sz="2200" dirty="0" smtClean="0">
                    <a:cs typeface="B Koodak" panose="00000700000000000000" pitchFamily="2" charset="-78"/>
                  </a:rPr>
                  <a:t>2 مدل جریان زمان در شبیه سازی گسسته:</a:t>
                </a:r>
              </a:p>
              <a:p>
                <a:pPr marL="857250" lvl="1" indent="-457200" algn="just" rtl="1">
                  <a:buFont typeface="Wingdings" panose="05000000000000000000" pitchFamily="2" charset="2"/>
                  <a:buChar char="q"/>
                </a:pPr>
                <a:r>
                  <a:rPr lang="fa-IR" sz="2000" dirty="0" smtClean="0">
                    <a:solidFill>
                      <a:srgbClr val="2B11ED"/>
                    </a:solidFill>
                    <a:cs typeface="B Koodak" panose="00000700000000000000" pitchFamily="2" charset="-78"/>
                  </a:rPr>
                  <a:t>1- مدل گام ثابت: </a:t>
                </a:r>
                <a:r>
                  <a:rPr lang="fa-IR" sz="2000" dirty="0" smtClean="0">
                    <a:cs typeface="B Koodak" panose="00000700000000000000" pitchFamily="2" charset="-78"/>
                  </a:rPr>
                  <a:t>با یک تایمر، ساعت سیستم شبیه سازی میشود و این ساعت بوسیلۀ ثابت زمانی </a:t>
                </a:r>
                <a14:m>
                  <m:oMath xmlns:m="http://schemas.openxmlformats.org/officeDocument/2006/math">
                    <m:r>
                      <a:rPr lang="fa-IR" sz="2000" i="1" smtClean="0">
                        <a:latin typeface="Cambria Math" panose="02040503050406030204" pitchFamily="18" charset="0"/>
                        <a:ea typeface="Cambria Math" panose="02040503050406030204" pitchFamily="18" charset="0"/>
                        <a:cs typeface="B Koodak" panose="00000700000000000000" pitchFamily="2" charset="-78"/>
                      </a:rPr>
                      <m:t>𝜏</m:t>
                    </m:r>
                  </m:oMath>
                </a14:m>
                <a:r>
                  <a:rPr lang="fa-IR" sz="2000" dirty="0" smtClean="0">
                    <a:cs typeface="B Koodak" panose="00000700000000000000" pitchFamily="2" charset="-78"/>
                  </a:rPr>
                  <a:t> به روز درمی آید. وقایع رخداده در اثنای این پریودهای زمانی کوتاه (</a:t>
                </a:r>
                <a14:m>
                  <m:oMath xmlns:m="http://schemas.openxmlformats.org/officeDocument/2006/math">
                    <m:r>
                      <a:rPr lang="fa-IR" sz="2000" i="1">
                        <a:latin typeface="Cambria Math" panose="02040503050406030204" pitchFamily="18" charset="0"/>
                        <a:ea typeface="Cambria Math" panose="02040503050406030204" pitchFamily="18" charset="0"/>
                        <a:cs typeface="B Koodak" panose="00000700000000000000" pitchFamily="2" charset="-78"/>
                      </a:rPr>
                      <m:t>𝜏</m:t>
                    </m:r>
                  </m:oMath>
                </a14:m>
                <a:r>
                  <a:rPr lang="fa-IR" sz="2000" dirty="0">
                    <a:cs typeface="B Koodak" panose="00000700000000000000" pitchFamily="2" charset="-78"/>
                  </a:rPr>
                  <a:t> </a:t>
                </a:r>
                <a:r>
                  <a:rPr lang="fa-IR" sz="2000" dirty="0" smtClean="0">
                    <a:cs typeface="B Koodak" panose="00000700000000000000" pitchFamily="2" charset="-78"/>
                  </a:rPr>
                  <a:t>) بررسی و سرویس داده میشوند.</a:t>
                </a:r>
              </a:p>
              <a:p>
                <a:pPr marL="400050" lvl="1" indent="0" algn="just" rtl="1">
                  <a:buNone/>
                </a:pPr>
                <a:endParaRPr lang="fa-IR" sz="2000" dirty="0" smtClean="0">
                  <a:cs typeface="B Koodak" panose="00000700000000000000" pitchFamily="2" charset="-78"/>
                </a:endParaRPr>
              </a:p>
              <a:p>
                <a:pPr marL="857250" lvl="1" indent="-457200" algn="just" rtl="1">
                  <a:buFont typeface="Wingdings" panose="05000000000000000000" pitchFamily="2" charset="2"/>
                  <a:buChar char="q"/>
                </a:pPr>
                <a:r>
                  <a:rPr lang="fa-IR" sz="2100" dirty="0">
                    <a:solidFill>
                      <a:srgbClr val="2B11ED"/>
                    </a:solidFill>
                    <a:cs typeface="B Koodak" panose="00000700000000000000" pitchFamily="2" charset="-78"/>
                  </a:rPr>
                  <a:t>2- مدل گام متغیر یا واقعۀ </a:t>
                </a:r>
                <a:r>
                  <a:rPr lang="fa-IR" sz="2100" dirty="0" smtClean="0">
                    <a:solidFill>
                      <a:srgbClr val="2B11ED"/>
                    </a:solidFill>
                    <a:cs typeface="B Koodak" panose="00000700000000000000" pitchFamily="2" charset="-78"/>
                  </a:rPr>
                  <a:t>بعدی: </a:t>
                </a:r>
                <a:r>
                  <a:rPr lang="fa-IR" sz="2000" dirty="0">
                    <a:cs typeface="B Koodak" panose="00000700000000000000" pitchFamily="2" charset="-78"/>
                  </a:rPr>
                  <a:t>در این مدل، زمان را </a:t>
                </a:r>
                <a:r>
                  <a:rPr lang="fa-IR" sz="2000" dirty="0" smtClean="0">
                    <a:cs typeface="B Koodak" panose="00000700000000000000" pitchFamily="2" charset="-78"/>
                  </a:rPr>
                  <a:t>«پیش </a:t>
                </a:r>
                <a:r>
                  <a:rPr lang="fa-IR" sz="2000" dirty="0">
                    <a:cs typeface="B Koodak" panose="00000700000000000000" pitchFamily="2" charset="-78"/>
                  </a:rPr>
                  <a:t>آمد </a:t>
                </a:r>
                <a:r>
                  <a:rPr lang="fa-IR" sz="2000" dirty="0" smtClean="0">
                    <a:cs typeface="B Koodak" panose="00000700000000000000" pitchFamily="2" charset="-78"/>
                  </a:rPr>
                  <a:t>بعدی» </a:t>
                </a:r>
                <a:r>
                  <a:rPr lang="fa-IR" sz="2000" dirty="0">
                    <a:cs typeface="B Koodak" panose="00000700000000000000" pitchFamily="2" charset="-78"/>
                  </a:rPr>
                  <a:t>تعیین نموده و این پیش آمد ساعت شبیه سازی را منظم میکند که روشی بسیار سریع و کارا است.</a:t>
                </a:r>
              </a:p>
              <a:p>
                <a:pPr marL="0" indent="0" algn="r" rtl="1">
                  <a:buNone/>
                </a:pPr>
                <a:endParaRPr lang="en-US" sz="3000" dirty="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2"/>
                <a:stretch>
                  <a:fillRect l="-1333" t="-725" r="-424"/>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679157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6" name="Rounded Rectangle 5"/>
          <p:cNvSpPr/>
          <p:nvPr/>
        </p:nvSpPr>
        <p:spPr>
          <a:xfrm>
            <a:off x="6196932" y="1398202"/>
            <a:ext cx="4483768" cy="285149"/>
          </a:xfrm>
          <a:prstGeom prst="roundRect">
            <a:avLst/>
          </a:prstGeom>
          <a:solidFill>
            <a:srgbClr val="A3ED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62500" lnSpcReduction="20000"/>
          </a:bodyPr>
          <a:lstStyle/>
          <a:p>
            <a:pPr algn="r" rtl="1">
              <a:buClr>
                <a:srgbClr val="FF0066"/>
              </a:buClr>
              <a:buFont typeface="Wingdings" panose="05000000000000000000" pitchFamily="2" charset="2"/>
              <a:buChar char="ü"/>
            </a:pPr>
            <a:r>
              <a:rPr lang="fa-IR" sz="3000" dirty="0">
                <a:cs typeface="B Koodak" panose="00000700000000000000" pitchFamily="2" charset="-78"/>
              </a:rPr>
              <a:t>مدلهای جریان زمان</a:t>
            </a:r>
          </a:p>
          <a:p>
            <a:pPr marL="457200" indent="-457200" algn="r" rtl="1">
              <a:buFont typeface="Wingdings" panose="05000000000000000000" pitchFamily="2" charset="2"/>
              <a:buChar char="q"/>
            </a:pPr>
            <a:r>
              <a:rPr lang="fa-IR" sz="3000" dirty="0" smtClean="0">
                <a:cs typeface="B Koodak" panose="00000700000000000000" pitchFamily="2" charset="-78"/>
              </a:rPr>
              <a:t>شبیه </a:t>
            </a:r>
            <a:r>
              <a:rPr lang="fa-IR" sz="3000" dirty="0">
                <a:cs typeface="B Koodak" panose="00000700000000000000" pitchFamily="2" charset="-78"/>
              </a:rPr>
              <a:t>سازی تصادفی</a:t>
            </a:r>
          </a:p>
          <a:p>
            <a:pPr marL="457200" indent="-457200" algn="r" rtl="1">
              <a:buFont typeface="Wingdings" panose="05000000000000000000" pitchFamily="2" charset="2"/>
              <a:buChar char="q"/>
            </a:pPr>
            <a:r>
              <a:rPr lang="fa-IR" sz="3000" dirty="0">
                <a:cs typeface="B Koodak" panose="00000700000000000000" pitchFamily="2" charset="-78"/>
              </a:rPr>
              <a:t>احتمال</a:t>
            </a:r>
          </a:p>
          <a:p>
            <a:pPr marL="457200" indent="-457200" algn="r" rtl="1">
              <a:buFont typeface="Wingdings" panose="05000000000000000000" pitchFamily="2" charset="2"/>
              <a:buChar char="q"/>
            </a:pPr>
            <a:r>
              <a:rPr lang="fa-IR" sz="3000" dirty="0">
                <a:cs typeface="B Koodak" panose="00000700000000000000" pitchFamily="2" charset="-78"/>
              </a:rPr>
              <a:t>متغیرهای تصادفی و فضای نمونه</a:t>
            </a:r>
          </a:p>
          <a:p>
            <a:pPr marL="457200" indent="-457200" algn="r" rtl="1">
              <a:buFont typeface="Wingdings" panose="05000000000000000000" pitchFamily="2" charset="2"/>
              <a:buChar char="q"/>
            </a:pPr>
            <a:r>
              <a:rPr lang="fa-IR" sz="3000" dirty="0">
                <a:cs typeface="B Koodak" panose="00000700000000000000" pitchFamily="2" charset="-78"/>
              </a:rPr>
              <a:t>واژگان و مفاهیم مدل های آماری در شبیه سازی</a:t>
            </a:r>
          </a:p>
          <a:p>
            <a:pPr marL="457200" indent="-457200" algn="r" rtl="1">
              <a:buFont typeface="Wingdings" panose="05000000000000000000" pitchFamily="2" charset="2"/>
              <a:buChar char="q"/>
            </a:pPr>
            <a:r>
              <a:rPr lang="fa-IR" sz="3000" dirty="0">
                <a:cs typeface="B Koodak" panose="00000700000000000000" pitchFamily="2" charset="-78"/>
              </a:rPr>
              <a:t>مدلهای آماری مفید در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گسسته</a:t>
            </a:r>
          </a:p>
          <a:p>
            <a:pPr marL="457200" indent="-457200" algn="r" rtl="1">
              <a:buFont typeface="Wingdings" panose="05000000000000000000" pitchFamily="2" charset="2"/>
              <a:buChar char="q"/>
            </a:pPr>
            <a:r>
              <a:rPr lang="fa-IR" sz="3000" dirty="0">
                <a:cs typeface="B Koodak" panose="00000700000000000000" pitchFamily="2" charset="-78"/>
              </a:rPr>
              <a:t>توزیع های پیوسته</a:t>
            </a:r>
          </a:p>
          <a:p>
            <a:pPr marL="457200" indent="-457200" algn="r" rtl="1">
              <a:buFont typeface="Wingdings" panose="05000000000000000000" pitchFamily="2" charset="2"/>
              <a:buChar char="q"/>
            </a:pPr>
            <a:r>
              <a:rPr lang="fa-IR" sz="3000" dirty="0" smtClean="0">
                <a:cs typeface="B Koodak" panose="00000700000000000000" pitchFamily="2" charset="-78"/>
              </a:rPr>
              <a:t>پروسه </a:t>
            </a:r>
            <a:r>
              <a:rPr lang="fa-IR" sz="3000" dirty="0">
                <a:cs typeface="B Koodak" panose="00000700000000000000" pitchFamily="2" charset="-78"/>
              </a:rPr>
              <a:t>پواسن</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تجربی</a:t>
            </a:r>
          </a:p>
          <a:p>
            <a:pPr marL="457200" indent="-457200" algn="r" rtl="1">
              <a:buFont typeface="Wingdings" panose="05000000000000000000" pitchFamily="2" charset="2"/>
              <a:buChar char="q"/>
            </a:pPr>
            <a:r>
              <a:rPr lang="fa-IR" sz="3000" dirty="0" smtClean="0">
                <a:cs typeface="B Koodak" panose="00000700000000000000" pitchFamily="2" charset="-78"/>
              </a:rPr>
              <a:t>استقلال </a:t>
            </a:r>
            <a:r>
              <a:rPr lang="fa-IR" sz="3000" dirty="0">
                <a:cs typeface="B Koodak" panose="00000700000000000000" pitchFamily="2" charset="-78"/>
              </a:rPr>
              <a:t>و یکنواختی</a:t>
            </a:r>
          </a:p>
          <a:p>
            <a:pPr marL="457200" indent="-457200" algn="r" rtl="1">
              <a:buFont typeface="Wingdings" panose="05000000000000000000" pitchFamily="2" charset="2"/>
              <a:buChar char="q"/>
            </a:pPr>
            <a:r>
              <a:rPr lang="fa-IR" sz="3000" dirty="0" smtClean="0">
                <a:cs typeface="B Koodak" panose="00000700000000000000" pitchFamily="2" charset="-78"/>
              </a:rPr>
              <a:t>استفاده </a:t>
            </a:r>
            <a:r>
              <a:rPr lang="fa-IR" sz="3000" dirty="0">
                <a:cs typeface="B Koodak" panose="00000700000000000000" pitchFamily="2" charset="-78"/>
              </a:rPr>
              <a:t>از اعداد تصادفی در فضای نمونه</a:t>
            </a:r>
          </a:p>
          <a:p>
            <a:pPr marL="457200" indent="-457200" algn="r" rtl="1">
              <a:buFont typeface="Wingdings" panose="05000000000000000000" pitchFamily="2" charset="2"/>
              <a:buChar char="q"/>
            </a:pPr>
            <a:r>
              <a:rPr lang="fa-IR" sz="3000" dirty="0" smtClean="0">
                <a:cs typeface="B Koodak" panose="00000700000000000000" pitchFamily="2" charset="-78"/>
              </a:rPr>
              <a:t>شبه </a:t>
            </a:r>
            <a:r>
              <a:rPr lang="fa-IR" sz="3000" dirty="0">
                <a:cs typeface="B Koodak" panose="00000700000000000000" pitchFamily="2" charset="-78"/>
              </a:rPr>
              <a:t>تصادفی</a:t>
            </a:r>
          </a:p>
          <a:p>
            <a:pPr marL="457200" indent="-457200" algn="r" rtl="1">
              <a:buFont typeface="Wingdings" panose="05000000000000000000" pitchFamily="2" charset="2"/>
              <a:buChar char="q"/>
            </a:pPr>
            <a:r>
              <a:rPr lang="fa-IR" sz="3000" dirty="0" smtClean="0">
                <a:cs typeface="B Koodak" panose="00000700000000000000" pitchFamily="2" charset="-78"/>
              </a:rPr>
              <a:t>روتین </a:t>
            </a:r>
            <a:r>
              <a:rPr lang="fa-IR" sz="3000" dirty="0">
                <a:cs typeface="B Koodak" panose="00000700000000000000" pitchFamily="2" charset="-78"/>
              </a:rPr>
              <a:t>های مولد تصادفی</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614281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5E-6 2.96296E-6 L -0.00052 0.05509 " pathEditMode="relative" rAng="0" ptsTypes="AA">
                                      <p:cBhvr>
                                        <p:cTn id="6" dur="2000" fill="hold"/>
                                        <p:tgtEl>
                                          <p:spTgt spid="6"/>
                                        </p:tgtEl>
                                        <p:attrNameLst>
                                          <p:attrName>ppt_x</p:attrName>
                                          <p:attrName>ppt_y</p:attrName>
                                        </p:attrNameLst>
                                      </p:cBhvr>
                                      <p:rCtr x="-26" y="27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smtClean="0">
                <a:solidFill>
                  <a:srgbClr val="00B050"/>
                </a:solidFill>
                <a:cs typeface="B Koodak" panose="00000700000000000000" pitchFamily="2" charset="-78"/>
              </a:rPr>
              <a:t>شبیه سازی تصادفی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سیستم های تصادفی (</a:t>
            </a:r>
            <a:r>
              <a:rPr lang="en-US" sz="2000" dirty="0" smtClean="0">
                <a:solidFill>
                  <a:srgbClr val="2B11ED"/>
                </a:solidFill>
                <a:latin typeface="Arial" panose="020B0604020202020204" pitchFamily="34" charset="0"/>
                <a:cs typeface="Arial" panose="020B0604020202020204" pitchFamily="34" charset="0"/>
              </a:rPr>
              <a:t>stochastic</a:t>
            </a:r>
            <a:r>
              <a:rPr lang="fa-IR" sz="2200" dirty="0" smtClean="0">
                <a:solidFill>
                  <a:srgbClr val="2B11ED"/>
                </a:solidFill>
                <a:cs typeface="B Koodak" panose="00000700000000000000" pitchFamily="2" charset="-78"/>
              </a:rPr>
              <a:t>)</a:t>
            </a:r>
            <a:r>
              <a:rPr lang="fa-IR" sz="2200" dirty="0" smtClean="0">
                <a:cs typeface="B Koodak" panose="00000700000000000000" pitchFamily="2" charset="-78"/>
              </a:rPr>
              <a:t>: احتمالات در این سیستمها نقش اساسی دارند و حداقل یکی از پارامترهای آن را تشکیل میدهند. رفتارشان ماهیتاً تصادفی و غیرتکراری است.</a:t>
            </a:r>
          </a:p>
          <a:p>
            <a:pPr marL="857250" lvl="1" indent="-457200" algn="just" rtl="1">
              <a:buFont typeface="Wingdings" panose="05000000000000000000" pitchFamily="2" charset="2"/>
              <a:buChar char="q"/>
            </a:pPr>
            <a:r>
              <a:rPr lang="fa-IR" sz="2000" dirty="0" smtClean="0">
                <a:solidFill>
                  <a:srgbClr val="FF5509"/>
                </a:solidFill>
                <a:cs typeface="B Koodak" panose="00000700000000000000" pitchFamily="2" charset="-78"/>
              </a:rPr>
              <a:t>مثال</a:t>
            </a:r>
            <a:r>
              <a:rPr lang="fa-IR" sz="2000" dirty="0" smtClean="0">
                <a:cs typeface="B Koodak" panose="00000700000000000000" pitchFamily="2" charset="-78"/>
              </a:rPr>
              <a:t>: سیستم رزرو بلیط، ورود مشتری به مغازه، تقاضای خط تلفن</a:t>
            </a:r>
          </a:p>
          <a:p>
            <a:pPr marL="457200" indent="-457200" algn="just" rtl="1">
              <a:buFont typeface="Wingdings" panose="05000000000000000000" pitchFamily="2" charset="2"/>
              <a:buChar char="q"/>
            </a:pPr>
            <a:r>
              <a:rPr lang="fa-IR" sz="2200" dirty="0" smtClean="0">
                <a:cs typeface="B Koodak" panose="00000700000000000000" pitchFamily="2" charset="-78"/>
              </a:rPr>
              <a:t>سیستم های گسسته به دو دسته تقسیم میشوند:</a:t>
            </a:r>
          </a:p>
          <a:p>
            <a:pPr marL="857250" lvl="1" indent="-457200" algn="just" rtl="1">
              <a:buFont typeface="Wingdings" panose="05000000000000000000" pitchFamily="2" charset="2"/>
              <a:buChar char="q"/>
            </a:pPr>
            <a:r>
              <a:rPr lang="fa-IR" sz="2000" dirty="0" smtClean="0">
                <a:solidFill>
                  <a:srgbClr val="2B11ED"/>
                </a:solidFill>
                <a:cs typeface="B Koodak" panose="00000700000000000000" pitchFamily="2" charset="-78"/>
              </a:rPr>
              <a:t>1- قطعی</a:t>
            </a:r>
          </a:p>
          <a:p>
            <a:pPr marL="857250" lvl="1" indent="-457200" algn="just" rtl="1">
              <a:buFont typeface="Wingdings" panose="05000000000000000000" pitchFamily="2" charset="2"/>
              <a:buChar char="q"/>
            </a:pPr>
            <a:r>
              <a:rPr lang="fa-IR" sz="2000" dirty="0" smtClean="0">
                <a:solidFill>
                  <a:srgbClr val="2B11ED"/>
                </a:solidFill>
                <a:cs typeface="B Koodak" panose="00000700000000000000" pitchFamily="2" charset="-78"/>
              </a:rPr>
              <a:t>2- </a:t>
            </a:r>
            <a:r>
              <a:rPr lang="fa-IR" sz="2000" dirty="0">
                <a:solidFill>
                  <a:srgbClr val="2B11ED"/>
                </a:solidFill>
                <a:cs typeface="B Koodak" panose="00000700000000000000" pitchFamily="2" charset="-78"/>
              </a:rPr>
              <a:t>غیرقطعی – </a:t>
            </a:r>
            <a:r>
              <a:rPr lang="fa-IR" sz="2000" dirty="0" smtClean="0">
                <a:solidFill>
                  <a:srgbClr val="2B11ED"/>
                </a:solidFill>
                <a:cs typeface="B Koodak" panose="00000700000000000000" pitchFamily="2" charset="-78"/>
              </a:rPr>
              <a:t>تصادفی</a:t>
            </a:r>
          </a:p>
          <a:p>
            <a:pPr marL="457200" indent="-457200" algn="just" rtl="1">
              <a:buFont typeface="Wingdings" panose="05000000000000000000" pitchFamily="2" charset="2"/>
              <a:buChar char="q"/>
            </a:pPr>
            <a:r>
              <a:rPr lang="fa-IR" sz="2200" dirty="0">
                <a:cs typeface="B Koodak" panose="00000700000000000000" pitchFamily="2" charset="-78"/>
              </a:rPr>
              <a:t>پیاده سازی سیستم تصادفی مشکل تر است زیرا مولدهای تصادفی خاص خود را نیاز دارد. یعنی برای شبیه سازی و مطالعۀ سیستمهای تصادفی به مولد تصادفی و شبیه سازی نیاز داریم که از توزیع های مختلفی پیروی میکنند.</a:t>
            </a:r>
            <a:endParaRPr lang="en-US" sz="2200" dirty="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318870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6" name="Rounded Rectangle 5"/>
          <p:cNvSpPr/>
          <p:nvPr/>
        </p:nvSpPr>
        <p:spPr>
          <a:xfrm>
            <a:off x="6235032" y="1779202"/>
            <a:ext cx="4483768" cy="285149"/>
          </a:xfrm>
          <a:prstGeom prst="roundRect">
            <a:avLst/>
          </a:prstGeom>
          <a:solidFill>
            <a:srgbClr val="A3ED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62500" lnSpcReduction="20000"/>
          </a:bodyPr>
          <a:lstStyle/>
          <a:p>
            <a:pPr algn="r" rtl="1">
              <a:buClr>
                <a:srgbClr val="FF0066"/>
              </a:buClr>
              <a:buFont typeface="Wingdings" panose="05000000000000000000" pitchFamily="2" charset="2"/>
              <a:buChar char="ü"/>
            </a:pPr>
            <a:r>
              <a:rPr lang="fa-IR" sz="3000" dirty="0">
                <a:cs typeface="B Koodak" panose="00000700000000000000" pitchFamily="2" charset="-78"/>
              </a:rPr>
              <a:t>مدلهای جریان زمان</a:t>
            </a:r>
          </a:p>
          <a:p>
            <a:pPr algn="r" rtl="1">
              <a:buClr>
                <a:srgbClr val="FF0066"/>
              </a:buClr>
              <a:buFont typeface="Wingdings" panose="05000000000000000000" pitchFamily="2" charset="2"/>
              <a:buChar char="ü"/>
            </a:pPr>
            <a:r>
              <a:rPr lang="fa-IR" sz="3000" dirty="0" smtClean="0">
                <a:cs typeface="B Koodak" panose="00000700000000000000" pitchFamily="2" charset="-78"/>
              </a:rPr>
              <a:t>شبیه </a:t>
            </a:r>
            <a:r>
              <a:rPr lang="fa-IR" sz="3000" dirty="0">
                <a:cs typeface="B Koodak" panose="00000700000000000000" pitchFamily="2" charset="-78"/>
              </a:rPr>
              <a:t>سازی تصادفی</a:t>
            </a:r>
          </a:p>
          <a:p>
            <a:pPr marL="457200" indent="-457200" algn="r" rtl="1">
              <a:buFont typeface="Wingdings" panose="05000000000000000000" pitchFamily="2" charset="2"/>
              <a:buChar char="q"/>
            </a:pPr>
            <a:r>
              <a:rPr lang="fa-IR" sz="3000" dirty="0">
                <a:cs typeface="B Koodak" panose="00000700000000000000" pitchFamily="2" charset="-78"/>
              </a:rPr>
              <a:t>احتمال</a:t>
            </a:r>
          </a:p>
          <a:p>
            <a:pPr marL="457200" indent="-457200" algn="r" rtl="1">
              <a:buFont typeface="Wingdings" panose="05000000000000000000" pitchFamily="2" charset="2"/>
              <a:buChar char="q"/>
            </a:pPr>
            <a:r>
              <a:rPr lang="fa-IR" sz="3000" dirty="0">
                <a:cs typeface="B Koodak" panose="00000700000000000000" pitchFamily="2" charset="-78"/>
              </a:rPr>
              <a:t>متغیرهای تصادفی و فضای نمونه</a:t>
            </a:r>
          </a:p>
          <a:p>
            <a:pPr marL="457200" indent="-457200" algn="r" rtl="1">
              <a:buFont typeface="Wingdings" panose="05000000000000000000" pitchFamily="2" charset="2"/>
              <a:buChar char="q"/>
            </a:pPr>
            <a:r>
              <a:rPr lang="fa-IR" sz="3000" dirty="0">
                <a:cs typeface="B Koodak" panose="00000700000000000000" pitchFamily="2" charset="-78"/>
              </a:rPr>
              <a:t>واژگان و مفاهیم مدل های آماری در شبیه سازی</a:t>
            </a:r>
          </a:p>
          <a:p>
            <a:pPr marL="457200" indent="-457200" algn="r" rtl="1">
              <a:buFont typeface="Wingdings" panose="05000000000000000000" pitchFamily="2" charset="2"/>
              <a:buChar char="q"/>
            </a:pPr>
            <a:r>
              <a:rPr lang="fa-IR" sz="3000" dirty="0">
                <a:cs typeface="B Koodak" panose="00000700000000000000" pitchFamily="2" charset="-78"/>
              </a:rPr>
              <a:t>مدلهای آماری مفید در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گسسته</a:t>
            </a:r>
          </a:p>
          <a:p>
            <a:pPr marL="457200" indent="-457200" algn="r" rtl="1">
              <a:buFont typeface="Wingdings" panose="05000000000000000000" pitchFamily="2" charset="2"/>
              <a:buChar char="q"/>
            </a:pPr>
            <a:r>
              <a:rPr lang="fa-IR" sz="3000" dirty="0">
                <a:cs typeface="B Koodak" panose="00000700000000000000" pitchFamily="2" charset="-78"/>
              </a:rPr>
              <a:t>توزیع های پیوسته</a:t>
            </a:r>
          </a:p>
          <a:p>
            <a:pPr marL="457200" indent="-457200" algn="r" rtl="1">
              <a:buFont typeface="Wingdings" panose="05000000000000000000" pitchFamily="2" charset="2"/>
              <a:buChar char="q"/>
            </a:pPr>
            <a:r>
              <a:rPr lang="fa-IR" sz="3000" dirty="0" smtClean="0">
                <a:cs typeface="B Koodak" panose="00000700000000000000" pitchFamily="2" charset="-78"/>
              </a:rPr>
              <a:t>پروسه </a:t>
            </a:r>
            <a:r>
              <a:rPr lang="fa-IR" sz="3000" dirty="0">
                <a:cs typeface="B Koodak" panose="00000700000000000000" pitchFamily="2" charset="-78"/>
              </a:rPr>
              <a:t>پواسن</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تجربی</a:t>
            </a:r>
          </a:p>
          <a:p>
            <a:pPr marL="457200" indent="-457200" algn="r" rtl="1">
              <a:buFont typeface="Wingdings" panose="05000000000000000000" pitchFamily="2" charset="2"/>
              <a:buChar char="q"/>
            </a:pPr>
            <a:r>
              <a:rPr lang="fa-IR" sz="3000" dirty="0" smtClean="0">
                <a:cs typeface="B Koodak" panose="00000700000000000000" pitchFamily="2" charset="-78"/>
              </a:rPr>
              <a:t>استقلال </a:t>
            </a:r>
            <a:r>
              <a:rPr lang="fa-IR" sz="3000" dirty="0">
                <a:cs typeface="B Koodak" panose="00000700000000000000" pitchFamily="2" charset="-78"/>
              </a:rPr>
              <a:t>و یکنواختی</a:t>
            </a:r>
          </a:p>
          <a:p>
            <a:pPr marL="457200" indent="-457200" algn="r" rtl="1">
              <a:buFont typeface="Wingdings" panose="05000000000000000000" pitchFamily="2" charset="2"/>
              <a:buChar char="q"/>
            </a:pPr>
            <a:r>
              <a:rPr lang="fa-IR" sz="3000" dirty="0" smtClean="0">
                <a:cs typeface="B Koodak" panose="00000700000000000000" pitchFamily="2" charset="-78"/>
              </a:rPr>
              <a:t>استفاده </a:t>
            </a:r>
            <a:r>
              <a:rPr lang="fa-IR" sz="3000" dirty="0">
                <a:cs typeface="B Koodak" panose="00000700000000000000" pitchFamily="2" charset="-78"/>
              </a:rPr>
              <a:t>از اعداد تصادفی در فضای نمونه</a:t>
            </a:r>
          </a:p>
          <a:p>
            <a:pPr marL="457200" indent="-457200" algn="r" rtl="1">
              <a:buFont typeface="Wingdings" panose="05000000000000000000" pitchFamily="2" charset="2"/>
              <a:buChar char="q"/>
            </a:pPr>
            <a:r>
              <a:rPr lang="fa-IR" sz="3000" dirty="0" smtClean="0">
                <a:cs typeface="B Koodak" panose="00000700000000000000" pitchFamily="2" charset="-78"/>
              </a:rPr>
              <a:t>شبه </a:t>
            </a:r>
            <a:r>
              <a:rPr lang="fa-IR" sz="3000" dirty="0">
                <a:cs typeface="B Koodak" panose="00000700000000000000" pitchFamily="2" charset="-78"/>
              </a:rPr>
              <a:t>تصادفی</a:t>
            </a:r>
          </a:p>
          <a:p>
            <a:pPr marL="457200" indent="-457200" algn="r" rtl="1">
              <a:buFont typeface="Wingdings" panose="05000000000000000000" pitchFamily="2" charset="2"/>
              <a:buChar char="q"/>
            </a:pPr>
            <a:r>
              <a:rPr lang="fa-IR" sz="3000" dirty="0" smtClean="0">
                <a:cs typeface="B Koodak" panose="00000700000000000000" pitchFamily="2" charset="-78"/>
              </a:rPr>
              <a:t>روتین </a:t>
            </a:r>
            <a:r>
              <a:rPr lang="fa-IR" sz="3000" dirty="0">
                <a:cs typeface="B Koodak" panose="00000700000000000000" pitchFamily="2" charset="-78"/>
              </a:rPr>
              <a:t>های مولد تصادفی</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43198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5E-6 -2.59259E-6 L -0.00052 0.0551 " pathEditMode="relative" rAng="0" ptsTypes="AA">
                                      <p:cBhvr>
                                        <p:cTn id="6" dur="2000" fill="hold"/>
                                        <p:tgtEl>
                                          <p:spTgt spid="6"/>
                                        </p:tgtEl>
                                        <p:attrNameLst>
                                          <p:attrName>ppt_x</p:attrName>
                                          <p:attrName>ppt_y</p:attrName>
                                        </p:attrNameLst>
                                      </p:cBhvr>
                                      <p:rCtr x="-26" y="27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show="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احتمال</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2B11ED"/>
                    </a:solidFill>
                    <a:cs typeface="B Koodak" panose="00000700000000000000" pitchFamily="2" charset="-78"/>
                  </a:rPr>
                  <a:t>احتمال:</a:t>
                </a:r>
                <a:r>
                  <a:rPr lang="fa-IR" sz="2200" dirty="0" smtClean="0">
                    <a:cs typeface="B Koodak" panose="00000700000000000000" pitchFamily="2" charset="-78"/>
                  </a:rPr>
                  <a:t> احتمال معیاری است که درجۀ انتظار ما نسبت به وقوع یک پیش آمد را بیان میکند. در واقع تابعی است که پیش آمدها را در فضای اعداد حقیقی تصویر میکند. اندازه گیری یک احتمال با تابع </a:t>
                </a:r>
                <a:r>
                  <a:rPr lang="en-US" sz="2000" dirty="0" smtClean="0">
                    <a:latin typeface="Times New Roman" panose="02020603050405020304" pitchFamily="18" charset="0"/>
                    <a:cs typeface="Times New Roman" panose="02020603050405020304" pitchFamily="18" charset="0"/>
                  </a:rPr>
                  <a:t>P()</a:t>
                </a:r>
                <a:r>
                  <a:rPr lang="fa-IR" sz="2000" dirty="0" smtClean="0">
                    <a:latin typeface="Times New Roman" panose="02020603050405020304" pitchFamily="18" charset="0"/>
                    <a:cs typeface="Times New Roman" panose="02020603050405020304" pitchFamily="18" charset="0"/>
                  </a:rPr>
                  <a:t> </a:t>
                </a:r>
                <a:r>
                  <a:rPr lang="fa-IR" sz="2200" dirty="0" smtClean="0">
                    <a:cs typeface="B Koodak" panose="00000700000000000000" pitchFamily="2" charset="-78"/>
                  </a:rPr>
                  <a:t>به صورت زیر است:</a:t>
                </a:r>
              </a:p>
              <a:p>
                <a:pPr marL="857250" lvl="1" indent="-457200" algn="just" rtl="1">
                  <a:buFont typeface="Wingdings" panose="05000000000000000000" pitchFamily="2" charset="2"/>
                  <a:buChar char="q"/>
                </a:pPr>
                <a:r>
                  <a:rPr lang="fa-IR" sz="2000" dirty="0" smtClean="0">
                    <a:cs typeface="B Koodak" panose="00000700000000000000" pitchFamily="2" charset="-78"/>
                  </a:rPr>
                  <a:t>برای هر پیش آمد </a:t>
                </a:r>
                <a:r>
                  <a:rPr lang="en-US" sz="2000" dirty="0" smtClean="0">
                    <a:cs typeface="B Koodak" panose="00000700000000000000" pitchFamily="2" charset="-78"/>
                  </a:rPr>
                  <a:t>E</a:t>
                </a:r>
                <a:r>
                  <a:rPr lang="fa-IR" sz="2000" dirty="0" smtClean="0">
                    <a:cs typeface="B Koodak" panose="00000700000000000000" pitchFamily="2" charset="-78"/>
                  </a:rPr>
                  <a:t> احتمال آن چنین است: </a:t>
                </a:r>
                <a14:m>
                  <m:oMath xmlns:m="http://schemas.openxmlformats.org/officeDocument/2006/math">
                    <m:r>
                      <a:rPr lang="fa-IR" sz="2000" b="0" i="1" smtClean="0">
                        <a:latin typeface="Cambria Math" panose="02040503050406030204" pitchFamily="18" charset="0"/>
                        <a:cs typeface="B Koodak" panose="00000700000000000000" pitchFamily="2" charset="-78"/>
                      </a:rPr>
                      <m:t>0</m:t>
                    </m:r>
                    <m:r>
                      <a:rPr lang="fa-IR"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dPr>
                      <m:e>
                        <m:r>
                          <a:rPr lang="en-US" sz="2000" b="0" i="1" smtClean="0">
                            <a:latin typeface="Cambria Math" panose="02040503050406030204" pitchFamily="18" charset="0"/>
                            <a:ea typeface="Cambria Math" panose="02040503050406030204" pitchFamily="18" charset="0"/>
                            <a:cs typeface="B Koodak" panose="00000700000000000000" pitchFamily="2" charset="-78"/>
                          </a:rPr>
                          <m:t>𝐸</m:t>
                        </m:r>
                      </m:e>
                    </m:d>
                    <m:r>
                      <a:rPr lang="en-US" sz="2000" b="0" i="1" smtClean="0">
                        <a:latin typeface="Cambria Math" panose="02040503050406030204" pitchFamily="18" charset="0"/>
                        <a:ea typeface="Cambria Math" panose="02040503050406030204" pitchFamily="18" charset="0"/>
                        <a:cs typeface="B Koodak" panose="00000700000000000000" pitchFamily="2" charset="-78"/>
                      </a:rPr>
                      <m:t>≤</m:t>
                    </m:r>
                    <m:r>
                      <a:rPr lang="en-US" sz="2000" b="0" i="1" smtClean="0">
                        <a:latin typeface="Cambria Math" panose="02040503050406030204" pitchFamily="18" charset="0"/>
                        <a:ea typeface="Cambria Math" panose="02040503050406030204" pitchFamily="18" charset="0"/>
                        <a:cs typeface="B Koodak" panose="00000700000000000000" pitchFamily="2" charset="-78"/>
                      </a:rPr>
                      <m:t>1</m:t>
                    </m:r>
                  </m:oMath>
                </a14:m>
                <a:endParaRPr lang="fa-IR" sz="2000" b="0" dirty="0" smtClean="0">
                  <a:ea typeface="Cambria Math" panose="02040503050406030204" pitchFamily="18" charset="0"/>
                  <a:cs typeface="B Koodak" panose="00000700000000000000" pitchFamily="2" charset="-78"/>
                </a:endParaRPr>
              </a:p>
              <a:p>
                <a:pPr marL="857250" lvl="1" indent="-457200" algn="just" rtl="1">
                  <a:buFont typeface="Wingdings" panose="05000000000000000000" pitchFamily="2" charset="2"/>
                  <a:buChar char="q"/>
                </a:pPr>
                <a:r>
                  <a:rPr lang="fa-IR" sz="2000" dirty="0" smtClean="0">
                    <a:cs typeface="B Koodak" panose="00000700000000000000" pitchFamily="2" charset="-78"/>
                  </a:rPr>
                  <a:t>احتمال فضای نمونه یا پیش آمدهای مطمئن: </a:t>
                </a:r>
                <a14:m>
                  <m:oMath xmlns:m="http://schemas.openxmlformats.org/officeDocument/2006/math">
                    <m:r>
                      <a:rPr lang="en-US" sz="2000" b="0" i="1" smtClean="0">
                        <a:latin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cs typeface="B Koodak" panose="00000700000000000000" pitchFamily="2" charset="-78"/>
                          </a:rPr>
                        </m:ctrlPr>
                      </m:dPr>
                      <m:e>
                        <m:r>
                          <a:rPr lang="en-US" sz="2000" b="0" i="1" smtClean="0">
                            <a:latin typeface="Cambria Math" panose="02040503050406030204" pitchFamily="18" charset="0"/>
                            <a:cs typeface="B Koodak" panose="00000700000000000000" pitchFamily="2" charset="-78"/>
                          </a:rPr>
                          <m:t>𝑠</m:t>
                        </m:r>
                      </m:e>
                    </m:d>
                    <m:r>
                      <a:rPr lang="en-US" sz="2000" b="0" i="1" smtClean="0">
                        <a:latin typeface="Cambria Math" panose="02040503050406030204" pitchFamily="18" charset="0"/>
                        <a:cs typeface="B Koodak" panose="00000700000000000000" pitchFamily="2" charset="-78"/>
                      </a:rPr>
                      <m:t>=</m:t>
                    </m:r>
                    <m:r>
                      <a:rPr lang="en-US" sz="2000" b="0" i="1" smtClean="0">
                        <a:latin typeface="Cambria Math" panose="02040503050406030204" pitchFamily="18" charset="0"/>
                        <a:cs typeface="B Koodak" panose="00000700000000000000" pitchFamily="2" charset="-78"/>
                      </a:rPr>
                      <m:t>1</m:t>
                    </m:r>
                  </m:oMath>
                </a14:m>
                <a:endParaRPr lang="fa-IR" sz="2000" b="0" dirty="0" smtClean="0">
                  <a:cs typeface="B Koodak" panose="00000700000000000000" pitchFamily="2" charset="-78"/>
                </a:endParaRPr>
              </a:p>
              <a:p>
                <a:pPr marL="857250" lvl="1" indent="-457200" algn="just" rtl="1">
                  <a:buFont typeface="Wingdings" panose="05000000000000000000" pitchFamily="2" charset="2"/>
                  <a:buChar char="q"/>
                </a:pPr>
                <a:r>
                  <a:rPr lang="fa-IR" sz="2000" dirty="0" smtClean="0">
                    <a:cs typeface="B Koodak" panose="00000700000000000000" pitchFamily="2" charset="-78"/>
                  </a:rPr>
                  <a:t>اگر </a:t>
                </a:r>
                <a14:m>
                  <m:oMath xmlns:m="http://schemas.openxmlformats.org/officeDocument/2006/math">
                    <m:sSub>
                      <m:sSubPr>
                        <m:ctrlPr>
                          <a:rPr lang="fa-IR" sz="200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cs typeface="B Koodak" panose="00000700000000000000" pitchFamily="2" charset="-78"/>
                          </a:rPr>
                          <m:t>1</m:t>
                        </m:r>
                      </m:sub>
                    </m:sSub>
                    <m:r>
                      <a:rPr lang="en-US" sz="2000" b="0" i="1" smtClean="0">
                        <a:latin typeface="Cambria Math" panose="02040503050406030204" pitchFamily="18" charset="0"/>
                        <a:cs typeface="B Koodak" panose="00000700000000000000" pitchFamily="2" charset="-78"/>
                      </a:rPr>
                      <m:t>, </m:t>
                    </m:r>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cs typeface="B Koodak" panose="00000700000000000000" pitchFamily="2" charset="-78"/>
                          </a:rPr>
                          <m:t>2</m:t>
                        </m:r>
                      </m:sub>
                    </m:sSub>
                    <m:r>
                      <a:rPr lang="en-US" sz="2000" b="0" i="1" smtClean="0">
                        <a:latin typeface="Cambria Math" panose="02040503050406030204" pitchFamily="18" charset="0"/>
                        <a:cs typeface="B Koodak" panose="00000700000000000000" pitchFamily="2" charset="-78"/>
                      </a:rPr>
                      <m:t>, …, </m:t>
                    </m:r>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cs typeface="B Koodak" panose="00000700000000000000" pitchFamily="2" charset="-78"/>
                          </a:rPr>
                          <m:t>𝑛</m:t>
                        </m:r>
                      </m:sub>
                    </m:sSub>
                    <m:r>
                      <a:rPr lang="fa-IR" sz="2000" b="0" i="1" smtClean="0">
                        <a:latin typeface="Cambria Math" panose="02040503050406030204" pitchFamily="18" charset="0"/>
                        <a:cs typeface="B Koodak" panose="00000700000000000000" pitchFamily="2" charset="-78"/>
                      </a:rPr>
                      <m:t> </m:t>
                    </m:r>
                  </m:oMath>
                </a14:m>
                <a:r>
                  <a:rPr lang="fa-IR" sz="2000" dirty="0" smtClean="0">
                    <a:cs typeface="B Koodak" panose="00000700000000000000" pitchFamily="2" charset="-78"/>
                  </a:rPr>
                  <a:t> پیش آمدهای گسسته و جدا از هم باشند، آنگاه داریم:</a:t>
                </a:r>
              </a:p>
              <a:p>
                <a:pPr marL="400050" lvl="1" indent="0" rtl="1">
                  <a:buNone/>
                </a:pPr>
                <a14:m>
                  <m:oMathPara xmlns:m="http://schemas.openxmlformats.org/officeDocument/2006/math">
                    <m:oMathParaPr>
                      <m:jc m:val="left"/>
                    </m:oMathParaPr>
                    <m:oMath xmlns:m="http://schemas.openxmlformats.org/officeDocument/2006/math">
                      <m:r>
                        <a:rPr lang="en-US" sz="2000" b="0" i="1" smtClean="0">
                          <a:latin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cs typeface="B Koodak" panose="00000700000000000000" pitchFamily="2" charset="-78"/>
                            </a:rPr>
                          </m:ctrlPr>
                        </m:dPr>
                        <m:e>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cs typeface="B Koodak" panose="00000700000000000000" pitchFamily="2" charset="-78"/>
                                </a:rPr>
                                <m:t>1</m:t>
                              </m:r>
                            </m:sub>
                          </m:sSub>
                          <m:r>
                            <a:rPr lang="en-US" sz="2000" b="0" i="1" smtClean="0">
                              <a:latin typeface="Cambria Math" panose="02040503050406030204" pitchFamily="18" charset="0"/>
                              <a:ea typeface="Cambria Math" panose="02040503050406030204" pitchFamily="18" charset="0"/>
                              <a:cs typeface="B Koodak" panose="00000700000000000000" pitchFamily="2" charset="-78"/>
                            </a:rPr>
                            <m:t>∪</m:t>
                          </m:r>
                          <m:sSub>
                            <m:sSub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ea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ea typeface="Cambria Math" panose="02040503050406030204" pitchFamily="18" charset="0"/>
                                  <a:cs typeface="B Koodak" panose="00000700000000000000" pitchFamily="2" charset="-78"/>
                                </a:rPr>
                                <m:t>2</m:t>
                              </m:r>
                            </m:sub>
                          </m:sSub>
                          <m:r>
                            <a:rPr lang="en-US" sz="2000" b="0" i="1" smtClean="0">
                              <a:latin typeface="Cambria Math" panose="02040503050406030204" pitchFamily="18" charset="0"/>
                              <a:ea typeface="Cambria Math" panose="02040503050406030204" pitchFamily="18" charset="0"/>
                              <a:cs typeface="B Koodak" panose="00000700000000000000" pitchFamily="2" charset="-78"/>
                            </a:rPr>
                            <m:t>…∪</m:t>
                          </m:r>
                          <m:sSub>
                            <m:sSubPr>
                              <m:ctrlPr>
                                <a:rPr lang="en-US" sz="2000" b="0" i="1" smtClean="0">
                                  <a:latin typeface="Cambria Math" panose="02040503050406030204" pitchFamily="18" charset="0"/>
                                  <a:ea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ea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ea typeface="Cambria Math" panose="02040503050406030204" pitchFamily="18" charset="0"/>
                                  <a:cs typeface="B Koodak" panose="00000700000000000000" pitchFamily="2" charset="-78"/>
                                </a:rPr>
                                <m:t>𝑛</m:t>
                              </m:r>
                            </m:sub>
                          </m:sSub>
                        </m:e>
                      </m:d>
                      <m:r>
                        <a:rPr lang="en-US" sz="2000" b="0" i="1" smtClean="0">
                          <a:latin typeface="Cambria Math" panose="02040503050406030204" pitchFamily="18" charset="0"/>
                          <a:cs typeface="B Koodak" panose="00000700000000000000" pitchFamily="2" charset="-78"/>
                        </a:rPr>
                        <m:t>=</m:t>
                      </m:r>
                      <m:r>
                        <a:rPr lang="en-US" sz="2000" b="0" i="1" smtClean="0">
                          <a:latin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cs typeface="B Koodak" panose="00000700000000000000" pitchFamily="2" charset="-78"/>
                            </a:rPr>
                          </m:ctrlPr>
                        </m:dPr>
                        <m:e>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cs typeface="B Koodak" panose="00000700000000000000" pitchFamily="2" charset="-78"/>
                                </a:rPr>
                                <m:t>1</m:t>
                              </m:r>
                            </m:sub>
                          </m:sSub>
                        </m:e>
                      </m:d>
                      <m:r>
                        <a:rPr lang="en-US" sz="2000" b="0" i="1" smtClean="0">
                          <a:latin typeface="Cambria Math" panose="02040503050406030204" pitchFamily="18" charset="0"/>
                          <a:cs typeface="B Koodak" panose="00000700000000000000" pitchFamily="2" charset="-78"/>
                        </a:rPr>
                        <m:t>+</m:t>
                      </m:r>
                      <m:r>
                        <a:rPr lang="en-US" sz="2000" b="0" i="1" smtClean="0">
                          <a:latin typeface="Cambria Math" panose="02040503050406030204" pitchFamily="18" charset="0"/>
                          <a:cs typeface="B Koodak" panose="00000700000000000000" pitchFamily="2" charset="-78"/>
                        </a:rPr>
                        <m:t>𝑃</m:t>
                      </m:r>
                      <m:d>
                        <m:dPr>
                          <m:ctrlPr>
                            <a:rPr lang="en-US" sz="2000" b="0" i="1" smtClean="0">
                              <a:latin typeface="Cambria Math" panose="02040503050406030204" pitchFamily="18" charset="0"/>
                              <a:cs typeface="B Koodak" panose="00000700000000000000" pitchFamily="2" charset="-78"/>
                            </a:rPr>
                          </m:ctrlPr>
                        </m:dPr>
                        <m:e>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cs typeface="B Koodak" panose="00000700000000000000" pitchFamily="2" charset="-78"/>
                                </a:rPr>
                                <m:t>2</m:t>
                              </m:r>
                            </m:sub>
                          </m:sSub>
                        </m:e>
                      </m:d>
                      <m:r>
                        <a:rPr lang="en-US" sz="2000" b="0" i="1" smtClean="0">
                          <a:latin typeface="Cambria Math" panose="02040503050406030204" pitchFamily="18" charset="0"/>
                          <a:cs typeface="B Koodak" panose="00000700000000000000" pitchFamily="2" charset="-78"/>
                        </a:rPr>
                        <m:t>+…+</m:t>
                      </m:r>
                      <m:r>
                        <a:rPr lang="en-US" sz="2000" b="0" i="1" smtClean="0">
                          <a:latin typeface="Cambria Math" panose="02040503050406030204" pitchFamily="18" charset="0"/>
                          <a:cs typeface="B Koodak" panose="00000700000000000000" pitchFamily="2" charset="-78"/>
                        </a:rPr>
                        <m:t>𝑃</m:t>
                      </m:r>
                      <m:r>
                        <a:rPr lang="en-US" sz="2000" b="0" i="1" smtClean="0">
                          <a:latin typeface="Cambria Math" panose="02040503050406030204" pitchFamily="18" charset="0"/>
                          <a:cs typeface="B Koodak" panose="00000700000000000000" pitchFamily="2" charset="-78"/>
                        </a:rPr>
                        <m:t>(</m:t>
                      </m:r>
                      <m:sSub>
                        <m:sSubPr>
                          <m:ctrlPr>
                            <a:rPr lang="en-US" sz="2000" b="0" i="1" smtClean="0">
                              <a:latin typeface="Cambria Math" panose="02040503050406030204" pitchFamily="18" charset="0"/>
                              <a:cs typeface="B Koodak" panose="00000700000000000000" pitchFamily="2" charset="-78"/>
                            </a:rPr>
                          </m:ctrlPr>
                        </m:sSubPr>
                        <m:e>
                          <m:r>
                            <a:rPr lang="en-US" sz="2000" b="0" i="1" smtClean="0">
                              <a:latin typeface="Cambria Math" panose="02040503050406030204" pitchFamily="18" charset="0"/>
                              <a:cs typeface="B Koodak" panose="00000700000000000000" pitchFamily="2" charset="-78"/>
                            </a:rPr>
                            <m:t>𝐸</m:t>
                          </m:r>
                        </m:e>
                        <m:sub>
                          <m:r>
                            <a:rPr lang="en-US" sz="2000" b="0" i="1" smtClean="0">
                              <a:latin typeface="Cambria Math" panose="02040503050406030204" pitchFamily="18" charset="0"/>
                              <a:cs typeface="B Koodak" panose="00000700000000000000" pitchFamily="2" charset="-78"/>
                            </a:rPr>
                            <m:t>𝑛</m:t>
                          </m:r>
                        </m:sub>
                      </m:sSub>
                      <m:r>
                        <a:rPr lang="en-US" sz="2000" b="0" i="1" smtClean="0">
                          <a:latin typeface="Cambria Math" panose="02040503050406030204" pitchFamily="18" charset="0"/>
                          <a:cs typeface="B Koodak" panose="00000700000000000000" pitchFamily="2" charset="-78"/>
                        </a:rPr>
                        <m:t>)</m:t>
                      </m:r>
                    </m:oMath>
                  </m:oMathPara>
                </a14:m>
                <a:endParaRPr lang="fa-IR" sz="2000" dirty="0" smtClean="0">
                  <a:cs typeface="B Koodak" panose="00000700000000000000" pitchFamily="2" charset="-78"/>
                </a:endParaRPr>
              </a:p>
              <a:p>
                <a:pPr marL="457200" indent="-457200" algn="just" rtl="1">
                  <a:buFont typeface="Wingdings" panose="05000000000000000000" pitchFamily="2" charset="2"/>
                  <a:buChar char="q"/>
                </a:pPr>
                <a:r>
                  <a:rPr lang="fa-IR" sz="2200" dirty="0" smtClean="0">
                    <a:cs typeface="B Koodak" panose="00000700000000000000" pitchFamily="2" charset="-78"/>
                  </a:rPr>
                  <a:t>اگر یک آزمایش خاص </a:t>
                </a:r>
                <a:r>
                  <a:rPr lang="en-US" sz="2200" dirty="0" smtClean="0">
                    <a:cs typeface="B Koodak" panose="00000700000000000000" pitchFamily="2" charset="-78"/>
                  </a:rPr>
                  <a:t>n</a:t>
                </a:r>
                <a:r>
                  <a:rPr lang="fa-IR" sz="2200" dirty="0" smtClean="0">
                    <a:cs typeface="B Koodak" panose="00000700000000000000" pitchFamily="2" charset="-78"/>
                  </a:rPr>
                  <a:t> بار تکرار شود و در این </a:t>
                </a:r>
                <a:r>
                  <a:rPr lang="en-US" sz="2200" dirty="0" smtClean="0">
                    <a:cs typeface="B Koodak" panose="00000700000000000000" pitchFamily="2" charset="-78"/>
                  </a:rPr>
                  <a:t>n</a:t>
                </a:r>
                <a:r>
                  <a:rPr lang="fa-IR" sz="2200" dirty="0" smtClean="0">
                    <a:cs typeface="B Koodak" panose="00000700000000000000" pitchFamily="2" charset="-78"/>
                  </a:rPr>
                  <a:t> بار تکرار آزمایش پیشامد </a:t>
                </a:r>
                <a:r>
                  <a:rPr lang="en-US" sz="2200" dirty="0" smtClean="0">
                    <a:cs typeface="B Koodak" panose="00000700000000000000" pitchFamily="2" charset="-78"/>
                  </a:rPr>
                  <a:t>E</a:t>
                </a:r>
                <a:r>
                  <a:rPr lang="fa-IR" sz="2200" dirty="0" smtClean="0">
                    <a:cs typeface="B Koodak" panose="00000700000000000000" pitchFamily="2" charset="-78"/>
                  </a:rPr>
                  <a:t> ، </a:t>
                </a:r>
                <a:r>
                  <a:rPr lang="en-US" sz="2200" dirty="0" smtClean="0">
                    <a:cs typeface="B Koodak" panose="00000700000000000000" pitchFamily="2" charset="-78"/>
                  </a:rPr>
                  <a:t>k</a:t>
                </a:r>
                <a:r>
                  <a:rPr lang="fa-IR" sz="2200" dirty="0" smtClean="0">
                    <a:cs typeface="B Koodak" panose="00000700000000000000" pitchFamily="2" charset="-78"/>
                  </a:rPr>
                  <a:t> بار رخ دهد آنگاه احتمال پیشامد </a:t>
                </a:r>
                <a:r>
                  <a:rPr lang="en-US" sz="2200" dirty="0" smtClean="0">
                    <a:cs typeface="B Koodak" panose="00000700000000000000" pitchFamily="2" charset="-78"/>
                  </a:rPr>
                  <a:t>E</a:t>
                </a:r>
                <a:r>
                  <a:rPr lang="fa-IR" sz="2200" dirty="0" smtClean="0">
                    <a:cs typeface="B Koodak" panose="00000700000000000000" pitchFamily="2" charset="-78"/>
                  </a:rPr>
                  <a:t> به صورت زیر تفسیر میشود:</a:t>
                </a:r>
              </a:p>
              <a:p>
                <a:pPr marL="0" indent="0" algn="just" rtl="1">
                  <a:buNone/>
                </a:pPr>
                <a14:m>
                  <m:oMathPara xmlns:m="http://schemas.openxmlformats.org/officeDocument/2006/math">
                    <m:oMathParaPr>
                      <m:jc m:val="left"/>
                    </m:oMathParaPr>
                    <m:oMath xmlns:m="http://schemas.openxmlformats.org/officeDocument/2006/math">
                      <m:r>
                        <a:rPr lang="en-US" sz="2200" b="0" i="1" smtClean="0">
                          <a:latin typeface="Cambria Math" panose="02040503050406030204" pitchFamily="18" charset="0"/>
                          <a:cs typeface="B Koodak" panose="00000700000000000000" pitchFamily="2" charset="-78"/>
                        </a:rPr>
                        <m:t>𝑃</m:t>
                      </m:r>
                      <m:d>
                        <m:dPr>
                          <m:ctrlPr>
                            <a:rPr lang="en-US" sz="2200" b="0" i="1" smtClean="0">
                              <a:latin typeface="Cambria Math" panose="02040503050406030204" pitchFamily="18" charset="0"/>
                              <a:cs typeface="B Koodak" panose="00000700000000000000" pitchFamily="2" charset="-78"/>
                            </a:rPr>
                          </m:ctrlPr>
                        </m:dPr>
                        <m:e>
                          <m:r>
                            <a:rPr lang="en-US" sz="2200" b="0" i="1" smtClean="0">
                              <a:latin typeface="Cambria Math" panose="02040503050406030204" pitchFamily="18" charset="0"/>
                              <a:cs typeface="B Koodak" panose="00000700000000000000" pitchFamily="2" charset="-78"/>
                            </a:rPr>
                            <m:t>𝐸</m:t>
                          </m:r>
                        </m:e>
                      </m:d>
                      <m:r>
                        <a:rPr lang="en-US" sz="2200" b="0" i="1" smtClean="0">
                          <a:latin typeface="Cambria Math" panose="02040503050406030204" pitchFamily="18" charset="0"/>
                          <a:cs typeface="B Koodak" panose="00000700000000000000" pitchFamily="2" charset="-78"/>
                        </a:rPr>
                        <m:t>=</m:t>
                      </m:r>
                      <m:func>
                        <m:funcPr>
                          <m:ctrlPr>
                            <a:rPr lang="en-US" sz="2200" b="0" i="1" smtClean="0">
                              <a:latin typeface="Cambria Math" panose="02040503050406030204" pitchFamily="18" charset="0"/>
                              <a:cs typeface="B Koodak" panose="00000700000000000000" pitchFamily="2" charset="-78"/>
                            </a:rPr>
                          </m:ctrlPr>
                        </m:funcPr>
                        <m:fName>
                          <m:limLow>
                            <m:limLowPr>
                              <m:ctrlPr>
                                <a:rPr lang="en-US" sz="2200" b="0" i="1" smtClean="0">
                                  <a:latin typeface="Cambria Math" panose="02040503050406030204" pitchFamily="18" charset="0"/>
                                  <a:cs typeface="B Koodak" panose="00000700000000000000" pitchFamily="2" charset="-78"/>
                                </a:rPr>
                              </m:ctrlPr>
                            </m:limLowPr>
                            <m:e>
                              <m:r>
                                <m:rPr>
                                  <m:sty m:val="p"/>
                                </m:rPr>
                                <a:rPr lang="en-US" sz="2200" b="0" i="0" smtClean="0">
                                  <a:latin typeface="Cambria Math" panose="02040503050406030204" pitchFamily="18" charset="0"/>
                                  <a:cs typeface="B Koodak" panose="00000700000000000000" pitchFamily="2" charset="-78"/>
                                </a:rPr>
                                <m:t>lim</m:t>
                              </m:r>
                            </m:e>
                            <m:lim>
                              <m:r>
                                <a:rPr lang="en-US" sz="2200" b="0" i="1" smtClean="0">
                                  <a:latin typeface="Cambria Math" panose="02040503050406030204" pitchFamily="18" charset="0"/>
                                  <a:cs typeface="B Koodak" panose="00000700000000000000" pitchFamily="2" charset="-78"/>
                                </a:rPr>
                                <m:t>𝑛</m:t>
                              </m:r>
                              <m:r>
                                <a:rPr lang="en-US" sz="2200" b="0" i="1" smtClean="0">
                                  <a:latin typeface="Cambria Math" panose="02040503050406030204" pitchFamily="18" charset="0"/>
                                  <a:ea typeface="Cambria Math" panose="02040503050406030204" pitchFamily="18" charset="0"/>
                                  <a:cs typeface="B Koodak" panose="00000700000000000000" pitchFamily="2" charset="-78"/>
                                </a:rPr>
                                <m:t>→∞</m:t>
                              </m:r>
                            </m:lim>
                          </m:limLow>
                        </m:fName>
                        <m:e>
                          <m:f>
                            <m:fPr>
                              <m:ctrlPr>
                                <a:rPr lang="en-US" sz="2200" b="0" i="1" smtClean="0">
                                  <a:latin typeface="Cambria Math" panose="02040503050406030204" pitchFamily="18" charset="0"/>
                                  <a:cs typeface="B Koodak" panose="00000700000000000000" pitchFamily="2" charset="-78"/>
                                </a:rPr>
                              </m:ctrlPr>
                            </m:fPr>
                            <m:num>
                              <m:r>
                                <a:rPr lang="en-US" sz="2200" b="0" i="1" smtClean="0">
                                  <a:latin typeface="Cambria Math" panose="02040503050406030204" pitchFamily="18" charset="0"/>
                                  <a:cs typeface="B Koodak" panose="00000700000000000000" pitchFamily="2" charset="-78"/>
                                </a:rPr>
                                <m:t>𝑘</m:t>
                              </m:r>
                            </m:num>
                            <m:den>
                              <m:r>
                                <a:rPr lang="en-US" sz="2200" b="0" i="1" smtClean="0">
                                  <a:latin typeface="Cambria Math" panose="02040503050406030204" pitchFamily="18" charset="0"/>
                                  <a:cs typeface="B Koodak" panose="00000700000000000000" pitchFamily="2" charset="-78"/>
                                </a:rPr>
                                <m:t>𝑛</m:t>
                              </m:r>
                            </m:den>
                          </m:f>
                          <m:r>
                            <a:rPr lang="en-US" sz="2200" b="0" i="1" smtClean="0">
                              <a:latin typeface="Cambria Math" panose="02040503050406030204" pitchFamily="18" charset="0"/>
                              <a:ea typeface="Cambria Math" panose="02040503050406030204" pitchFamily="18" charset="0"/>
                              <a:cs typeface="B Koodak" panose="00000700000000000000" pitchFamily="2" charset="-78"/>
                            </a:rPr>
                            <m:t>≅</m:t>
                          </m:r>
                          <m:f>
                            <m:fPr>
                              <m:ctrlPr>
                                <a:rPr lang="en-US" sz="2200" b="0" i="1" smtClean="0">
                                  <a:latin typeface="Cambria Math" panose="02040503050406030204" pitchFamily="18" charset="0"/>
                                  <a:ea typeface="Cambria Math" panose="02040503050406030204" pitchFamily="18" charset="0"/>
                                  <a:cs typeface="B Koodak" panose="00000700000000000000" pitchFamily="2" charset="-78"/>
                                </a:rPr>
                              </m:ctrlPr>
                            </m:fPr>
                            <m:num>
                              <m:r>
                                <a:rPr lang="en-US" sz="2200" b="0" i="1" smtClean="0">
                                  <a:latin typeface="Cambria Math" panose="02040503050406030204" pitchFamily="18" charset="0"/>
                                  <a:ea typeface="Cambria Math" panose="02040503050406030204" pitchFamily="18" charset="0"/>
                                  <a:cs typeface="B Koodak" panose="00000700000000000000" pitchFamily="2" charset="-78"/>
                                </a:rPr>
                                <m:t>𝑘</m:t>
                              </m:r>
                            </m:num>
                            <m:den>
                              <m:r>
                                <a:rPr lang="en-US" sz="2200" b="0" i="1" smtClean="0">
                                  <a:latin typeface="Cambria Math" panose="02040503050406030204" pitchFamily="18" charset="0"/>
                                  <a:ea typeface="Cambria Math" panose="02040503050406030204" pitchFamily="18" charset="0"/>
                                  <a:cs typeface="B Koodak" panose="00000700000000000000" pitchFamily="2" charset="-78"/>
                                </a:rPr>
                                <m:t>𝑛</m:t>
                              </m:r>
                            </m:den>
                          </m:f>
                        </m:e>
                      </m:func>
                    </m:oMath>
                  </m:oMathPara>
                </a14:m>
                <a:endParaRPr lang="fa-IR" sz="2200" b="0" dirty="0" smtClean="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3"/>
                <a:stretch>
                  <a:fillRect l="-1333" t="-725" r="-424"/>
                </a:stretch>
              </a:blipFill>
            </p:spPr>
            <p:txBody>
              <a:bodyPr/>
              <a:lstStyle/>
              <a:p>
                <a:r>
                  <a:rPr lang="en-US">
                    <a:noFill/>
                  </a:rPr>
                  <a:t> </a:t>
                </a:r>
              </a:p>
            </p:txBody>
          </p:sp>
        </mc:Fallback>
      </mc:AlternateContent>
    </p:spTree>
    <p:extLst>
      <p:ext uri="{BB962C8B-B14F-4D97-AF65-F5344CB8AC3E}">
        <p14:creationId xmlns:p14="http://schemas.microsoft.com/office/powerpoint/2010/main" val="3227850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6" name="Rounded Rectangle 5"/>
          <p:cNvSpPr/>
          <p:nvPr/>
        </p:nvSpPr>
        <p:spPr>
          <a:xfrm>
            <a:off x="6247732" y="2109402"/>
            <a:ext cx="4483768" cy="285149"/>
          </a:xfrm>
          <a:prstGeom prst="roundRect">
            <a:avLst/>
          </a:prstGeom>
          <a:solidFill>
            <a:srgbClr val="A3ED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62500" lnSpcReduction="20000"/>
          </a:bodyPr>
          <a:lstStyle/>
          <a:p>
            <a:pPr algn="r" rtl="1">
              <a:buClr>
                <a:srgbClr val="FF0066"/>
              </a:buClr>
              <a:buFont typeface="Wingdings" panose="05000000000000000000" pitchFamily="2" charset="2"/>
              <a:buChar char="ü"/>
            </a:pPr>
            <a:r>
              <a:rPr lang="fa-IR" sz="3000" dirty="0">
                <a:cs typeface="B Koodak" panose="00000700000000000000" pitchFamily="2" charset="-78"/>
              </a:rPr>
              <a:t>مدلهای جریان زمان</a:t>
            </a:r>
          </a:p>
          <a:p>
            <a:pPr algn="r" rtl="1">
              <a:buClr>
                <a:srgbClr val="FF0066"/>
              </a:buClr>
              <a:buFont typeface="Wingdings" panose="05000000000000000000" pitchFamily="2" charset="2"/>
              <a:buChar char="ü"/>
            </a:pPr>
            <a:r>
              <a:rPr lang="fa-IR" sz="3000" dirty="0" smtClean="0">
                <a:cs typeface="B Koodak" panose="00000700000000000000" pitchFamily="2" charset="-78"/>
              </a:rPr>
              <a:t>شبیه </a:t>
            </a:r>
            <a:r>
              <a:rPr lang="fa-IR" sz="3000" dirty="0">
                <a:cs typeface="B Koodak" panose="00000700000000000000" pitchFamily="2" charset="-78"/>
              </a:rPr>
              <a:t>سازی تصادفی</a:t>
            </a:r>
          </a:p>
          <a:p>
            <a:pPr algn="r" rtl="1">
              <a:buClr>
                <a:srgbClr val="FF0066"/>
              </a:buClr>
              <a:buFont typeface="Wingdings" panose="05000000000000000000" pitchFamily="2" charset="2"/>
              <a:buChar char="ü"/>
            </a:pPr>
            <a:r>
              <a:rPr lang="fa-IR" sz="3000" dirty="0">
                <a:cs typeface="B Koodak" panose="00000700000000000000" pitchFamily="2" charset="-78"/>
              </a:rPr>
              <a:t>احتمال</a:t>
            </a:r>
          </a:p>
          <a:p>
            <a:pPr marL="457200" indent="-457200" algn="r" rtl="1">
              <a:buFont typeface="Wingdings" panose="05000000000000000000" pitchFamily="2" charset="2"/>
              <a:buChar char="q"/>
            </a:pPr>
            <a:r>
              <a:rPr lang="fa-IR" sz="3000" dirty="0">
                <a:cs typeface="B Koodak" panose="00000700000000000000" pitchFamily="2" charset="-78"/>
              </a:rPr>
              <a:t>متغیرهای تصادفی و فضای نمونه</a:t>
            </a:r>
          </a:p>
          <a:p>
            <a:pPr marL="457200" indent="-457200" algn="r" rtl="1">
              <a:buFont typeface="Wingdings" panose="05000000000000000000" pitchFamily="2" charset="2"/>
              <a:buChar char="q"/>
            </a:pPr>
            <a:r>
              <a:rPr lang="fa-IR" sz="3000" dirty="0">
                <a:cs typeface="B Koodak" panose="00000700000000000000" pitchFamily="2" charset="-78"/>
              </a:rPr>
              <a:t>واژگان و مفاهیم مدل های آماری در شبیه سازی</a:t>
            </a:r>
          </a:p>
          <a:p>
            <a:pPr marL="457200" indent="-457200" algn="r" rtl="1">
              <a:buFont typeface="Wingdings" panose="05000000000000000000" pitchFamily="2" charset="2"/>
              <a:buChar char="q"/>
            </a:pPr>
            <a:r>
              <a:rPr lang="fa-IR" sz="3000" dirty="0">
                <a:cs typeface="B Koodak" panose="00000700000000000000" pitchFamily="2" charset="-78"/>
              </a:rPr>
              <a:t>مدلهای آماری مفید در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گسسته</a:t>
            </a:r>
          </a:p>
          <a:p>
            <a:pPr marL="457200" indent="-457200" algn="r" rtl="1">
              <a:buFont typeface="Wingdings" panose="05000000000000000000" pitchFamily="2" charset="2"/>
              <a:buChar char="q"/>
            </a:pPr>
            <a:r>
              <a:rPr lang="fa-IR" sz="3000" dirty="0">
                <a:cs typeface="B Koodak" panose="00000700000000000000" pitchFamily="2" charset="-78"/>
              </a:rPr>
              <a:t>توزیع های پیوسته</a:t>
            </a:r>
          </a:p>
          <a:p>
            <a:pPr marL="457200" indent="-457200" algn="r" rtl="1">
              <a:buFont typeface="Wingdings" panose="05000000000000000000" pitchFamily="2" charset="2"/>
              <a:buChar char="q"/>
            </a:pPr>
            <a:r>
              <a:rPr lang="fa-IR" sz="3000" dirty="0" smtClean="0">
                <a:cs typeface="B Koodak" panose="00000700000000000000" pitchFamily="2" charset="-78"/>
              </a:rPr>
              <a:t>پروسه </a:t>
            </a:r>
            <a:r>
              <a:rPr lang="fa-IR" sz="3000" dirty="0">
                <a:cs typeface="B Koodak" panose="00000700000000000000" pitchFamily="2" charset="-78"/>
              </a:rPr>
              <a:t>پواسن</a:t>
            </a:r>
          </a:p>
          <a:p>
            <a:pPr marL="457200" indent="-457200" algn="r" rtl="1">
              <a:buFont typeface="Wingdings" panose="05000000000000000000" pitchFamily="2" charset="2"/>
              <a:buChar char="q"/>
            </a:pPr>
            <a:r>
              <a:rPr lang="fa-IR" sz="3000" dirty="0" smtClean="0">
                <a:cs typeface="B Koodak" panose="00000700000000000000" pitchFamily="2" charset="-78"/>
              </a:rPr>
              <a:t>توزیع </a:t>
            </a:r>
            <a:r>
              <a:rPr lang="fa-IR" sz="3000" dirty="0">
                <a:cs typeface="B Koodak" panose="00000700000000000000" pitchFamily="2" charset="-78"/>
              </a:rPr>
              <a:t>های تجربی</a:t>
            </a:r>
          </a:p>
          <a:p>
            <a:pPr marL="457200" indent="-457200" algn="r" rtl="1">
              <a:buFont typeface="Wingdings" panose="05000000000000000000" pitchFamily="2" charset="2"/>
              <a:buChar char="q"/>
            </a:pPr>
            <a:r>
              <a:rPr lang="fa-IR" sz="3000" dirty="0" smtClean="0">
                <a:cs typeface="B Koodak" panose="00000700000000000000" pitchFamily="2" charset="-78"/>
              </a:rPr>
              <a:t>استقلال </a:t>
            </a:r>
            <a:r>
              <a:rPr lang="fa-IR" sz="3000" dirty="0">
                <a:cs typeface="B Koodak" panose="00000700000000000000" pitchFamily="2" charset="-78"/>
              </a:rPr>
              <a:t>و یکنواختی</a:t>
            </a:r>
          </a:p>
          <a:p>
            <a:pPr marL="457200" indent="-457200" algn="r" rtl="1">
              <a:buFont typeface="Wingdings" panose="05000000000000000000" pitchFamily="2" charset="2"/>
              <a:buChar char="q"/>
            </a:pPr>
            <a:r>
              <a:rPr lang="fa-IR" sz="3000" dirty="0" smtClean="0">
                <a:cs typeface="B Koodak" panose="00000700000000000000" pitchFamily="2" charset="-78"/>
              </a:rPr>
              <a:t>استفاده </a:t>
            </a:r>
            <a:r>
              <a:rPr lang="fa-IR" sz="3000" dirty="0">
                <a:cs typeface="B Koodak" panose="00000700000000000000" pitchFamily="2" charset="-78"/>
              </a:rPr>
              <a:t>از اعداد تصادفی در فضای نمونه</a:t>
            </a:r>
          </a:p>
          <a:p>
            <a:pPr marL="457200" indent="-457200" algn="r" rtl="1">
              <a:buFont typeface="Wingdings" panose="05000000000000000000" pitchFamily="2" charset="2"/>
              <a:buChar char="q"/>
            </a:pPr>
            <a:r>
              <a:rPr lang="fa-IR" sz="3000" dirty="0" smtClean="0">
                <a:cs typeface="B Koodak" panose="00000700000000000000" pitchFamily="2" charset="-78"/>
              </a:rPr>
              <a:t>شبه </a:t>
            </a:r>
            <a:r>
              <a:rPr lang="fa-IR" sz="3000" dirty="0">
                <a:cs typeface="B Koodak" panose="00000700000000000000" pitchFamily="2" charset="-78"/>
              </a:rPr>
              <a:t>تصادفی</a:t>
            </a:r>
          </a:p>
          <a:p>
            <a:pPr marL="457200" indent="-457200" algn="r" rtl="1">
              <a:buFont typeface="Wingdings" panose="05000000000000000000" pitchFamily="2" charset="2"/>
              <a:buChar char="q"/>
            </a:pPr>
            <a:r>
              <a:rPr lang="fa-IR" sz="3000" dirty="0" smtClean="0">
                <a:cs typeface="B Koodak" panose="00000700000000000000" pitchFamily="2" charset="-78"/>
              </a:rPr>
              <a:t>روتین </a:t>
            </a:r>
            <a:r>
              <a:rPr lang="fa-IR" sz="3000" dirty="0">
                <a:cs typeface="B Koodak" panose="00000700000000000000" pitchFamily="2" charset="-78"/>
              </a:rPr>
              <a:t>های مولد تصادفی</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156075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7.40741E-7 L -0.00052 0.05509 " pathEditMode="relative" rAng="0" ptsTypes="AA">
                                      <p:cBhvr>
                                        <p:cTn id="6" dur="2000" fill="hold"/>
                                        <p:tgtEl>
                                          <p:spTgt spid="6"/>
                                        </p:tgtEl>
                                        <p:attrNameLst>
                                          <p:attrName>ppt_x</p:attrName>
                                          <p:attrName>ppt_y</p:attrName>
                                        </p:attrNameLst>
                                      </p:cBhvr>
                                      <p:rCtr x="-26" y="27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897</TotalTime>
  <Words>1498</Words>
  <Application>Microsoft Office PowerPoint</Application>
  <PresentationFormat>Widescreen</PresentationFormat>
  <Paragraphs>293</Paragraphs>
  <Slides>22</Slides>
  <Notes>12</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Arial</vt:lpstr>
      <vt:lpstr>B Koodak</vt:lpstr>
      <vt:lpstr>Calibri</vt:lpstr>
      <vt:lpstr>Cambria Math</vt:lpstr>
      <vt:lpstr>IranNastaliq</vt:lpstr>
      <vt:lpstr>Tahoma</vt:lpstr>
      <vt:lpstr>Times New Roman</vt:lpstr>
      <vt:lpstr>Trebuchet MS</vt:lpstr>
      <vt:lpstr>Wingdings</vt:lpstr>
      <vt:lpstr>Wingdings 3</vt:lpstr>
      <vt:lpstr>Facet</vt:lpstr>
      <vt:lpstr>بِسم اللّه الرَّحمن الرَّحیم</vt:lpstr>
      <vt:lpstr>فصل دوم شبیه سازی سیستم های گسسته</vt:lpstr>
      <vt:lpstr>فهرست مطالب</vt:lpstr>
      <vt:lpstr>مدل های جریان زمان</vt:lpstr>
      <vt:lpstr>فهرست مطالب</vt:lpstr>
      <vt:lpstr>شبیه سازی تصادفی</vt:lpstr>
      <vt:lpstr>فهرست مطالب</vt:lpstr>
      <vt:lpstr>احتمال</vt:lpstr>
      <vt:lpstr>فهرست مطالب</vt:lpstr>
      <vt:lpstr>متغیرهای تصادفی و فضای نمونه</vt:lpstr>
      <vt:lpstr>متغیرهای تصادفی و فضای نمونه (ادامه)</vt:lpstr>
      <vt:lpstr>فهرست مطالب</vt:lpstr>
      <vt:lpstr>واژگان و مفاهیم مدل های آماری در شبیه سازی </vt:lpstr>
      <vt:lpstr>واژگان و مفاهیم مدل های آماری در شبیه سازی (ادامه) </vt:lpstr>
      <vt:lpstr>واژگان و مفاهیم مدل های آماری در شبیه سازی (ادامه) </vt:lpstr>
      <vt:lpstr>واژگان و مفاهیم مدل های آماری در شبیه سازی (ادامه) </vt:lpstr>
      <vt:lpstr>واژگان و مفاهیم مدل های آماری در شبیه سازی (ادامه) </vt:lpstr>
      <vt:lpstr>واژگان و مفاهیم مدل های آماری در شبیه سازی (ادامه) </vt:lpstr>
      <vt:lpstr>واژگان و مفاهیم مدل های آماری در شبیه سازی (ادامه) </vt:lpstr>
      <vt:lpstr>واژگان و مفاهیم مدل های آماری در شبیه سازی (ادامه) </vt:lpstr>
      <vt:lpstr>فهرست مطالب</vt:lpstr>
      <vt:lpstr>واژگان و مفاهیم مدل های آماری در شبیه سازی (ادامه)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mina.hpourdashty</dc:creator>
  <cp:lastModifiedBy>mhp</cp:lastModifiedBy>
  <cp:revision>234</cp:revision>
  <dcterms:created xsi:type="dcterms:W3CDTF">2014-08-18T07:44:09Z</dcterms:created>
  <dcterms:modified xsi:type="dcterms:W3CDTF">2020-03-19T17:01:46Z</dcterms:modified>
</cp:coreProperties>
</file>