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FB9E-E165-41A3-9687-D3A574B851C6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C78D-3AA1-4F25-964E-F1CD6936D2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FB9E-E165-41A3-9687-D3A574B851C6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C78D-3AA1-4F25-964E-F1CD6936D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FB9E-E165-41A3-9687-D3A574B851C6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C78D-3AA1-4F25-964E-F1CD6936D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20973-CBD6-4C85-BA2A-34C2EF82A36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CF315-D5C2-4142-8520-8F0CEBE0EFA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FB9E-E165-41A3-9687-D3A574B851C6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C78D-3AA1-4F25-964E-F1CD6936D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FB9E-E165-41A3-9687-D3A574B851C6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293C78D-3AA1-4F25-964E-F1CD6936D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FB9E-E165-41A3-9687-D3A574B851C6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C78D-3AA1-4F25-964E-F1CD6936D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FB9E-E165-41A3-9687-D3A574B851C6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C78D-3AA1-4F25-964E-F1CD6936D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FB9E-E165-41A3-9687-D3A574B851C6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C78D-3AA1-4F25-964E-F1CD6936D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FB9E-E165-41A3-9687-D3A574B851C6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C78D-3AA1-4F25-964E-F1CD6936D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FB9E-E165-41A3-9687-D3A574B851C6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C78D-3AA1-4F25-964E-F1CD6936D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FB9E-E165-41A3-9687-D3A574B851C6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C78D-3AA1-4F25-964E-F1CD6936D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F39FB9E-E165-41A3-9687-D3A574B851C6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293C78D-3AA1-4F25-964E-F1CD6936D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785794"/>
            <a:ext cx="8229600" cy="1828800"/>
          </a:xfrm>
        </p:spPr>
        <p:txBody>
          <a:bodyPr/>
          <a:lstStyle/>
          <a:p>
            <a:r>
              <a:rPr lang="fa-IR" dirty="0" smtClean="0"/>
              <a:t>ساختمان و زبان ماشین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740244"/>
          </a:xfrm>
        </p:spPr>
        <p:txBody>
          <a:bodyPr/>
          <a:lstStyle/>
          <a:p>
            <a:r>
              <a:rPr lang="fa-IR" dirty="0" smtClean="0"/>
              <a:t>محسن نوروزی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4214818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جلسه دوم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8800"/>
          </a:xfrm>
          <a:ln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4000" smtClean="0"/>
              <a:t>آدرس دهی نسبی اندیس دار</a:t>
            </a:r>
            <a:endParaRPr lang="en-US" sz="400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2447925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fa-IR" smtClean="0"/>
              <a:t>مانند روش قبلی است غیرازاینکه ازثباتهای </a:t>
            </a:r>
            <a:r>
              <a:rPr lang="en-US" smtClean="0"/>
              <a:t>DI</a:t>
            </a:r>
            <a:r>
              <a:rPr lang="fa-IR" smtClean="0"/>
              <a:t> و </a:t>
            </a:r>
            <a:r>
              <a:rPr lang="en-US" smtClean="0"/>
              <a:t>SI</a:t>
            </a:r>
            <a:r>
              <a:rPr lang="fa-IR" smtClean="0"/>
              <a:t> برای آدرس تفاوت مکان استفاده می شود.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DX,[SI]+5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CL,[DI]+20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4608513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مثال: فرض کنید </a:t>
            </a:r>
            <a:r>
              <a:rPr lang="en-US" smtClean="0"/>
              <a:t>DS=4500</a:t>
            </a:r>
            <a:r>
              <a:rPr lang="fa-IR" smtClean="0"/>
              <a:t> و </a:t>
            </a:r>
            <a:r>
              <a:rPr lang="en-US" smtClean="0"/>
              <a:t>SS=2000</a:t>
            </a:r>
            <a:r>
              <a:rPr lang="fa-IR" smtClean="0"/>
              <a:t> و </a:t>
            </a:r>
            <a:r>
              <a:rPr lang="en-US" smtClean="0"/>
              <a:t>BX=2100</a:t>
            </a:r>
            <a:r>
              <a:rPr lang="fa-IR" smtClean="0"/>
              <a:t> و </a:t>
            </a:r>
            <a:r>
              <a:rPr lang="en-US" smtClean="0"/>
              <a:t>DI=8500</a:t>
            </a:r>
            <a:r>
              <a:rPr lang="fa-IR" smtClean="0"/>
              <a:t> و </a:t>
            </a:r>
            <a:r>
              <a:rPr lang="en-US" smtClean="0"/>
              <a:t>BP=7814</a:t>
            </a:r>
            <a:r>
              <a:rPr lang="fa-IR" smtClean="0"/>
              <a:t> و </a:t>
            </a:r>
            <a:r>
              <a:rPr lang="en-US" smtClean="0"/>
              <a:t>AX=2512</a:t>
            </a:r>
            <a:r>
              <a:rPr lang="fa-IR" smtClean="0"/>
              <a:t> آدرس فیزیکی مکانی که </a:t>
            </a:r>
            <a:r>
              <a:rPr lang="en-US" smtClean="0"/>
              <a:t>AX</a:t>
            </a:r>
            <a:r>
              <a:rPr lang="fa-IR" smtClean="0"/>
              <a:t> درآن ذخیره می شود را برای موارد زیرتعیین کنید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الف- </a:t>
            </a:r>
            <a:r>
              <a:rPr lang="en-US" smtClean="0"/>
              <a:t>MOV [BX]+20,AX</a:t>
            </a:r>
            <a:r>
              <a:rPr lang="fa-IR" smtClean="0"/>
              <a:t> 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ب- </a:t>
            </a:r>
            <a:r>
              <a:rPr lang="en-US" smtClean="0"/>
              <a:t>MOV [SI]+10,AX</a:t>
            </a:r>
            <a:r>
              <a:rPr lang="fa-IR" smtClean="0"/>
              <a:t> 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ج- </a:t>
            </a:r>
            <a:r>
              <a:rPr lang="en-US" smtClean="0"/>
              <a:t>MOV [DI]+4,AX</a:t>
            </a:r>
            <a:r>
              <a:rPr lang="fa-IR" smtClean="0"/>
              <a:t> 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د- </a:t>
            </a:r>
            <a:r>
              <a:rPr lang="en-US" smtClean="0"/>
              <a:t>MOV [BP]+12,AX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mtClean="0"/>
              <a:t>آدرس دهی نسبی اندیس دارپایه</a:t>
            </a:r>
            <a:endParaRPr 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3313112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fa-IR" smtClean="0"/>
              <a:t>ازترکیب دوروش پایه واندیس دار روش جدیدی به نام اندیس دارپایه بوجود می آید.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CL,[BX][DI]+8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CH,[BX][SI]+20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AH,[BP][DI]+12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mtClean="0"/>
              <a:t>لغو قطعه(حذف)</a:t>
            </a:r>
            <a:endParaRPr 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62950" cy="4997450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fa-IR" sz="2800" smtClean="0"/>
              <a:t>همانطورکه گفته شد آدرس منطقی هرقطعه ازدوبخش تشکیل می شود مثلا“ وقتی می نویسیم </a:t>
            </a:r>
            <a:r>
              <a:rPr lang="en-US" sz="2000" smtClean="0"/>
              <a:t>MOV</a:t>
            </a:r>
            <a:r>
              <a:rPr lang="en-US" sz="2800" smtClean="0"/>
              <a:t> </a:t>
            </a:r>
            <a:r>
              <a:rPr lang="en-US" sz="2000" smtClean="0"/>
              <a:t>AX,[BX]</a:t>
            </a:r>
            <a:r>
              <a:rPr lang="fa-IR" sz="2000" smtClean="0"/>
              <a:t> یعنی آدرس منطقی بصورت </a:t>
            </a:r>
            <a:r>
              <a:rPr lang="en-US" sz="2000" smtClean="0"/>
              <a:t>DS:BX</a:t>
            </a:r>
            <a:r>
              <a:rPr lang="fa-IR" sz="2000" smtClean="0"/>
              <a:t> است حال اگربخواهید این قطعه رالغوکنید یعنی ازآدرس شروع قطعه دررجیستردیگری استفاده کنید بطریق زیرباید دستوررابنویسید </a:t>
            </a:r>
            <a:r>
              <a:rPr lang="en-US" sz="2000" smtClean="0"/>
              <a:t>MOV AX,ES:[BX]</a:t>
            </a:r>
            <a:endParaRPr lang="fa-IR" sz="2000" smtClean="0"/>
          </a:p>
          <a:p>
            <a:pPr algn="r" rtl="1" eaLnBrk="1" hangingPunct="1">
              <a:buFont typeface="Wingdings" pitchFamily="2" charset="2"/>
              <a:buNone/>
            </a:pPr>
            <a:r>
              <a:rPr lang="fa-IR" sz="2000" smtClean="0"/>
              <a:t>مثال:</a:t>
            </a:r>
            <a:endParaRPr lang="en-US" sz="20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MOV AX,CS:[BP]</a:t>
            </a:r>
          </a:p>
          <a:p>
            <a:pPr algn="r" eaLnBrk="1" hangingPunct="1">
              <a:buFont typeface="Wingdings" pitchFamily="2" charset="2"/>
              <a:buNone/>
            </a:pPr>
            <a:endParaRPr lang="en-US" sz="2000" smtClean="0"/>
          </a:p>
        </p:txBody>
      </p:sp>
      <p:graphicFrame>
        <p:nvGraphicFramePr>
          <p:cNvPr id="61471" name="Group 31"/>
          <p:cNvGraphicFramePr>
            <a:graphicFrameLocks noGrp="1"/>
          </p:cNvGraphicFramePr>
          <p:nvPr>
            <p:ph sz="half" idx="2"/>
          </p:nvPr>
        </p:nvGraphicFramePr>
        <p:xfrm>
          <a:off x="684213" y="3933825"/>
          <a:ext cx="4679950" cy="2608262"/>
        </p:xfrm>
        <a:graphic>
          <a:graphicData uri="http://schemas.openxmlformats.org/drawingml/2006/table">
            <a:tbl>
              <a:tblPr/>
              <a:tblGrid>
                <a:gridCol w="1871662"/>
                <a:gridCol w="2808288"/>
              </a:tblGrid>
              <a:tr h="5182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نام ثبات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ثباتهای تغییرمکان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CS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IP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DS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SI,DI,BX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5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ES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SI,DI,BX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SS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SP,BP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mtClean="0"/>
              <a:t>خلاصه انواع آدرس دهی</a:t>
            </a:r>
            <a:endParaRPr lang="en-US" smtClean="0"/>
          </a:p>
        </p:txBody>
      </p:sp>
      <p:graphicFrame>
        <p:nvGraphicFramePr>
          <p:cNvPr id="63551" name="Group 63"/>
          <p:cNvGraphicFramePr>
            <a:graphicFrameLocks noGrp="1"/>
          </p:cNvGraphicFramePr>
          <p:nvPr>
            <p:ph type="tbl" idx="1"/>
          </p:nvPr>
        </p:nvGraphicFramePr>
        <p:xfrm>
          <a:off x="468313" y="1341438"/>
          <a:ext cx="8229600" cy="5039108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396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روش آدرس دهی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عملوند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قطعه پیش فرض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3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ثباتی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رجیستر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ندارد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3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فوری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داده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ندارد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3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مستقیم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[</a:t>
                      </a: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عددافست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]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3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غیرمستقیم ثباتی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[BX],[SI],[DI]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نسبی پایه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[BX]+</a:t>
                      </a: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عدد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, [BP]+</a:t>
                      </a: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عدد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DS</a:t>
                      </a:r>
                      <a:endParaRPr kumimoji="0" lang="fa-I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SS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نسبی اندیس دار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[DI]+</a:t>
                      </a: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عدد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, [SI]+</a:t>
                      </a: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عدد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33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نسبی اندیس دار پایه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[BX][SI]+</a:t>
                      </a: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عدد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[BX][DI]+</a:t>
                      </a: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عدد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[BP][SI]+</a:t>
                      </a: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عدد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[BP][SI]+</a:t>
                      </a: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عدد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SS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mtClean="0"/>
              <a:t>دستورالعمل ها درزبان اسمبلی</a:t>
            </a:r>
            <a:endParaRPr lang="en-US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789487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fa-IR" smtClean="0"/>
              <a:t>می تواند از4بخش تشکیل شود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[</a:t>
            </a:r>
            <a:r>
              <a:rPr lang="fa-IR" smtClean="0"/>
              <a:t>برچسب</a:t>
            </a:r>
            <a:r>
              <a:rPr lang="en-US" smtClean="0"/>
              <a:t> ]</a:t>
            </a:r>
            <a:r>
              <a:rPr lang="fa-IR" smtClean="0"/>
              <a:t>نمادرمزی</a:t>
            </a:r>
            <a:r>
              <a:rPr lang="en-US" smtClean="0"/>
              <a:t> [</a:t>
            </a:r>
            <a:r>
              <a:rPr lang="fa-IR" smtClean="0"/>
              <a:t>عملوند</a:t>
            </a:r>
            <a:r>
              <a:rPr lang="en-US" smtClean="0"/>
              <a:t> ][;</a:t>
            </a:r>
            <a:r>
              <a:rPr lang="fa-IR" smtClean="0"/>
              <a:t>توضیحات</a:t>
            </a:r>
            <a:r>
              <a:rPr lang="en-US" smtClean="0"/>
              <a:t> ]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مثال: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AL,BL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mtClean="0"/>
              <a:t>قطعه یک برنامه</a:t>
            </a:r>
            <a:endParaRPr lang="en-US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201612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Label SEGMENT [options]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mtClean="0"/>
              <a:t>دستورات موردنظر </a:t>
            </a:r>
            <a:r>
              <a:rPr lang="en-US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Label ENDS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565467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1700" b="1" smtClean="0">
                <a:cs typeface="B Nazanin" pitchFamily="2" charset="-78"/>
              </a:rPr>
              <a:t>STACK _ SEG        SEGMENT     PARA    STACK  ‘STACK’</a:t>
            </a:r>
            <a:endParaRPr lang="fa-IR" altLang="zh-CN" sz="1700" b="1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a-IR" altLang="zh-CN" sz="1700" b="1" smtClean="0">
              <a:cs typeface="B Nazanin" pitchFamily="2" charset="-78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ar-SA" altLang="zh-CN" sz="1700" b="1" smtClean="0">
                <a:cs typeface="B Nazanin" pitchFamily="2" charset="-78"/>
              </a:rPr>
              <a:t>اندازه پشته مشخص می گردد.</a:t>
            </a:r>
            <a:endParaRPr lang="fa-IR" altLang="zh-CN" sz="1700" b="1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zh-CN" sz="1700" b="1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1700" b="1" smtClean="0">
                <a:cs typeface="B Nazanin" pitchFamily="2" charset="-78"/>
              </a:rPr>
              <a:t>STACK _ SEG     ENDS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1700" b="1" smtClean="0">
                <a:cs typeface="B Nazanin" pitchFamily="2" charset="-78"/>
              </a:rPr>
              <a:t>DATA _ SEG       SEGMENT PARA          ‘DATA’</a:t>
            </a:r>
            <a:endParaRPr lang="fa-IR" altLang="zh-CN" sz="1700" b="1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a-IR" altLang="zh-CN" sz="1700" b="1" smtClean="0">
              <a:cs typeface="B Nazanin" pitchFamily="2" charset="-78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ar-SA" altLang="zh-CN" sz="1700" b="1" smtClean="0">
                <a:cs typeface="B Nazanin" pitchFamily="2" charset="-78"/>
              </a:rPr>
              <a:t>متغیر ها اعلان می شوند</a:t>
            </a:r>
            <a:endParaRPr lang="fa-IR" altLang="zh-CN" sz="1700" b="1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zh-CN" sz="17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1700" b="1" smtClean="0"/>
              <a:t>DATA _ SEG    ENDS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1700" b="1" smtClean="0"/>
              <a:t>EXTRA _ SEG SEGMENT  PARA    ‘EXTRA’</a:t>
            </a:r>
            <a:endParaRPr lang="fa-IR" altLang="zh-CN" sz="1700" b="1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a-IR" altLang="zh-CN" sz="1700" b="1" smtClean="0">
              <a:cs typeface="B Nazanin" pitchFamily="2" charset="-78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ar-SA" altLang="zh-CN" sz="1700" b="1" smtClean="0">
                <a:cs typeface="B Nazanin" pitchFamily="2" charset="-78"/>
              </a:rPr>
              <a:t>متغیرهای مربوط به پردازش رشته ها اعلان می شوند</a:t>
            </a:r>
            <a:endParaRPr lang="fa-IR" altLang="zh-CN" sz="1700" b="1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zh-CN" sz="17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1700" b="1" smtClean="0"/>
              <a:t>EXTRA _ SEG         ENDS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1700" b="1" smtClean="0"/>
              <a:t>CODE _ SEG SEGMENT     PARA   ‘CODE’</a:t>
            </a:r>
            <a:endParaRPr lang="fa-IR" altLang="zh-CN" sz="1700" b="1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a-IR" altLang="zh-CN" sz="1700" b="1" smtClean="0">
              <a:cs typeface="B Nazanin" pitchFamily="2" charset="-78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ar-SA" altLang="zh-CN" sz="1700" b="1" smtClean="0">
                <a:cs typeface="B Nazanin" pitchFamily="2" charset="-78"/>
              </a:rPr>
              <a:t>دستورالعمل های برنامه</a:t>
            </a:r>
            <a:endParaRPr lang="fa-IR" altLang="zh-CN" sz="1700" b="1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zh-CN" sz="17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1700" b="1" smtClean="0"/>
              <a:t>CODE _ SEG      ENDS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4000" smtClean="0"/>
              <a:t>DB</a:t>
            </a:r>
            <a:r>
              <a:rPr lang="fa-IR" sz="4000" smtClean="0"/>
              <a:t>شبه دستور </a:t>
            </a:r>
            <a:endParaRPr lang="en-US" sz="400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176712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fa-IR" smtClean="0"/>
              <a:t>حافظه رابصورت گروههای بااندازه بایت اختصاص می دهد.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DATA1 DB 25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DATA2 DB 10001001B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DATA3 DB 12H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DATA4 DB ‘2591’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DATA5 DB 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DUP</a:t>
            </a:r>
            <a:r>
              <a:rPr lang="fa-IR" smtClean="0"/>
              <a:t>شبه دستور</a:t>
            </a:r>
            <a:endParaRPr lang="en-US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2735262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fa-IR" smtClean="0"/>
              <a:t>برای کپی کردن تعدادمفروضی کاراکتربکارمی رود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DATA DB 6DUP(12H)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DATA DB 32DUP(?)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DATA DB 5DUP(2DUP(99))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8800"/>
          </a:xfrm>
          <a:ln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4000" smtClean="0"/>
              <a:t>انواع روشهای آدرس دهی</a:t>
            </a:r>
            <a:endParaRPr lang="en-US" sz="400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4176712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fa-IR" smtClean="0"/>
              <a:t>ثباتی</a:t>
            </a:r>
          </a:p>
          <a:p>
            <a:pPr algn="r" rtl="1" eaLnBrk="1" hangingPunct="1"/>
            <a:r>
              <a:rPr lang="fa-IR" smtClean="0"/>
              <a:t>فوری</a:t>
            </a:r>
          </a:p>
          <a:p>
            <a:pPr algn="r" rtl="1" eaLnBrk="1" hangingPunct="1"/>
            <a:r>
              <a:rPr lang="fa-IR" smtClean="0"/>
              <a:t>مستقیم</a:t>
            </a:r>
          </a:p>
          <a:p>
            <a:pPr algn="r" rtl="1" eaLnBrk="1" hangingPunct="1"/>
            <a:r>
              <a:rPr lang="fa-IR" smtClean="0"/>
              <a:t>غیرمستقیم ثباتی</a:t>
            </a:r>
          </a:p>
          <a:p>
            <a:pPr algn="r" rtl="1" eaLnBrk="1" hangingPunct="1"/>
            <a:r>
              <a:rPr lang="fa-IR" smtClean="0"/>
              <a:t>نسبی پایه</a:t>
            </a:r>
          </a:p>
          <a:p>
            <a:pPr algn="r" rtl="1" eaLnBrk="1" hangingPunct="1"/>
            <a:r>
              <a:rPr lang="fa-IR" smtClean="0"/>
              <a:t>نسبی اندیسی</a:t>
            </a:r>
          </a:p>
          <a:p>
            <a:pPr algn="r" rtl="1" eaLnBrk="1" hangingPunct="1"/>
            <a:r>
              <a:rPr lang="fa-IR" smtClean="0"/>
              <a:t>نسبی اندیس دار پایه</a:t>
            </a: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DW</a:t>
            </a:r>
            <a:r>
              <a:rPr lang="fa-IR" smtClean="0"/>
              <a:t>شبه دستور </a:t>
            </a:r>
            <a:endParaRPr lang="en-US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68413"/>
            <a:ext cx="8229600" cy="374491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r" rtl="1" eaLnBrk="1" hangingPunct="1"/>
            <a:r>
              <a:rPr lang="fa-IR" smtClean="0"/>
              <a:t>برای اختصاص دوبایت ازحافظه درهرزمان می باشد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DATA1 DW 954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DATA2 DW 1001010100B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DATA3 DW 253FH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DATA4 DW 9,2,7,0CH,00100000B,’HI’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DATA5 DW 8DUP(?)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4000" smtClean="0"/>
              <a:t>DD </a:t>
            </a:r>
            <a:r>
              <a:rPr lang="fa-IR" sz="4000" smtClean="0"/>
              <a:t>شبه دستور </a:t>
            </a:r>
            <a:endParaRPr lang="en-US" sz="400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789487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fa-IR" smtClean="0"/>
              <a:t>برای اختصاص چهاربایت ازحافظه بکارمی رود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DATA DD 1023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DATA1 DD 100010010110010111000B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DATA2 DD 5C2A57F2H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DATA3 DD 23H,24789H,65533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  <a:ln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>DQ</a:t>
            </a:r>
            <a:r>
              <a:rPr lang="fa-IR" sz="4000" smtClean="0"/>
              <a:t>شبه دستور</a:t>
            </a:r>
            <a:endParaRPr lang="en-US" sz="4000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229600" cy="2303463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>
              <a:lnSpc>
                <a:spcPct val="90000"/>
              </a:lnSpc>
            </a:pPr>
            <a:r>
              <a:rPr lang="fa-IR" smtClean="0"/>
              <a:t>برای تخصیص هشت بایت ازحافظه بکارمی رود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DATA20 DQ 4523C2H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DATA1 DQ ‘HI’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DATA2 DQ 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88913"/>
            <a:ext cx="8435975" cy="6626225"/>
          </a:xfrm>
          <a:ln>
            <a:solidFill>
              <a:schemeClr val="tx1"/>
            </a:solidFill>
          </a:ln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>
                <a:solidFill>
                  <a:srgbClr val="FF3399"/>
                </a:solidFill>
              </a:rPr>
              <a:t>PAGE 60,132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>
                <a:solidFill>
                  <a:srgbClr val="FF3399"/>
                </a:solidFill>
              </a:rPr>
              <a:t>TITLE SAMPLEPROG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>
                <a:solidFill>
                  <a:schemeClr val="hlink"/>
                </a:solidFill>
              </a:rPr>
              <a:t>STSEG SEGMENT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/>
              <a:t>           DB 32 DUP(?)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>
                <a:solidFill>
                  <a:schemeClr val="hlink"/>
                </a:solidFill>
              </a:rPr>
              <a:t>STSEG ENDS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>
                <a:solidFill>
                  <a:schemeClr val="hlink"/>
                </a:solidFill>
              </a:rPr>
              <a:t>DTSEG SEGMENT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/>
              <a:t>   DATA_IN DB 25H,12H,15H,1FH,2BH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/>
              <a:t>   SUM DB ?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>
                <a:solidFill>
                  <a:schemeClr val="hlink"/>
                </a:solidFill>
              </a:rPr>
              <a:t>DTSEG ENDS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>
                <a:solidFill>
                  <a:schemeClr val="hlink"/>
                </a:solidFill>
              </a:rPr>
              <a:t>CDSEG SEGMENT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>
                <a:solidFill>
                  <a:schemeClr val="accent1"/>
                </a:solidFill>
              </a:rPr>
              <a:t> </a:t>
            </a:r>
            <a:r>
              <a:rPr lang="en-US" sz="1600" smtClean="0">
                <a:solidFill>
                  <a:schemeClr val="folHlink"/>
                </a:solidFill>
              </a:rPr>
              <a:t>MAIN PROC FAR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/>
              <a:t>       </a:t>
            </a:r>
            <a:r>
              <a:rPr lang="en-US" sz="1600" smtClean="0">
                <a:solidFill>
                  <a:schemeClr val="tx2"/>
                </a:solidFill>
              </a:rPr>
              <a:t>ASSUME CS:CDSEG,DS:DTSEG,SS:STSEG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>
                <a:solidFill>
                  <a:schemeClr val="tx2"/>
                </a:solidFill>
              </a:rPr>
              <a:t>       MOV AX ,DTSEG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>
                <a:solidFill>
                  <a:schemeClr val="tx2"/>
                </a:solidFill>
              </a:rPr>
              <a:t>       MOV DS,AX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/>
              <a:t>                 MOV CX,05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/>
              <a:t>                 MOV BX,OFFSET DATA_IN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/>
              <a:t>                 MOV AL,0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/>
              <a:t>      AGAIN: ADD AL,[BX]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/>
              <a:t>                 INC BX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/>
              <a:t>                 DEC CX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/>
              <a:t>      JNZ AGAIN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/>
              <a:t>      MOV SUM,AL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/>
              <a:t>      MOV AH,4CH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/>
              <a:t>      INT 21H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>
                <a:solidFill>
                  <a:schemeClr val="folHlink"/>
                </a:solidFill>
              </a:rPr>
              <a:t>MAIN: ENDP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>
                <a:solidFill>
                  <a:schemeClr val="hlink"/>
                </a:solidFill>
              </a:rPr>
              <a:t>CDSEG ENDS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smtClean="0"/>
              <a:t>END MAIN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225425" y="203200"/>
            <a:ext cx="8523288" cy="6524625"/>
          </a:xfrm>
          <a:ln>
            <a:solidFill>
              <a:schemeClr val="tx1"/>
            </a:solidFill>
          </a:ln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STSEG SEGMENT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            DB 32 DUP(?)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STSEG ENDS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DTSEG SEGMENT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 DATA_IN DW 234DH,1DE6H,3BC7H,566AH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   ORG 10H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   SUM DW ?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DTSEG ENDS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CDSEG SEGMENT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MAIN PROC FAR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   ASSUME CS:CDSEG,DS:DTSEG,SS:STSEG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    MOV AX,DTSEG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    MOV DS,AX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    MOV CX,04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    MOV DI,OFFSET DATA_IN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    MOV BX,00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ADD_LP: ADD BX,[DI]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     INC DI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     INC DI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     DEC CX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     JNZ ADD_LP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     MOV SI,OFFSET SUM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     MOV [SI],BX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     MOV AH,4CH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     INT 21H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MAIN ENDP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CDSEG ENDS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END MAIN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500" b="1" smtClean="0"/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8913"/>
            <a:ext cx="8229600" cy="6440487"/>
          </a:xfrm>
          <a:ln>
            <a:solidFill>
              <a:schemeClr val="tx1"/>
            </a:solidFill>
          </a:ln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TITLE PROG3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PAGE 60,132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STSEG SEGMENT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     DB 32 DUP(?)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STSEG ENDS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DTSEG SEGMENT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   ORG 10H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DATA_IN DB 25H.4FH,85H,1FH,2BH,C4H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   ORG 28H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COPY DB 6 DUP(?)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DTSEG ENDS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CDSEG SEGMENT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MAIN PROC FAR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   ASSUME CS:CDSEG,DS:DTSEG,SS:STSEG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   MOV AX,DTSEG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   MOV DS,AX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   MOV SI,OFFSET DATA_IN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   MOV DI,OFFSET COPY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   MOV CX,06H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MOV_LOOP: MOV AL,[SI]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    MOV [DI],AL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    INC SI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    INC DI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    DEC CX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    JNZ MOV_LOOP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    MOV AH,4CH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    INT 21H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MAIN ENDP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CDSEG ENDS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smtClean="0"/>
              <a:t>END MAIN 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4000" smtClean="0"/>
              <a:t>EQU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2089150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fa-IR" smtClean="0"/>
              <a:t>برای تعریف یک ثابت بدون اشغال مکان حافظه بکاربرده می شود.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COUNT EQU 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4000" smtClean="0"/>
              <a:t>SUB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5327650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>
              <a:lnSpc>
                <a:spcPct val="90000"/>
              </a:lnSpc>
            </a:pPr>
            <a:r>
              <a:rPr lang="fa-IR" smtClean="0"/>
              <a:t>تفریق اعداد بدون علامت: برای اینکارازروش زیر استفاده می شود</a:t>
            </a:r>
          </a:p>
          <a:p>
            <a:pPr lvl="1" algn="r" rtl="1" eaLnBrk="1" hangingPunct="1">
              <a:lnSpc>
                <a:spcPct val="90000"/>
              </a:lnSpc>
            </a:pPr>
            <a:r>
              <a:rPr lang="fa-IR" smtClean="0"/>
              <a:t>مکمل دو(متمم دو) مفروق رابدست می آورد</a:t>
            </a:r>
          </a:p>
          <a:p>
            <a:pPr lvl="1" algn="r" rtl="1" eaLnBrk="1" hangingPunct="1">
              <a:lnSpc>
                <a:spcPct val="90000"/>
              </a:lnSpc>
            </a:pPr>
            <a:r>
              <a:rPr lang="fa-IR" smtClean="0"/>
              <a:t>با مفروق منه جمع می کند</a:t>
            </a:r>
          </a:p>
          <a:p>
            <a:pPr lvl="1" algn="r" rtl="1" eaLnBrk="1" hangingPunct="1">
              <a:lnSpc>
                <a:spcPct val="90000"/>
              </a:lnSpc>
            </a:pPr>
            <a:r>
              <a:rPr lang="fa-IR" smtClean="0"/>
              <a:t>رقم نقلی را معکوس می کند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SUB destination, source </a:t>
            </a:r>
            <a:endParaRPr lang="fa-IR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Destination=destination-source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mtClean="0"/>
              <a:t>نکته: با کنترل </a:t>
            </a:r>
            <a:r>
              <a:rPr lang="en-US" smtClean="0"/>
              <a:t>CF</a:t>
            </a:r>
            <a:r>
              <a:rPr lang="fa-IR" smtClean="0"/>
              <a:t> میتوان تشخیص دادعددحاصل مثبت است یا منفی اگر</a:t>
            </a:r>
            <a:r>
              <a:rPr lang="en-US" smtClean="0"/>
              <a:t>CF=0</a:t>
            </a:r>
            <a:r>
              <a:rPr lang="fa-IR" smtClean="0"/>
              <a:t> باشدعددحاصل مثبت واگر</a:t>
            </a:r>
            <a:r>
              <a:rPr lang="en-US" smtClean="0"/>
              <a:t>CF=1</a:t>
            </a:r>
            <a:r>
              <a:rPr lang="fa-IR" smtClean="0"/>
              <a:t> باشد عددحاصل منفی بوده ومکمل دو(متمم دو) آن درمقصد ذخیره می شود.</a:t>
            </a: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040312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r>
              <a:rPr lang="fa-IR" sz="2800" smtClean="0"/>
              <a:t>مثال:تعیین کنیدکه بعدازاجرای دستورات زیر دررجیستر </a:t>
            </a:r>
            <a:r>
              <a:rPr lang="en-US" sz="2800" smtClean="0"/>
              <a:t>AL</a:t>
            </a:r>
            <a:r>
              <a:rPr lang="fa-IR" sz="2800" smtClean="0"/>
              <a:t> چه مقداری ذخیره می شود ومقدار </a:t>
            </a:r>
            <a:r>
              <a:rPr lang="en-US" sz="2800" smtClean="0"/>
              <a:t>CF</a:t>
            </a:r>
            <a:r>
              <a:rPr lang="fa-IR" sz="2800" smtClean="0"/>
              <a:t> و </a:t>
            </a:r>
            <a:r>
              <a:rPr lang="en-US" sz="2800" smtClean="0"/>
              <a:t>ZF</a:t>
            </a:r>
            <a:r>
              <a:rPr lang="fa-IR" sz="2800" smtClean="0"/>
              <a:t> و</a:t>
            </a:r>
            <a:r>
              <a:rPr lang="en-US" sz="2800" smtClean="0"/>
              <a:t>PF</a:t>
            </a:r>
            <a:r>
              <a:rPr lang="fa-IR" sz="2800" smtClean="0"/>
              <a:t> و </a:t>
            </a:r>
            <a:r>
              <a:rPr lang="en-US" sz="2800" smtClean="0"/>
              <a:t>AF</a:t>
            </a:r>
            <a:r>
              <a:rPr lang="fa-IR" sz="2800" smtClean="0"/>
              <a:t> و</a:t>
            </a:r>
            <a:r>
              <a:rPr lang="en-US" sz="2800" smtClean="0"/>
              <a:t>SF</a:t>
            </a:r>
            <a:r>
              <a:rPr lang="fa-IR" sz="2800" smtClean="0"/>
              <a:t> چه خواهد شد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MOV AL,3FH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MOV BH,23H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SUB AL,BH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z="2800" smtClean="0"/>
              <a:t>مثال: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MOV AL,3FH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MOV BH,23H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SUB BH,AL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4000" smtClean="0"/>
              <a:t>SBB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3527425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fa-IR" smtClean="0"/>
              <a:t>تفریق بارقم قرضی: دراین دستوراگر</a:t>
            </a:r>
            <a:r>
              <a:rPr lang="en-US" smtClean="0"/>
              <a:t>CF=0</a:t>
            </a:r>
            <a:r>
              <a:rPr lang="fa-IR" smtClean="0"/>
              <a:t> باشد همانند دستور</a:t>
            </a:r>
            <a:r>
              <a:rPr lang="en-US" smtClean="0"/>
              <a:t>SUB</a:t>
            </a:r>
            <a:r>
              <a:rPr lang="fa-IR" smtClean="0"/>
              <a:t> عمل می شود ولی اگر </a:t>
            </a:r>
            <a:r>
              <a:rPr lang="en-US" smtClean="0"/>
              <a:t>CF=1</a:t>
            </a:r>
            <a:r>
              <a:rPr lang="fa-IR" smtClean="0"/>
              <a:t> باشدیک واحد ازنتیجه کم می شود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مثال: اگر داشته باشیم </a:t>
            </a:r>
            <a:r>
              <a:rPr lang="en-US" smtClean="0"/>
              <a:t>CF=1</a:t>
            </a:r>
            <a:r>
              <a:rPr lang="fa-IR" smtClean="0"/>
              <a:t> و </a:t>
            </a:r>
            <a:r>
              <a:rPr lang="en-US" smtClean="0"/>
              <a:t>AL=95H</a:t>
            </a:r>
            <a:r>
              <a:rPr lang="fa-IR" smtClean="0"/>
              <a:t> و </a:t>
            </a:r>
            <a:r>
              <a:rPr lang="en-US" smtClean="0"/>
              <a:t>BL=4F</a:t>
            </a:r>
            <a:r>
              <a:rPr lang="fa-IR" smtClean="0"/>
              <a:t> باشد نتیجه اجرای دستورزیرچیست؟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SBB AL,BL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z="4000" smtClean="0"/>
              <a:t>آدرس دهی ثباتی</a:t>
            </a:r>
            <a:endParaRPr lang="en-US" sz="40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309721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r" rtl="1" eaLnBrk="1" hangingPunct="1"/>
            <a:r>
              <a:rPr lang="fa-IR" smtClean="0"/>
              <a:t>دراین نوع آدرس دهی ازثباتها برای نگهداری داده ها ی مورددستکاری استفاده می شودبنابراین نسبتا“ سریع است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BX,DX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ES,AX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ADD AL,BH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6613"/>
            <a:ext cx="8229600" cy="5294312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800" smtClean="0"/>
              <a:t>مثال: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DATA_A DD 62562FAH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DATA_B DD 412963BH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RESULT DD 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….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MOV AX,WORD PTR DATA_A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SUB AX,WORD PTR DATA_B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MOVE WORD PTR RESULT,AX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MOV AX,WORD PTR DATA_A+2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SBB AX,WORD PTR DATA_B+2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MOVE WORD PTR RESULT+2,AX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ADC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280828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r" rtl="1" eaLnBrk="1" hangingPunct="1">
              <a:lnSpc>
                <a:spcPct val="90000"/>
              </a:lnSpc>
            </a:pPr>
            <a:r>
              <a:rPr lang="fa-IR" smtClean="0"/>
              <a:t>این دستورعمل جمع را بارقم نقلی را انجام می دهد.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ADC AH,BL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mtClean="0"/>
              <a:t>نتیجه عمل عبارت است از: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AH=AH+BL+CF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mtClean="0"/>
              <a:t> </a:t>
            </a: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4"/>
          <p:cNvSpPr>
            <a:spLocks noChangeArrowheads="1"/>
          </p:cNvSpPr>
          <p:nvPr/>
        </p:nvSpPr>
        <p:spPr bwMode="auto">
          <a:xfrm>
            <a:off x="539750" y="1052513"/>
            <a:ext cx="7848600" cy="2573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/>
              <a:t>X         DD           45ED23AF</a:t>
            </a:r>
          </a:p>
          <a:p>
            <a:r>
              <a:rPr lang="en-US" altLang="zh-CN" b="1"/>
              <a:t>Y        DD            6785FF23</a:t>
            </a:r>
          </a:p>
          <a:p>
            <a:r>
              <a:rPr lang="en-US" altLang="zh-CN" b="1"/>
              <a:t>Z        DD           ?</a:t>
            </a:r>
          </a:p>
          <a:p>
            <a:r>
              <a:rPr lang="en-US" altLang="zh-CN" b="1"/>
              <a:t>MOV           AX ,WORD PTR X</a:t>
            </a:r>
          </a:p>
          <a:p>
            <a:r>
              <a:rPr lang="en-US" altLang="zh-CN" b="1"/>
              <a:t>ADD            AX , WORD PTR Y</a:t>
            </a:r>
          </a:p>
          <a:p>
            <a:r>
              <a:rPr lang="en-US" altLang="zh-CN" b="1"/>
              <a:t>MOV      WORD PTR Z , AX</a:t>
            </a:r>
          </a:p>
          <a:p>
            <a:r>
              <a:rPr lang="en-US" altLang="zh-CN" b="1"/>
              <a:t>MOV         AX ,WORD PTR  X + 2</a:t>
            </a:r>
          </a:p>
          <a:p>
            <a:r>
              <a:rPr lang="en-US" altLang="zh-CN" b="1"/>
              <a:t>ADC         AX , WORD PTR Y + 2</a:t>
            </a:r>
          </a:p>
          <a:p>
            <a:r>
              <a:rPr lang="en-US" altLang="zh-CN" b="1"/>
              <a:t>MOV         WORD PTR  Z + 2 , AX</a:t>
            </a:r>
            <a:r>
              <a:rPr lang="fa-IR" altLang="zh-CN"/>
              <a:t> 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913"/>
            <a:ext cx="8229600" cy="6192837"/>
          </a:xfrm>
          <a:ln>
            <a:solidFill>
              <a:schemeClr val="tx1"/>
            </a:solidFill>
          </a:ln>
        </p:spPr>
        <p:txBody>
          <a:bodyPr rtlCol="0">
            <a:normAutofit lnSpcReduction="10000"/>
          </a:bodyPr>
          <a:lstStyle/>
          <a:p>
            <a:pPr algn="r" rtl="1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1800" b="1" smtClean="0"/>
              <a:t>مثال: خروجی قطعه برنامه زیرچیست</a:t>
            </a:r>
            <a:endParaRPr lang="en-US" sz="1800" b="1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800" b="1" smtClean="0"/>
              <a:t>….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800" b="1" smtClean="0"/>
              <a:t>DTSEG SEGMENT</a:t>
            </a:r>
            <a:endParaRPr lang="fa-IR" sz="1800" b="1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800" b="1" smtClean="0"/>
              <a:t>DATA1 DQ 548FB9963CE7H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800" b="1" smtClean="0"/>
              <a:t>DATA2  DQ 3FCD4FA23B8DH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800" b="1" smtClean="0"/>
              <a:t>DATA3 DQ ?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800" b="1" smtClean="0"/>
              <a:t>SEGMENT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800" b="1" smtClean="0"/>
              <a:t>…….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b="1" smtClean="0"/>
              <a:t>CLC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b="1" smtClean="0"/>
              <a:t>MOV SI,OFFSET DATA1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b="1" smtClean="0"/>
              <a:t>MOVE DI,OFFSET DATA2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b="1" smtClean="0"/>
              <a:t>MOVE BX,OFFSET DATA3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b="1" smtClean="0"/>
              <a:t>MOV CX,04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800" b="1" smtClean="0"/>
              <a:t>BACK: MOV AX,[SI]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b="1" smtClean="0"/>
              <a:t>ADC AX,[DI]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b="1" smtClean="0"/>
              <a:t>MOV [BX],AX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b="1" smtClean="0"/>
              <a:t>INC DI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b="1" smtClean="0"/>
              <a:t>INC DI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b="1" smtClean="0"/>
              <a:t>INC SI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b="1" smtClean="0"/>
              <a:t>INC SI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b="1" smtClean="0"/>
              <a:t>INC BX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b="1" smtClean="0"/>
              <a:t>INC BX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800" b="1" smtClean="0"/>
              <a:t>LOOP BACK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800" b="1" smtClean="0"/>
              <a:t>…….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mtClean="0"/>
              <a:t>آدرس دهی فوری</a:t>
            </a:r>
            <a:endParaRPr 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3960813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/>
            <a:r>
              <a:rPr lang="fa-IR" smtClean="0"/>
              <a:t>درآدرس دهی فوری عملوند مبدا یک مقدارثابت است وچون دراین حالت نیزحافظه مورددسترسی قرارنمی گیرد سریع است وبرای بارکردن اطلاعات درثباتها بجز</a:t>
            </a:r>
            <a:r>
              <a:rPr lang="en-US" smtClean="0"/>
              <a:t>DS</a:t>
            </a:r>
            <a:r>
              <a:rPr lang="fa-IR" smtClean="0"/>
              <a:t> و </a:t>
            </a:r>
            <a:r>
              <a:rPr lang="en-US" smtClean="0"/>
              <a:t>FLAG</a:t>
            </a:r>
            <a:r>
              <a:rPr lang="fa-IR" smtClean="0"/>
              <a:t> بکارمی رود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AX,2550H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CX,635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BL,40H</a:t>
            </a:r>
            <a:r>
              <a:rPr lang="fa-IR" smtClean="0"/>
              <a:t> </a:t>
            </a: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  <a:ln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4000" smtClean="0"/>
              <a:t>آدرس دهی مستقیم</a:t>
            </a:r>
            <a:endParaRPr lang="en-US" sz="400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280828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r" rtl="1" eaLnBrk="1" hangingPunct="1"/>
            <a:r>
              <a:rPr lang="fa-IR" smtClean="0"/>
              <a:t>دراین روش داده درمکانی ازحافظه است وآدرس داده درحافظه بلافاصله بعدازدستورمی آید. این آدرس ، آدرس تفاوت مکان است که برای بدست آوردن آدرس فيزیکی بایستی آنرا باشیفت </a:t>
            </a:r>
            <a:r>
              <a:rPr lang="en-US" smtClean="0"/>
              <a:t>DS</a:t>
            </a:r>
            <a:r>
              <a:rPr lang="fa-IR" smtClean="0"/>
              <a:t> وجمع با آدرس فوق بدست آورد.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DL,[2400]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2376488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مثال : آدرس فیزیکی مکان حافظه ومحتوی آنراپس ازاجرای کدهای زیربافرض </a:t>
            </a:r>
            <a:r>
              <a:rPr lang="en-US" smtClean="0"/>
              <a:t>DS=1512H</a:t>
            </a:r>
            <a:r>
              <a:rPr lang="fa-IR" smtClean="0"/>
              <a:t> پیداکنید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AL,99H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[3518],AL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a-IR" smtClean="0"/>
              <a:t>آدرس دهی غیرمستقیم ثباتی</a:t>
            </a:r>
            <a:endParaRPr lang="en-US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388778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r" rtl="1" eaLnBrk="1" hangingPunct="1"/>
            <a:r>
              <a:rPr lang="fa-IR" smtClean="0"/>
              <a:t>دراین روش آدرس مکان حافظه ای که عملونددرآن است بوسیله ثبات نگهداشته می شود. برای اینکارازثباتهای </a:t>
            </a:r>
            <a:r>
              <a:rPr lang="en-US" smtClean="0"/>
              <a:t>SI</a:t>
            </a:r>
            <a:r>
              <a:rPr lang="fa-IR" smtClean="0"/>
              <a:t> و</a:t>
            </a:r>
            <a:r>
              <a:rPr lang="en-US" smtClean="0"/>
              <a:t>DI</a:t>
            </a:r>
            <a:r>
              <a:rPr lang="fa-IR" smtClean="0"/>
              <a:t> و</a:t>
            </a:r>
            <a:r>
              <a:rPr lang="en-US" smtClean="0"/>
              <a:t>BX </a:t>
            </a:r>
            <a:r>
              <a:rPr lang="fa-IR" smtClean="0"/>
              <a:t> استفاده می شودکه با زاین ثباتها بعنوان تفاوت مکان نسبت به </a:t>
            </a:r>
            <a:r>
              <a:rPr lang="en-US" smtClean="0"/>
              <a:t>DS</a:t>
            </a:r>
            <a:r>
              <a:rPr lang="fa-IR" smtClean="0"/>
              <a:t> هستند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AL,[BX]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CL,[SI]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[DI],AH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04813"/>
            <a:ext cx="8229600" cy="2447925"/>
          </a:xfrm>
          <a:ln>
            <a:solidFill>
              <a:schemeClr val="tx1"/>
            </a:solidFill>
          </a:ln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r>
              <a:rPr lang="fa-IR" smtClean="0"/>
              <a:t>مثال: فرض کنید </a:t>
            </a:r>
            <a:r>
              <a:rPr lang="en-US" smtClean="0"/>
              <a:t>DS=1120 </a:t>
            </a:r>
            <a:r>
              <a:rPr lang="fa-IR" smtClean="0"/>
              <a:t> و </a:t>
            </a:r>
            <a:r>
              <a:rPr lang="en-US" smtClean="0"/>
              <a:t>SI=2498</a:t>
            </a:r>
            <a:r>
              <a:rPr lang="fa-IR" smtClean="0"/>
              <a:t> و </a:t>
            </a:r>
            <a:r>
              <a:rPr lang="en-US" smtClean="0"/>
              <a:t>AX=17FE</a:t>
            </a:r>
            <a:r>
              <a:rPr lang="fa-IR" smtClean="0"/>
              <a:t> باشد پس ازاجرای دستورزیرمحتوی مکانهای حافظه چیست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[SI],AX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  <a:ln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4000" smtClean="0"/>
              <a:t>روش آدرس دهی نسبی پایه</a:t>
            </a:r>
            <a:endParaRPr lang="en-US" sz="400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18716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r" rtl="1" eaLnBrk="1" hangingPunct="1"/>
            <a:r>
              <a:rPr lang="fa-IR" smtClean="0"/>
              <a:t>دراین روش ثباتهای پایه </a:t>
            </a:r>
            <a:r>
              <a:rPr lang="en-US" smtClean="0"/>
              <a:t>BX</a:t>
            </a:r>
            <a:r>
              <a:rPr lang="fa-IR" smtClean="0"/>
              <a:t> و </a:t>
            </a:r>
            <a:r>
              <a:rPr lang="en-US" smtClean="0"/>
              <a:t>BP </a:t>
            </a:r>
            <a:r>
              <a:rPr lang="fa-IR" smtClean="0"/>
              <a:t> ونیزمقدارجابجایی برای محاسبه آدرس موثربکارمی رود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MOV CX,[BX]+10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دانشگاه فنی و حرفه ای کوثر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</TotalTime>
  <Words>1567</Words>
  <Application>Microsoft Office PowerPoint</Application>
  <PresentationFormat>On-screen Show (4:3)</PresentationFormat>
  <Paragraphs>348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Apex</vt:lpstr>
      <vt:lpstr>ساختمان و زبان ماشین</vt:lpstr>
      <vt:lpstr>انواع روشهای آدرس دهی</vt:lpstr>
      <vt:lpstr>آدرس دهی ثباتی</vt:lpstr>
      <vt:lpstr>آدرس دهی فوری</vt:lpstr>
      <vt:lpstr>آدرس دهی مستقیم</vt:lpstr>
      <vt:lpstr>Slide 6</vt:lpstr>
      <vt:lpstr>آدرس دهی غیرمستقیم ثباتی</vt:lpstr>
      <vt:lpstr>Slide 8</vt:lpstr>
      <vt:lpstr>روش آدرس دهی نسبی پایه</vt:lpstr>
      <vt:lpstr>آدرس دهی نسبی اندیس دار</vt:lpstr>
      <vt:lpstr>Slide 11</vt:lpstr>
      <vt:lpstr>آدرس دهی نسبی اندیس دارپایه</vt:lpstr>
      <vt:lpstr>لغو قطعه(حذف)</vt:lpstr>
      <vt:lpstr>خلاصه انواع آدرس دهی</vt:lpstr>
      <vt:lpstr>دستورالعمل ها درزبان اسمبلی</vt:lpstr>
      <vt:lpstr>قطعه یک برنامه</vt:lpstr>
      <vt:lpstr>Slide 17</vt:lpstr>
      <vt:lpstr>DBشبه دستور </vt:lpstr>
      <vt:lpstr>DUPشبه دستور</vt:lpstr>
      <vt:lpstr>DWشبه دستور </vt:lpstr>
      <vt:lpstr>DD شبه دستور </vt:lpstr>
      <vt:lpstr>DQشبه دستور</vt:lpstr>
      <vt:lpstr>Slide 23</vt:lpstr>
      <vt:lpstr>Slide 24</vt:lpstr>
      <vt:lpstr>Slide 25</vt:lpstr>
      <vt:lpstr>EQU</vt:lpstr>
      <vt:lpstr>SUB</vt:lpstr>
      <vt:lpstr>Slide 28</vt:lpstr>
      <vt:lpstr>SBB</vt:lpstr>
      <vt:lpstr>Slide 30</vt:lpstr>
      <vt:lpstr>ADC</vt:lpstr>
      <vt:lpstr>Slide 32</vt:lpstr>
      <vt:lpstr>Slide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ساختمان و زبان ماشین</dc:title>
  <dc:creator>morteza</dc:creator>
  <cp:lastModifiedBy>morteza</cp:lastModifiedBy>
  <cp:revision>3</cp:revision>
  <dcterms:created xsi:type="dcterms:W3CDTF">2020-03-20T20:45:22Z</dcterms:created>
  <dcterms:modified xsi:type="dcterms:W3CDTF">2020-03-20T22:19:36Z</dcterms:modified>
</cp:coreProperties>
</file>