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4487-B48A-4334-9A61-31DB8D2DDE70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9CE-6755-457D-92BF-77AEAF1020B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4487-B48A-4334-9A61-31DB8D2DDE70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9CE-6755-457D-92BF-77AEAF10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4487-B48A-4334-9A61-31DB8D2DDE70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9CE-6755-457D-92BF-77AEAF10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20973-CBD6-4C85-BA2A-34C2EF82A3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F315-D5C2-4142-8520-8F0CEBE0EFA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81DB7-EDED-4C34-B774-98C5C79F757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4487-B48A-4334-9A61-31DB8D2DDE70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9CE-6755-457D-92BF-77AEAF10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4487-B48A-4334-9A61-31DB8D2DDE70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FFA39CE-6755-457D-92BF-77AEAF1020B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4487-B48A-4334-9A61-31DB8D2DDE70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9CE-6755-457D-92BF-77AEAF10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4487-B48A-4334-9A61-31DB8D2DDE70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9CE-6755-457D-92BF-77AEAF10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4487-B48A-4334-9A61-31DB8D2DDE70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9CE-6755-457D-92BF-77AEAF10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4487-B48A-4334-9A61-31DB8D2DDE70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9CE-6755-457D-92BF-77AEAF10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4487-B48A-4334-9A61-31DB8D2DDE70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9CE-6755-457D-92BF-77AEAF10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4487-B48A-4334-9A61-31DB8D2DDE70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9CE-6755-457D-92BF-77AEAF10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C64487-B48A-4334-9A61-31DB8D2DDE70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FFA39CE-6755-457D-92BF-77AEAF1020B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زبان ماشین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جلسه سوم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OR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/>
            <a:r>
              <a:rPr lang="fa-IR" sz="2800" smtClean="0"/>
              <a:t>دوعملگررا بیت به بیت با هم </a:t>
            </a:r>
            <a:r>
              <a:rPr lang="en-US" sz="2800" smtClean="0"/>
              <a:t>OR</a:t>
            </a:r>
            <a:r>
              <a:rPr lang="fa-IR" sz="2800" smtClean="0"/>
              <a:t> منطقی می کند ونتیجه رادر</a:t>
            </a:r>
            <a:r>
              <a:rPr lang="en-US" sz="2800" smtClean="0"/>
              <a:t> </a:t>
            </a:r>
            <a:r>
              <a:rPr lang="fa-IR" sz="2800" smtClean="0"/>
              <a:t>عملگر</a:t>
            </a:r>
            <a:r>
              <a:rPr lang="en-US" sz="2800" smtClean="0"/>
              <a:t> </a:t>
            </a:r>
            <a:r>
              <a:rPr lang="fa-IR" sz="2800" smtClean="0"/>
              <a:t>اول قرارمی دهد</a:t>
            </a: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MOV BL,35H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OR BL,0FH</a:t>
            </a:r>
          </a:p>
          <a:p>
            <a:pPr algn="r" rtl="1" eaLnBrk="1" hangingPunct="1"/>
            <a:r>
              <a:rPr lang="en-US" sz="2800" smtClean="0"/>
              <a:t> </a:t>
            </a:r>
            <a:r>
              <a:rPr lang="fa-IR" sz="2800" smtClean="0"/>
              <a:t>عمل </a:t>
            </a:r>
            <a:r>
              <a:rPr lang="en-US" sz="2800" smtClean="0"/>
              <a:t>OR</a:t>
            </a:r>
            <a:r>
              <a:rPr lang="fa-IR" sz="2800" smtClean="0"/>
              <a:t> پرچمهای </a:t>
            </a:r>
            <a:r>
              <a:rPr lang="en-US" sz="2800" smtClean="0"/>
              <a:t>CF</a:t>
            </a:r>
            <a:r>
              <a:rPr lang="fa-IR" sz="2800" smtClean="0"/>
              <a:t> و </a:t>
            </a:r>
            <a:r>
              <a:rPr lang="en-US" sz="2800" smtClean="0"/>
              <a:t>OF</a:t>
            </a:r>
            <a:r>
              <a:rPr lang="fa-IR" sz="2800" smtClean="0"/>
              <a:t> راصفرنموده وبقیه پرچمها را با توجه به نتیجه مقدارمی دهد</a:t>
            </a:r>
            <a:endParaRPr lang="en-US" sz="2800" smtClean="0"/>
          </a:p>
          <a:p>
            <a:pPr algn="r" rtl="1" eaLnBrk="1" hangingPunct="1"/>
            <a:r>
              <a:rPr lang="fa-IR" sz="2800" smtClean="0"/>
              <a:t>از</a:t>
            </a:r>
            <a:r>
              <a:rPr lang="en-US" sz="2800" smtClean="0"/>
              <a:t>OR</a:t>
            </a:r>
            <a:r>
              <a:rPr lang="fa-IR" sz="2800" smtClean="0"/>
              <a:t> برای آزمون صفربودن یک عملوندمی توان استفاده کرد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OR BL,0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OR BL,BL</a:t>
            </a:r>
            <a:r>
              <a:rPr lang="fa-IR" sz="2800" smtClean="0"/>
              <a:t>یا   </a:t>
            </a:r>
            <a:endParaRPr lang="en-US" sz="28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4000" smtClean="0"/>
              <a:t>XOR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62512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lnSpc>
                <a:spcPct val="80000"/>
              </a:lnSpc>
            </a:pPr>
            <a:r>
              <a:rPr lang="fa-IR" sz="2800" smtClean="0"/>
              <a:t>دوعملگررا بیت به بیت با هم </a:t>
            </a:r>
            <a:r>
              <a:rPr lang="en-US" sz="2800" smtClean="0"/>
              <a:t>XOR</a:t>
            </a:r>
            <a:r>
              <a:rPr lang="fa-IR" sz="2800" smtClean="0"/>
              <a:t> منطقی می کند ونتیجه رادر</a:t>
            </a:r>
            <a:r>
              <a:rPr lang="en-US" sz="2800" smtClean="0"/>
              <a:t> </a:t>
            </a:r>
            <a:r>
              <a:rPr lang="fa-IR" sz="2800" smtClean="0"/>
              <a:t>عملگر</a:t>
            </a:r>
            <a:r>
              <a:rPr lang="en-US" sz="2800" smtClean="0"/>
              <a:t> </a:t>
            </a:r>
            <a:r>
              <a:rPr lang="fa-IR" sz="2800" smtClean="0"/>
              <a:t>اول قرارمی دهد</a:t>
            </a: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MOV BL,35H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XOR BL,0FH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800" smtClean="0"/>
              <a:t>عمل </a:t>
            </a:r>
            <a:r>
              <a:rPr lang="en-US" sz="2800" smtClean="0"/>
              <a:t>XOR</a:t>
            </a:r>
            <a:r>
              <a:rPr lang="fa-IR" sz="2800" smtClean="0"/>
              <a:t> پرچمهای </a:t>
            </a:r>
            <a:r>
              <a:rPr lang="en-US" sz="2800" smtClean="0"/>
              <a:t>CF</a:t>
            </a:r>
            <a:r>
              <a:rPr lang="fa-IR" sz="2800" smtClean="0"/>
              <a:t> و </a:t>
            </a:r>
            <a:r>
              <a:rPr lang="en-US" sz="2800" smtClean="0"/>
              <a:t>OF</a:t>
            </a:r>
            <a:r>
              <a:rPr lang="fa-IR" sz="2800" smtClean="0"/>
              <a:t> راصفرنموده وبقیه پرچمها را با توجه به نتیجه مقدارمی دهد</a:t>
            </a:r>
            <a:endParaRPr lang="en-US" sz="2800" smtClean="0"/>
          </a:p>
          <a:p>
            <a:pPr algn="r" rtl="1" eaLnBrk="1" hangingPunct="1">
              <a:lnSpc>
                <a:spcPct val="80000"/>
              </a:lnSpc>
            </a:pPr>
            <a:r>
              <a:rPr lang="fa-IR" sz="2800" smtClean="0"/>
              <a:t>ازعملگر </a:t>
            </a:r>
            <a:r>
              <a:rPr lang="en-US" sz="2800" smtClean="0"/>
              <a:t>XOR</a:t>
            </a:r>
            <a:r>
              <a:rPr lang="fa-IR" sz="2800" smtClean="0"/>
              <a:t> می توان برای تست مساوی بودن دوثبات استفاده کرد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XOR AH,BL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800" smtClean="0"/>
              <a:t>بااستفاده از </a:t>
            </a:r>
            <a:r>
              <a:rPr lang="en-US" sz="2800" smtClean="0"/>
              <a:t>XOR</a:t>
            </a:r>
            <a:r>
              <a:rPr lang="fa-IR" sz="2800" smtClean="0"/>
              <a:t> می توان بیت های خاصی رادرعملوند معکوس کرد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XOR BH,06H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smtClean="0"/>
          </a:p>
          <a:p>
            <a:pPr algn="r" rtl="1" eaLnBrk="1" hangingPunct="1">
              <a:lnSpc>
                <a:spcPct val="80000"/>
              </a:lnSpc>
            </a:pPr>
            <a:endParaRPr lang="en-US" sz="28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747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SHR</a:t>
            </a:r>
            <a:r>
              <a:rPr lang="fa-IR" smtClean="0"/>
              <a:t>شیفت منطقی به راست </a:t>
            </a:r>
            <a:endParaRPr lang="en-US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00538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>
              <a:lnSpc>
                <a:spcPct val="80000"/>
              </a:lnSpc>
            </a:pPr>
            <a:r>
              <a:rPr lang="fa-IR" sz="2400" smtClean="0"/>
              <a:t>این دستوربه تعداددفعات مشخص شده ثبات رابه سمت راست شیفت می دهد ورقمهای با ارزش راباصفرپرمی کندوکم ارزشترین بیت رابه </a:t>
            </a:r>
            <a:r>
              <a:rPr lang="en-US" sz="2400" smtClean="0"/>
              <a:t>CF</a:t>
            </a:r>
            <a:r>
              <a:rPr lang="fa-IR" sz="2400" smtClean="0"/>
              <a:t> منتقل می کند.</a:t>
            </a:r>
            <a:endParaRPr lang="en-US" sz="2400" smtClean="0"/>
          </a:p>
          <a:p>
            <a:pPr algn="r" rtl="1" eaLnBrk="1" hangingPunct="1">
              <a:lnSpc>
                <a:spcPct val="80000"/>
              </a:lnSpc>
            </a:pPr>
            <a:endParaRPr lang="en-US" sz="2400" smtClean="0"/>
          </a:p>
          <a:p>
            <a:pPr algn="r" rtl="1" eaLnBrk="1" hangingPunct="1">
              <a:lnSpc>
                <a:spcPct val="80000"/>
              </a:lnSpc>
            </a:pPr>
            <a:r>
              <a:rPr lang="fa-IR" sz="2400" smtClean="0"/>
              <a:t>اگرتعداددفعات شیفت یک است می توان آنرادرعملوند ذکرکرد ولی اگر بیشترازیک باشد تعداد دفعات را دررجیستر </a:t>
            </a:r>
            <a:r>
              <a:rPr lang="en-US" sz="2400" smtClean="0"/>
              <a:t>CL</a:t>
            </a:r>
            <a:r>
              <a:rPr lang="fa-IR" sz="2400" smtClean="0"/>
              <a:t> قرارمی دهیم.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400" smtClean="0"/>
              <a:t>مثال: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MOV AL,9AH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MOV CL,3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SHR AL,CL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400" smtClean="0"/>
              <a:t>مثال: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MOV BX,FFFFH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SHR BX,1</a:t>
            </a:r>
            <a:endParaRPr lang="fa-IR" sz="2400" smtClean="0"/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1763713" y="3068638"/>
            <a:ext cx="29527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MSB                       LSB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827088" y="3068638"/>
            <a:ext cx="5048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>
            <a:off x="1331913" y="32845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5148263" y="3068638"/>
            <a:ext cx="5048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CF</a:t>
            </a:r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4716463" y="32845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3816350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DATA1 DW 7777H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TIMES EQU 4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CL,TIMES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SHR DATA1,CL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rtl="1" eaLnBrk="1" hangingPunct="1"/>
            <a:r>
              <a:rPr lang="fa-IR" sz="4000" smtClean="0"/>
              <a:t>شیفت منطقی به چپ</a:t>
            </a:r>
            <a:r>
              <a:rPr lang="en-US" sz="4000" smtClean="0"/>
              <a:t>SHL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62512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مانند </a:t>
            </a:r>
            <a:r>
              <a:rPr lang="en-US" smtClean="0"/>
              <a:t>SHR</a:t>
            </a:r>
            <a:r>
              <a:rPr lang="fa-IR" smtClean="0"/>
              <a:t> است با این تفاوت که شیفت ازسمت چپ انجام میشود</a:t>
            </a:r>
            <a:endParaRPr lang="en-US" smtClean="0"/>
          </a:p>
          <a:p>
            <a:pPr algn="r" rtl="1" eaLnBrk="1" hangingPunct="1"/>
            <a:endParaRPr lang="en-US" smtClean="0"/>
          </a:p>
          <a:p>
            <a:pPr algn="r" rtl="1" eaLnBrk="1" hangingPunct="1"/>
            <a:endParaRPr lang="en-US" smtClean="0"/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DH,6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CL,4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SHL DH,CL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763713" y="2492375"/>
            <a:ext cx="29527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MSB                       LSB</a:t>
            </a: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827088" y="2492375"/>
            <a:ext cx="5048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CF</a:t>
            </a:r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>
            <a:off x="1331913" y="27082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5148263" y="2492375"/>
            <a:ext cx="5048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/>
              <a:t>0</a:t>
            </a:r>
            <a:endParaRPr lang="en-US"/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>
            <a:off x="4716463" y="27082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ln>
            <a:solidFill>
              <a:schemeClr val="tx1"/>
            </a:solidFill>
          </a:ln>
        </p:spPr>
        <p:txBody>
          <a:bodyPr/>
          <a:lstStyle/>
          <a:p>
            <a:pPr rtl="1" eaLnBrk="1" hangingPunct="1"/>
            <a:r>
              <a:rPr lang="fa-IR" smtClean="0"/>
              <a:t>دستور پرش غیرشرطی</a:t>
            </a:r>
            <a:r>
              <a:rPr lang="en-US" smtClean="0"/>
              <a:t>JMP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4530725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ar-SA" altLang="zh-CN" sz="2600" b="1" smtClean="0">
                <a:cs typeface="B Nazanin" pitchFamily="2" charset="-78"/>
              </a:rPr>
              <a:t>دستور </a:t>
            </a:r>
            <a:r>
              <a:rPr lang="en-US" altLang="zh-CN" sz="2600" b="1" smtClean="0">
                <a:cs typeface="B Nazanin" pitchFamily="2" charset="-78"/>
              </a:rPr>
              <a:t>JMP</a:t>
            </a:r>
            <a:r>
              <a:rPr lang="ar-SA" altLang="zh-CN" sz="2600" b="1" smtClean="0">
                <a:cs typeface="B Nazanin" pitchFamily="2" charset="-78"/>
              </a:rPr>
              <a:t> شبیه </a:t>
            </a:r>
            <a:r>
              <a:rPr lang="en-US" altLang="zh-CN" sz="2600" b="1" smtClean="0"/>
              <a:t>goto</a:t>
            </a:r>
            <a:r>
              <a:rPr lang="ar-SA" altLang="zh-CN" sz="2600" b="1" smtClean="0">
                <a:cs typeface="B Nazanin" pitchFamily="2" charset="-78"/>
              </a:rPr>
              <a:t> در </a:t>
            </a:r>
            <a:r>
              <a:rPr lang="fa-IR" altLang="zh-CN" sz="2600" b="1" smtClean="0">
                <a:cs typeface="B Nazanin" pitchFamily="2" charset="-78"/>
              </a:rPr>
              <a:t>پ</a:t>
            </a:r>
            <a:r>
              <a:rPr lang="ar-SA" altLang="zh-CN" sz="2600" b="1" smtClean="0">
                <a:cs typeface="B Nazanin" pitchFamily="2" charset="-78"/>
              </a:rPr>
              <a:t>اس</a:t>
            </a:r>
            <a:r>
              <a:rPr lang="fa-IR" altLang="zh-CN" sz="2600" b="1" smtClean="0">
                <a:cs typeface="B Nazanin" pitchFamily="2" charset="-78"/>
              </a:rPr>
              <a:t>ک</a:t>
            </a:r>
            <a:r>
              <a:rPr lang="ar-SA" altLang="zh-CN" sz="2600" b="1" smtClean="0">
                <a:cs typeface="B Nazanin" pitchFamily="2" charset="-78"/>
              </a:rPr>
              <a:t>ال می باشد. این دستور دارای فرم زیر</a:t>
            </a:r>
            <a:endParaRPr lang="fa-IR" altLang="zh-CN" sz="2600" b="1" smtClean="0">
              <a:cs typeface="B Nazanin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/>
              <a:t>JMP     LABEL</a:t>
            </a:r>
            <a:endParaRPr lang="fa-IR" altLang="zh-CN" sz="2400" smtClean="0"/>
          </a:p>
          <a:p>
            <a:pPr algn="r" rtl="1" eaLnBrk="1" hangingPunct="1">
              <a:buFont typeface="Wingdings" pitchFamily="2" charset="2"/>
              <a:buNone/>
            </a:pPr>
            <a:r>
              <a:rPr lang="fa-IR" altLang="zh-CN" sz="2400" smtClean="0"/>
              <a:t>دستور فوق یک پرش کوتاه درمحدوده </a:t>
            </a:r>
            <a:r>
              <a:rPr lang="en-US" altLang="zh-CN" sz="2400" smtClean="0"/>
              <a:t>-128</a:t>
            </a:r>
            <a:r>
              <a:rPr lang="fa-IR" altLang="zh-CN" sz="2400" smtClean="0"/>
              <a:t> تا 127</a:t>
            </a:r>
            <a:r>
              <a:rPr lang="en-US" altLang="zh-CN" sz="2400" smtClean="0"/>
              <a:t> </a:t>
            </a:r>
            <a:r>
              <a:rPr lang="fa-IR" altLang="zh-CN" sz="2400" smtClean="0"/>
              <a:t>بایتی نسبت به </a:t>
            </a:r>
            <a:r>
              <a:rPr lang="en-US" altLang="zh-CN" sz="2400" smtClean="0"/>
              <a:t>IP</a:t>
            </a:r>
            <a:r>
              <a:rPr lang="fa-IR" altLang="zh-CN" sz="2400" smtClean="0"/>
              <a:t> (تفاوت مکان )است.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z="2800" smtClean="0"/>
              <a:t>مثال:</a:t>
            </a:r>
            <a:r>
              <a:rPr lang="fa-IR" sz="28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LABEL:…..                  JMP L1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      ……..                         ………..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      ……..                         ………..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JMP LABEL                L1:………..</a:t>
            </a:r>
            <a:endParaRPr lang="fa-IR" sz="2400" smtClean="0"/>
          </a:p>
          <a:p>
            <a:pPr eaLnBrk="1" hangingPunct="1">
              <a:buFont typeface="Wingdings" pitchFamily="2" charset="2"/>
              <a:buNone/>
            </a:pPr>
            <a:endParaRPr lang="en-US" sz="2800" b="1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ar-SA" altLang="zh-CN" smtClean="0"/>
              <a:t>پرشهای شرطی</a:t>
            </a:r>
            <a:endParaRPr lang="en-US" smtClean="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2087563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ar-SA" altLang="zh-CN" sz="3000" b="1" smtClean="0">
                <a:cs typeface="B Nazanin" pitchFamily="2" charset="-78"/>
              </a:rPr>
              <a:t>پرشهای شرطی به برنامه نویس این امکان را می دهد که ساختارهای </a:t>
            </a:r>
            <a:r>
              <a:rPr lang="en-US" altLang="zh-CN" sz="3000" b="1" smtClean="0">
                <a:cs typeface="B Nazanin" pitchFamily="2" charset="-78"/>
              </a:rPr>
              <a:t>IF</a:t>
            </a:r>
            <a:r>
              <a:rPr lang="ar-SA" altLang="zh-CN" sz="3000" b="1" smtClean="0">
                <a:cs typeface="B Nazanin" pitchFamily="2" charset="-78"/>
              </a:rPr>
              <a:t> و سایر ساختارهای کنترلی را ا</a:t>
            </a:r>
            <a:r>
              <a:rPr lang="fa-IR" altLang="zh-CN" sz="3000" b="1" smtClean="0">
                <a:cs typeface="B Nazanin" pitchFamily="2" charset="-78"/>
              </a:rPr>
              <a:t>یجاد</a:t>
            </a:r>
            <a:r>
              <a:rPr lang="ar-SA" altLang="zh-CN" sz="3000" b="1" smtClean="0">
                <a:cs typeface="B Nazanin" pitchFamily="2" charset="-78"/>
              </a:rPr>
              <a:t> نماید. شکل کلی بصورت زیر می باشد</a:t>
            </a:r>
            <a:r>
              <a:rPr lang="fa-IR" altLang="zh-CN" sz="3000" b="1" smtClean="0">
                <a:cs typeface="B Nazanin" pitchFamily="2" charset="-78"/>
              </a:rPr>
              <a:t>:</a:t>
            </a:r>
            <a:endParaRPr lang="en-US" altLang="zh-CN" sz="3000" b="1" smtClean="0"/>
          </a:p>
          <a:p>
            <a:pPr eaLnBrk="1" hangingPunct="1">
              <a:buFont typeface="Wingdings" pitchFamily="2" charset="2"/>
              <a:buNone/>
            </a:pPr>
            <a:endParaRPr lang="en-US" sz="3000" b="1" smtClean="0">
              <a:cs typeface="B Nazanin" pitchFamily="2" charset="-78"/>
            </a:endParaRPr>
          </a:p>
          <a:p>
            <a:pPr algn="r" rtl="1" eaLnBrk="1" hangingPunct="1"/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>
            <p:ph/>
          </p:nvPr>
        </p:nvGraphicFramePr>
        <p:xfrm>
          <a:off x="882650" y="325438"/>
          <a:ext cx="7378700" cy="5756275"/>
        </p:xfrm>
        <a:graphic>
          <a:graphicData uri="http://schemas.openxmlformats.org/presentationml/2006/ole">
            <p:oleObj spid="_x0000_s1026" name="Document" r:id="rId3" imgW="7378023" imgH="5756361" progId="Word.Document.8">
              <p:embed/>
            </p:oleObj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96975"/>
            <a:ext cx="8229600" cy="3455988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3000" b="1" smtClean="0">
                <a:cs typeface="B Nazanin" pitchFamily="2" charset="-78"/>
              </a:rPr>
              <a:t>JZ   WER                                      </a:t>
            </a:r>
            <a:r>
              <a:rPr lang="fa-IR" altLang="zh-CN" sz="3000" b="1" smtClean="0">
                <a:cs typeface="B Nazanin" pitchFamily="2" charset="-78"/>
              </a:rPr>
              <a:t> 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altLang="zh-CN" sz="3000" b="1" smtClean="0">
                <a:cs typeface="B Nazanin" pitchFamily="2" charset="-78"/>
              </a:rPr>
              <a:t>         </a:t>
            </a:r>
            <a:r>
              <a:rPr lang="ar-SA" altLang="zh-CN" sz="3000" b="1" smtClean="0">
                <a:cs typeface="B Nazanin" pitchFamily="2" charset="-78"/>
              </a:rPr>
              <a:t>این دستورالعمل بدین معنی است که اگر فلگ </a:t>
            </a:r>
            <a:r>
              <a:rPr lang="en-US" altLang="zh-CN" sz="3000" b="1" smtClean="0">
                <a:cs typeface="B Nazanin" pitchFamily="2" charset="-78"/>
              </a:rPr>
              <a:t>ZF</a:t>
            </a:r>
            <a:r>
              <a:rPr lang="ar-SA" altLang="zh-CN" sz="3000" b="1" smtClean="0">
                <a:cs typeface="B Nazanin" pitchFamily="2" charset="-78"/>
              </a:rPr>
              <a:t> برابر، یک باشد</a:t>
            </a:r>
            <a:r>
              <a:rPr lang="fa-IR" altLang="zh-CN" sz="3000" b="1" smtClean="0">
                <a:cs typeface="B Nazanin" pitchFamily="2" charset="-78"/>
              </a:rPr>
              <a:t/>
            </a:r>
            <a:br>
              <a:rPr lang="fa-IR" altLang="zh-CN" sz="3000" b="1" smtClean="0">
                <a:cs typeface="B Nazanin" pitchFamily="2" charset="-78"/>
              </a:rPr>
            </a:br>
            <a:r>
              <a:rPr lang="ar-SA" altLang="zh-CN" sz="3000" b="1" smtClean="0">
                <a:cs typeface="B Nazanin" pitchFamily="2" charset="-78"/>
              </a:rPr>
              <a:t>کنترل به دستورالعمل با برچسب </a:t>
            </a:r>
            <a:r>
              <a:rPr lang="en-US" altLang="zh-CN" sz="2600" b="1" smtClean="0"/>
              <a:t>WER</a:t>
            </a:r>
            <a:r>
              <a:rPr lang="ar-SA" altLang="zh-CN" sz="3000" b="1" smtClean="0">
                <a:cs typeface="B Nazanin" pitchFamily="2" charset="-78"/>
              </a:rPr>
              <a:t> منتقل می گردد</a:t>
            </a:r>
            <a:r>
              <a:rPr lang="fa-IR" altLang="zh-CN" sz="3000" b="1" smtClean="0">
                <a:cs typeface="B Nazanin" pitchFamily="2" charset="-78"/>
              </a:rPr>
              <a:t/>
            </a:r>
            <a:br>
              <a:rPr lang="fa-IR" altLang="zh-CN" sz="3000" b="1" smtClean="0">
                <a:cs typeface="B Nazanin" pitchFamily="2" charset="-78"/>
              </a:rPr>
            </a:br>
            <a:r>
              <a:rPr lang="ar-SA" altLang="zh-CN" sz="3000" b="1" smtClean="0">
                <a:cs typeface="B Nazanin" pitchFamily="2" charset="-78"/>
              </a:rPr>
              <a:t>در غیر این صورت کنترل به دستورالعمل بعدی می رود.</a:t>
            </a:r>
            <a:endParaRPr lang="en-US" sz="3000" b="1" smtClean="0">
              <a:cs typeface="B Nazanin" pitchFamily="2" charset="-78"/>
            </a:endParaRPr>
          </a:p>
          <a:p>
            <a:pPr algn="r" rtl="1" eaLnBrk="1" hangingPunct="1"/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دستورالعمل مقایسه</a:t>
            </a:r>
            <a:endParaRPr lang="en-US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28775"/>
            <a:ext cx="8686800" cy="3240088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ar-SA" altLang="zh-CN" sz="2400" b="1" smtClean="0">
                <a:cs typeface="B Nazanin" pitchFamily="2" charset="-78"/>
              </a:rPr>
              <a:t>برای مقایسه دو مقدار از دستورالعمل </a:t>
            </a:r>
            <a:r>
              <a:rPr lang="en-US" altLang="zh-CN" sz="2400" b="1" smtClean="0">
                <a:cs typeface="B Nazanin" pitchFamily="2" charset="-78"/>
              </a:rPr>
              <a:t>CMP</a:t>
            </a:r>
            <a:r>
              <a:rPr lang="ar-SA" altLang="zh-CN" sz="2400" b="1" smtClean="0">
                <a:cs typeface="B Nazanin" pitchFamily="2" charset="-78"/>
              </a:rPr>
              <a:t> استفاده می </a:t>
            </a:r>
            <a:r>
              <a:rPr lang="fa-IR" altLang="zh-CN" sz="2400" b="1" smtClean="0">
                <a:cs typeface="B Nazanin" pitchFamily="2" charset="-78"/>
              </a:rPr>
              <a:t>گ</a:t>
            </a:r>
            <a:r>
              <a:rPr lang="ar-SA" altLang="zh-CN" sz="2400" b="1" smtClean="0">
                <a:cs typeface="B Nazanin" pitchFamily="2" charset="-78"/>
              </a:rPr>
              <a:t>ردد.</a:t>
            </a:r>
            <a:endParaRPr lang="fa-IR" altLang="zh-CN" sz="2400" b="1" smtClean="0">
              <a:cs typeface="B Nazanin" pitchFamily="2" charset="-78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ar-SA" altLang="zh-CN" sz="2400" b="1" smtClean="0">
                <a:cs typeface="B Nazanin" pitchFamily="2" charset="-78"/>
              </a:rPr>
              <a:t> شکل کلی عبارتند از </a:t>
            </a:r>
            <a:r>
              <a:rPr lang="fa-IR" altLang="zh-CN" sz="2400" b="1" smtClean="0">
                <a:cs typeface="B Nazanin" pitchFamily="2" charset="-78"/>
              </a:rPr>
              <a:t>:</a:t>
            </a:r>
            <a:endParaRPr lang="en-US" sz="2400" b="1" smtClean="0">
              <a:cs typeface="B Nazanin" pitchFamily="2" charset="-7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smtClean="0">
                <a:latin typeface="Arial" charset="0"/>
              </a:rPr>
              <a:t>CMP   OPR1 , OPR2 </a:t>
            </a:r>
            <a:endParaRPr lang="en-US" sz="2400" smtClean="0">
              <a:latin typeface="Arial" charset="0"/>
            </a:endParaRPr>
          </a:p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SA" altLang="zh-CN" sz="2400" b="1" smtClean="0">
                <a:cs typeface="B Nazanin" pitchFamily="2" charset="-78"/>
              </a:rPr>
              <a:t>دستورالعمل </a:t>
            </a:r>
            <a:r>
              <a:rPr lang="en-US" altLang="zh-CN" sz="2400" b="1" smtClean="0"/>
              <a:t>CMP</a:t>
            </a:r>
            <a:r>
              <a:rPr lang="ar-SA" altLang="zh-CN" sz="2400" b="1" smtClean="0">
                <a:cs typeface="B Nazanin" pitchFamily="2" charset="-78"/>
              </a:rPr>
              <a:t> مانند</a:t>
            </a:r>
            <a:r>
              <a:rPr lang="fa-IR" altLang="zh-CN" sz="2400" b="1" smtClean="0">
                <a:cs typeface="B Nazanin" pitchFamily="2" charset="-78"/>
              </a:rPr>
              <a:t> </a:t>
            </a:r>
            <a:r>
              <a:rPr lang="ar-SA" altLang="zh-CN" sz="2400" b="1" smtClean="0">
                <a:cs typeface="B Nazanin" pitchFamily="2" charset="-78"/>
              </a:rPr>
              <a:t> دستورالعمل </a:t>
            </a:r>
            <a:r>
              <a:rPr lang="en-US" altLang="zh-CN" sz="2400" b="1" smtClean="0"/>
              <a:t>SUB</a:t>
            </a:r>
            <a:r>
              <a:rPr lang="ar-SA" altLang="zh-CN" sz="2400" b="1" smtClean="0">
                <a:cs typeface="B Nazanin" pitchFamily="2" charset="-78"/>
              </a:rPr>
              <a:t> عمل نموده ولی نتایج در جایی ذخیره نمی شود بلکه محتوی فلگ ها را تغییر می دهد.</a:t>
            </a:r>
            <a:endParaRPr lang="fa-IR" altLang="zh-CN" sz="2400" b="1" smtClean="0">
              <a:cs typeface="B Nazanin" pitchFamily="2" charset="-78"/>
            </a:endParaRPr>
          </a:p>
          <a:p>
            <a:pPr algn="r" rtl="1" eaLnBrk="1" hangingPunct="1">
              <a:spcBef>
                <a:spcPct val="0"/>
              </a:spcBef>
              <a:buFontTx/>
              <a:buNone/>
            </a:pPr>
            <a:endParaRPr lang="fa-IR" altLang="zh-CN" sz="2400" b="1" smtClean="0">
              <a:cs typeface="B Nazanin" pitchFamily="2" charset="-7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3000" smtClean="0">
                <a:latin typeface="Times New Roman" pitchFamily="18" charset="0"/>
              </a:rPr>
              <a:t>CMP          AX , 100</a:t>
            </a:r>
            <a:endParaRPr lang="ar-SA" altLang="zh-CN" sz="240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>
              <a:buFont typeface="Wingdings" pitchFamily="2" charset="2"/>
              <a:buNone/>
            </a:pPr>
            <a:endParaRPr lang="en-US" sz="2400" b="1" smtClean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)</a:t>
            </a:r>
            <a:r>
              <a:rPr lang="en-US" smtClean="0"/>
              <a:t>MUL</a:t>
            </a:r>
            <a:r>
              <a:rPr lang="fa-IR" smtClean="0"/>
              <a:t> </a:t>
            </a:r>
            <a:r>
              <a:rPr lang="en-US" smtClean="0"/>
              <a:t>)</a:t>
            </a:r>
            <a:r>
              <a:rPr lang="fa-IR" smtClean="0"/>
              <a:t>ضرب اعدادبدون علامت</a:t>
            </a:r>
            <a:endParaRPr lang="en-US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2044700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z="2800" smtClean="0"/>
              <a:t>بایت ضربدربایت</a:t>
            </a:r>
          </a:p>
          <a:p>
            <a:pPr algn="r" rtl="1" eaLnBrk="1" hangingPunct="1"/>
            <a:r>
              <a:rPr lang="fa-IR" sz="2800" smtClean="0"/>
              <a:t>کلمه ضربدرکلمه</a:t>
            </a:r>
          </a:p>
          <a:p>
            <a:pPr algn="r" rtl="1" eaLnBrk="1" hangingPunct="1"/>
            <a:r>
              <a:rPr lang="fa-IR" sz="2800" smtClean="0"/>
              <a:t>کلمه ضربدربایت</a:t>
            </a:r>
            <a:endParaRPr lang="en-US" sz="2800" smtClean="0"/>
          </a:p>
        </p:txBody>
      </p:sp>
      <p:graphicFrame>
        <p:nvGraphicFramePr>
          <p:cNvPr id="82977" name="Group 33"/>
          <p:cNvGraphicFramePr>
            <a:graphicFrameLocks noGrp="1"/>
          </p:cNvGraphicFramePr>
          <p:nvPr>
            <p:ph sz="half" idx="2"/>
          </p:nvPr>
        </p:nvGraphicFramePr>
        <p:xfrm>
          <a:off x="755650" y="4076700"/>
          <a:ext cx="7931150" cy="2073276"/>
        </p:xfrm>
        <a:graphic>
          <a:graphicData uri="http://schemas.openxmlformats.org/drawingml/2006/table">
            <a:tbl>
              <a:tblPr/>
              <a:tblGrid>
                <a:gridCol w="1982788"/>
                <a:gridCol w="1982787"/>
                <a:gridCol w="1982788"/>
                <a:gridCol w="1982787"/>
              </a:tblGrid>
              <a:tr h="518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نتیجه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عملوند دوم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عملوند اول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ضرب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AX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ثبات یا حافظه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AL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بایت دربایت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DX:AX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ثبات یا حافظه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AX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کلمه درکلمه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DX:AX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ثبات یا حافظه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AH=0,AL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بایت درکلمه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"/>
          <p:cNvSpPr>
            <a:spLocks noChangeArrowheads="1"/>
          </p:cNvSpPr>
          <p:nvPr/>
        </p:nvSpPr>
        <p:spPr bwMode="auto">
          <a:xfrm>
            <a:off x="1042988" y="260350"/>
            <a:ext cx="71294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ar-SA" altLang="zh-CN" b="1"/>
              <a:t>پس از د</a:t>
            </a:r>
            <a:r>
              <a:rPr lang="fa-IR" altLang="zh-CN" b="1"/>
              <a:t>س</a:t>
            </a:r>
            <a:r>
              <a:rPr lang="ar-SA" altLang="zh-CN" b="1"/>
              <a:t>تور </a:t>
            </a:r>
            <a:r>
              <a:rPr lang="en-US" altLang="zh-CN" b="1"/>
              <a:t>CMP</a:t>
            </a:r>
            <a:r>
              <a:rPr lang="ar-SA" altLang="zh-CN" b="1"/>
              <a:t> در صورتی که عملوندها بدون علامت در نظر گرفته شوند از دستورالعملهای پرش شرطی زیر می توان استفاده نمود</a:t>
            </a:r>
            <a:r>
              <a:rPr lang="fa-IR" altLang="zh-CN" b="1"/>
              <a:t> :</a:t>
            </a:r>
            <a:endParaRPr lang="en-US" b="1"/>
          </a:p>
        </p:txBody>
      </p:sp>
      <p:graphicFrame>
        <p:nvGraphicFramePr>
          <p:cNvPr id="110644" name="Group 52"/>
          <p:cNvGraphicFramePr>
            <a:graphicFrameLocks noGrp="1"/>
          </p:cNvGraphicFramePr>
          <p:nvPr>
            <p:ph/>
          </p:nvPr>
        </p:nvGraphicFramePr>
        <p:xfrm>
          <a:off x="1331913" y="1052513"/>
          <a:ext cx="6540500" cy="5078414"/>
        </p:xfrm>
        <a:graphic>
          <a:graphicData uri="http://schemas.openxmlformats.org/drawingml/2006/table">
            <a:tbl>
              <a:tblPr rtl="1"/>
              <a:tblGrid>
                <a:gridCol w="1420813"/>
                <a:gridCol w="3419475"/>
                <a:gridCol w="1700212"/>
              </a:tblGrid>
              <a:tr h="6540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نام دستورالعمل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معنی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فلگها برای پرش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JG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بالاتر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CF=0,ZF=0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JNBE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پایین یا مساوی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JAE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بالاتر یا مساوی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CF=0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JNB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پایین تر نبودن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JB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پایین تر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CF=1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JNAE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پایین تر یا مساوی نبودن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JBE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پایین تر یا مساوی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ZF=1 </a:t>
                      </a:r>
                      <a:r>
                        <a:rPr kumimoji="0" lang="fa-IR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 </a:t>
                      </a: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یا 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CF=1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JNA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بالاتر نبودن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4"/>
          <p:cNvSpPr>
            <a:spLocks noChangeArrowheads="1"/>
          </p:cNvSpPr>
          <p:nvPr/>
        </p:nvSpPr>
        <p:spPr bwMode="auto">
          <a:xfrm>
            <a:off x="395288" y="333375"/>
            <a:ext cx="84978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altLang="zh-CN" b="1"/>
              <a:t>پس از دستور </a:t>
            </a:r>
            <a:r>
              <a:rPr lang="en-US" altLang="zh-CN" b="1"/>
              <a:t>CMP</a:t>
            </a:r>
            <a:r>
              <a:rPr lang="ar-SA" altLang="zh-CN" b="1"/>
              <a:t> در صورتیکه عملوندها با علامت در نظر گرفته شوند از دستورالعملهای پرش شرطی زیر می توان استفاده نمود</a:t>
            </a:r>
            <a:r>
              <a:rPr lang="fa-IR" altLang="zh-CN" b="1"/>
              <a:t> :</a:t>
            </a:r>
            <a:endParaRPr lang="en-US" b="1"/>
          </a:p>
        </p:txBody>
      </p:sp>
      <p:graphicFrame>
        <p:nvGraphicFramePr>
          <p:cNvPr id="112693" name="Group 53"/>
          <p:cNvGraphicFramePr>
            <a:graphicFrameLocks noGrp="1"/>
          </p:cNvGraphicFramePr>
          <p:nvPr>
            <p:ph/>
          </p:nvPr>
        </p:nvGraphicFramePr>
        <p:xfrm>
          <a:off x="1547813" y="1268413"/>
          <a:ext cx="6624637" cy="5131335"/>
        </p:xfrm>
        <a:graphic>
          <a:graphicData uri="http://schemas.openxmlformats.org/drawingml/2006/table">
            <a:tbl>
              <a:tblPr rtl="1"/>
              <a:tblGrid>
                <a:gridCol w="1585912"/>
                <a:gridCol w="3157538"/>
                <a:gridCol w="1881187"/>
              </a:tblGrid>
              <a:tr h="547797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نام دستورالعمل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معنی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فلگها برای پرش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41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JG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بزرگتر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SF=OF,ZF=0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797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JNLE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کوچکتر یا مساوی نبودن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41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JGE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بزرگتر یا مساوی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SF=OF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797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JNL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کوچکتر نبودن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41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JI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کوچکتر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SF&lt;&gt;OF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797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JNGE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بزرگتر یا مساوی نبودن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41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JLE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کوچکتر یا مساوی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1=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ZF </a:t>
                      </a:r>
                      <a:r>
                        <a:rPr kumimoji="0" lang="fa-IR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 </a:t>
                      </a: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یا 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SF&lt;&gt;OF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28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JNA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</a:pPr>
                      <a:r>
                        <a:rPr kumimoji="0" lang="ar-SA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B Nazanin" pitchFamily="2" charset="-78"/>
                        </a:rPr>
                        <a:t>پرش در حالت بزرگتر نبودن</a:t>
                      </a:r>
                      <a:endParaRPr kumimoji="0" lang="ar-SA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SimSun" pitchFamily="2" charset="-122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B Nazanin" pitchFamily="2" charset="-78"/>
                      </a:endParaRPr>
                    </a:p>
                  </a:txBody>
                  <a:tcPr marT="46676" marB="46676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58165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800" smtClean="0"/>
              <a:t>مثال: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CMP AL,61H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JB NEXT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CMP AL,7AH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JA NEXT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AND AL,DFH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NEXT: MOV [SI],AL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800" smtClean="0"/>
              <a:t>فرض کنید این قطعه برنامه رابرای سه حالت زیر می خواهیم حل کنیم و مقداری راکه درحافظه ذخیره می شود می خواهیم محاسبه کنیم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800" smtClean="0"/>
              <a:t>الف- </a:t>
            </a:r>
            <a:r>
              <a:rPr lang="en-US" sz="2800" smtClean="0"/>
              <a:t>AL=56H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800" smtClean="0"/>
              <a:t>ب- </a:t>
            </a:r>
            <a:r>
              <a:rPr lang="en-US" sz="2800" smtClean="0"/>
              <a:t>AL=7EH</a:t>
            </a:r>
            <a:r>
              <a:rPr lang="fa-IR" sz="2800" smtClean="0"/>
              <a:t> 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800" smtClean="0"/>
              <a:t>ج- </a:t>
            </a:r>
            <a:r>
              <a:rPr lang="en-US" sz="2800" smtClean="0"/>
              <a:t>AL=65H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z="4000" smtClean="0"/>
              <a:t>حلقه تکرار</a:t>
            </a:r>
            <a:endParaRPr lang="en-US" sz="4000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5138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ar-SA" altLang="zh-CN" sz="2600" smtClean="0">
                <a:latin typeface="Arial" charset="0"/>
              </a:rPr>
              <a:t>در حلقه تکرار اغلب تعداد دفعاتی که بدنه حلقه باید اجرا شود از قبل معین می باشد. در زبان اسمبلی این تعداد را بایستی در ثبات </a:t>
            </a:r>
            <a:r>
              <a:rPr lang="en-US" altLang="zh-CN" sz="2600" smtClean="0">
                <a:latin typeface="Arial" charset="0"/>
                <a:cs typeface="Arial" charset="0"/>
              </a:rPr>
              <a:t>CX</a:t>
            </a:r>
            <a:r>
              <a:rPr lang="ar-SA" altLang="zh-CN" sz="2600" smtClean="0">
                <a:latin typeface="Arial" charset="0"/>
              </a:rPr>
              <a:t> قرار داد و دستورالعمل تکرار دستورالعمل </a:t>
            </a:r>
            <a:r>
              <a:rPr lang="en-US" altLang="zh-CN" sz="2600" smtClean="0">
                <a:latin typeface="Arial" charset="0"/>
                <a:cs typeface="Arial" charset="0"/>
              </a:rPr>
              <a:t>LOOP</a:t>
            </a:r>
            <a:r>
              <a:rPr lang="ar-SA" altLang="zh-CN" sz="2600" smtClean="0">
                <a:latin typeface="Arial" charset="0"/>
              </a:rPr>
              <a:t> می باشد.</a:t>
            </a:r>
            <a:endParaRPr lang="fa-IR" altLang="zh-CN" sz="2600" smtClean="0">
              <a:latin typeface="Arial" charset="0"/>
            </a:endParaRP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altLang="zh-CN" sz="2600" smtClean="0">
                <a:latin typeface="Arial" charset="0"/>
              </a:rPr>
              <a:t>مثال:</a:t>
            </a:r>
          </a:p>
          <a:p>
            <a:pPr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altLang="zh-CN" sz="2600" smtClean="0">
                <a:latin typeface="Arial" charset="0"/>
              </a:rPr>
              <a:t>	</a:t>
            </a:r>
            <a:r>
              <a:rPr lang="en-US" altLang="zh-CN" sz="2400" smtClean="0">
                <a:cs typeface="Arial" charset="0"/>
              </a:rPr>
              <a:t>MOV    CX , 10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400" smtClean="0">
                <a:cs typeface="Arial" charset="0"/>
              </a:rPr>
              <a:t>LABI :  </a:t>
            </a:r>
            <a:r>
              <a:rPr lang="fa-IR" altLang="zh-CN" sz="2400" smtClean="0"/>
              <a:t>.......</a:t>
            </a:r>
            <a:r>
              <a:rPr lang="en-US" altLang="zh-CN" sz="2400" smtClean="0"/>
              <a:t>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altLang="zh-CN" sz="2400" smtClean="0"/>
              <a:t>		..........</a:t>
            </a:r>
            <a:r>
              <a:rPr lang="en-US" altLang="zh-CN" sz="2400" smtClean="0"/>
              <a:t>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altLang="zh-CN" sz="2400" smtClean="0"/>
              <a:t>		........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arn-CL" altLang="zh-CN" sz="2400" smtClean="0"/>
              <a:t>LOOP</a:t>
            </a:r>
            <a:r>
              <a:rPr lang="en-US" altLang="zh-CN" sz="2400" smtClean="0"/>
              <a:t>  LAB1</a:t>
            </a:r>
            <a:endParaRPr lang="en-US" sz="2400" smtClean="0"/>
          </a:p>
          <a:p>
            <a:pPr algn="just" rt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ar-SA" altLang="zh-CN" sz="2500" smtClean="0">
                <a:latin typeface="Arial" charset="0"/>
              </a:rPr>
              <a:t>دستورالعملهای فوق باعث میشود که بدنه حلقه تکرار</a:t>
            </a:r>
            <a:r>
              <a:rPr lang="fa-IR" altLang="zh-CN" sz="2500" smtClean="0">
                <a:latin typeface="Arial" charset="0"/>
              </a:rPr>
              <a:t>  </a:t>
            </a:r>
            <a:r>
              <a:rPr lang="ar-SA" altLang="zh-CN" sz="2500" smtClean="0">
                <a:latin typeface="Arial" charset="0"/>
              </a:rPr>
              <a:t>بار اجرا گردد. هر بار که دستورالعمل </a:t>
            </a:r>
            <a:r>
              <a:rPr lang="en-US" altLang="zh-CN" sz="2500" smtClean="0">
                <a:latin typeface="Arial" charset="0"/>
              </a:rPr>
              <a:t>LOOP</a:t>
            </a:r>
            <a:r>
              <a:rPr lang="ar-SA" altLang="zh-CN" sz="2500" smtClean="0">
                <a:latin typeface="Arial" charset="0"/>
              </a:rPr>
              <a:t> اجرا می شود یک واحد از محتوی </a:t>
            </a:r>
            <a:r>
              <a:rPr lang="en-US" altLang="zh-CN" sz="2500" smtClean="0">
                <a:latin typeface="Arial" charset="0"/>
              </a:rPr>
              <a:t>CX</a:t>
            </a:r>
            <a:r>
              <a:rPr lang="ar-SA" altLang="zh-CN" sz="2500" smtClean="0">
                <a:latin typeface="Arial" charset="0"/>
              </a:rPr>
              <a:t> کم می شود. شرط خاتمه تکرار این است که تعداد ثبات </a:t>
            </a:r>
            <a:r>
              <a:rPr lang="en-US" altLang="zh-CN" sz="2500" smtClean="0">
                <a:latin typeface="Arial" charset="0"/>
              </a:rPr>
              <a:t>CX</a:t>
            </a:r>
            <a:r>
              <a:rPr lang="ar-SA" altLang="zh-CN" sz="2500" smtClean="0">
                <a:latin typeface="Arial" charset="0"/>
              </a:rPr>
              <a:t> برابر با صفر گردد.</a:t>
            </a:r>
            <a:endParaRPr lang="en-US" altLang="zh-CN" sz="2500" smtClean="0">
              <a:latin typeface="Arial" charset="0"/>
            </a:endParaRP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500" smtClean="0"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  <a:ln>
            <a:solidFill>
              <a:schemeClr val="tx1"/>
            </a:solidFill>
          </a:ln>
        </p:spPr>
        <p:txBody>
          <a:bodyPr/>
          <a:lstStyle/>
          <a:p>
            <a:pPr rtl="1" eaLnBrk="1" hangingPunct="1"/>
            <a:r>
              <a:rPr lang="fa-IR" smtClean="0"/>
              <a:t>دستورالعمل </a:t>
            </a:r>
            <a:r>
              <a:rPr lang="en-US" smtClean="0"/>
              <a:t>JCXZ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9487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altLang="zh-CN" sz="2600" smtClean="0">
                <a:latin typeface="Times New Roman" pitchFamily="18" charset="0"/>
                <a:cs typeface="Times New Roman" pitchFamily="18" charset="0"/>
              </a:rPr>
              <a:t>د</a:t>
            </a:r>
            <a:r>
              <a:rPr lang="ar-SA" altLang="zh-CN" sz="2600" smtClean="0">
                <a:latin typeface="Times New Roman" pitchFamily="18" charset="0"/>
                <a:cs typeface="Times New Roman" pitchFamily="18" charset="0"/>
              </a:rPr>
              <a:t>ستورالعمل </a:t>
            </a:r>
            <a:r>
              <a:rPr lang="en-US" altLang="zh-CN" sz="2600" smtClean="0">
                <a:latin typeface="Times New Roman" pitchFamily="18" charset="0"/>
                <a:cs typeface="Times New Roman" pitchFamily="18" charset="0"/>
              </a:rPr>
              <a:t>JCXZ</a:t>
            </a:r>
            <a:r>
              <a:rPr lang="ar-SA" altLang="zh-CN" sz="2600" smtClean="0">
                <a:latin typeface="Times New Roman" pitchFamily="18" charset="0"/>
                <a:cs typeface="Times New Roman" pitchFamily="18" charset="0"/>
              </a:rPr>
              <a:t> یک نوع پرش می باشد. منتهی پرش روی فلگی انجام نمی شود بلکه چنانچه تعداد ثبات </a:t>
            </a:r>
            <a:r>
              <a:rPr lang="en-US" altLang="zh-CN" sz="2600" smtClean="0">
                <a:latin typeface="Times New Roman" pitchFamily="18" charset="0"/>
              </a:rPr>
              <a:t>CX</a:t>
            </a:r>
            <a:r>
              <a:rPr lang="ar-SA" altLang="zh-CN" sz="2600" smtClean="0">
                <a:latin typeface="Times New Roman" pitchFamily="18" charset="0"/>
                <a:cs typeface="Times New Roman" pitchFamily="18" charset="0"/>
              </a:rPr>
              <a:t> برابر با صفر باشد پرش انجام می شود. </a:t>
            </a:r>
            <a:endParaRPr lang="fa-IR" altLang="zh-CN" sz="26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400" smtClean="0"/>
              <a:t>MOV           CX , 50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400" smtClean="0"/>
              <a:t>LABI:  </a:t>
            </a:r>
            <a:r>
              <a:rPr lang="fa-IR" altLang="zh-CN" sz="2400" smtClean="0"/>
              <a:t>.......</a:t>
            </a:r>
            <a:r>
              <a:rPr lang="en-US" altLang="zh-CN" sz="240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400" smtClean="0"/>
              <a:t> </a:t>
            </a:r>
            <a:r>
              <a:rPr lang="fa-IR" altLang="zh-CN" sz="2400" smtClean="0"/>
              <a:t>	        ..............</a:t>
            </a:r>
            <a:r>
              <a:rPr lang="en-US" altLang="zh-CN" sz="2400" smtClean="0"/>
              <a:t>                      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altLang="zh-CN" sz="2400" smtClean="0"/>
              <a:t>  	..............</a:t>
            </a:r>
            <a:r>
              <a:rPr lang="en-US" altLang="zh-CN" sz="2400" smtClean="0"/>
              <a:t>                         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400" smtClean="0"/>
              <a:t>	DEC          CX      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400" smtClean="0"/>
              <a:t>	JCXZ                     LABEND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400" smtClean="0"/>
              <a:t>	JMP                       LABI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400" smtClean="0"/>
              <a:t>                                                         </a:t>
            </a:r>
            <a:endParaRPr lang="fa-IR" altLang="zh-CN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arn-CL" altLang="zh-CN" sz="2400" smtClean="0"/>
              <a:t>LABEND</a:t>
            </a:r>
            <a:r>
              <a:rPr lang="en-US" altLang="zh-CN" sz="2400" smtClean="0"/>
              <a:t>:</a:t>
            </a:r>
            <a:endParaRPr lang="en-US" sz="240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rtl="1" eaLnBrk="1" hangingPunct="1"/>
            <a:r>
              <a:rPr lang="ar-SA" altLang="zh-CN" smtClean="0"/>
              <a:t>دستورالعملهای</a:t>
            </a:r>
            <a:r>
              <a:rPr lang="fa-IR" altLang="zh-CN" smtClean="0"/>
              <a:t>  </a:t>
            </a:r>
            <a:r>
              <a:rPr lang="en-US" altLang="zh-CN" smtClean="0">
                <a:cs typeface="Times New Roman" pitchFamily="18" charset="0"/>
              </a:rPr>
              <a:t>LOOPNZ , LOOPZ</a:t>
            </a:r>
            <a:endParaRPr lang="en-US" smtClean="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07412" cy="5329237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altLang="zh-CN" sz="2000" b="1" smtClean="0">
                <a:latin typeface="Arial" charset="0"/>
              </a:rPr>
              <a:t>د</a:t>
            </a:r>
            <a:r>
              <a:rPr lang="ar-SA" altLang="zh-CN" sz="2000" b="1" smtClean="0">
                <a:latin typeface="Arial" charset="0"/>
              </a:rPr>
              <a:t>ستورالعملهای </a:t>
            </a:r>
            <a:r>
              <a:rPr lang="en-US" altLang="zh-CN" sz="2000" b="1" smtClean="0">
                <a:latin typeface="Arial" charset="0"/>
                <a:cs typeface="Arial" charset="0"/>
              </a:rPr>
              <a:t>LOOPNZ , LOOPZ</a:t>
            </a:r>
            <a:r>
              <a:rPr lang="ar-SA" altLang="zh-CN" sz="2000" b="1" smtClean="0">
                <a:latin typeface="Arial" charset="0"/>
              </a:rPr>
              <a:t> شبیه دستورالعمل </a:t>
            </a:r>
            <a:r>
              <a:rPr lang="en-US" altLang="zh-CN" sz="2000" b="1" smtClean="0">
                <a:latin typeface="Arial" charset="0"/>
                <a:cs typeface="Arial" charset="0"/>
              </a:rPr>
              <a:t>LOOP</a:t>
            </a:r>
            <a:r>
              <a:rPr lang="ar-SA" altLang="zh-CN" sz="2000" b="1" smtClean="0">
                <a:latin typeface="Arial" charset="0"/>
              </a:rPr>
              <a:t> بوده با این تفاوت که این دو دستورالعمل بعد از دستورالعمل </a:t>
            </a:r>
            <a:r>
              <a:rPr lang="en-US" altLang="zh-CN" sz="2000" b="1" smtClean="0">
                <a:latin typeface="Arial" charset="0"/>
                <a:cs typeface="Arial" charset="0"/>
              </a:rPr>
              <a:t>CMP</a:t>
            </a:r>
            <a:r>
              <a:rPr lang="ar-SA" altLang="zh-CN" sz="2000" b="1" smtClean="0">
                <a:latin typeface="Arial" charset="0"/>
              </a:rPr>
              <a:t> در بدنه تکرار استفاده می گردند.</a:t>
            </a:r>
            <a:endParaRPr lang="fa-IR" altLang="zh-CN" sz="2000" b="1" smtClean="0">
              <a:latin typeface="Arial" charset="0"/>
            </a:endParaRPr>
          </a:p>
          <a:p>
            <a:pPr algn="r" rtl="1" eaLnBrk="1" hangingPunct="1">
              <a:spcBef>
                <a:spcPct val="0"/>
              </a:spcBef>
              <a:buFontTx/>
              <a:buChar char="•"/>
            </a:pPr>
            <a:r>
              <a:rPr lang="ar-SA" altLang="zh-CN" sz="1800" b="1" smtClean="0"/>
              <a:t>چنانچه مقدار جدید در ثبات </a:t>
            </a:r>
            <a:r>
              <a:rPr lang="en-US" altLang="zh-CN" sz="1800" b="1" smtClean="0"/>
              <a:t>CX</a:t>
            </a:r>
            <a:r>
              <a:rPr lang="ar-SA" altLang="zh-CN" sz="1800" b="1" smtClean="0"/>
              <a:t> صفر نباشد</a:t>
            </a:r>
            <a:r>
              <a:rPr lang="fa-IR" altLang="zh-CN" sz="1800" b="1" smtClean="0"/>
              <a:t> </a:t>
            </a:r>
            <a:r>
              <a:rPr lang="ar-SA" altLang="zh-CN" sz="1800" b="1" smtClean="0"/>
              <a:t>و فلگ صفر برابر صفر باشد، دستورالعمل </a:t>
            </a:r>
            <a:r>
              <a:rPr lang="en-US" altLang="zh-CN" sz="1800" b="1" smtClean="0"/>
              <a:t>LOOPNZ</a:t>
            </a:r>
            <a:r>
              <a:rPr lang="ar-SA" altLang="zh-CN" sz="1800" b="1" smtClean="0"/>
              <a:t> به دستورالعمل</a:t>
            </a:r>
            <a:r>
              <a:rPr lang="fa-IR" altLang="zh-CN" sz="1800" b="1" smtClean="0"/>
              <a:t> تعیین شده </a:t>
            </a:r>
            <a:r>
              <a:rPr lang="ar-SA" altLang="zh-CN" sz="1800" b="1" smtClean="0"/>
              <a:t>پرش</a:t>
            </a:r>
            <a:r>
              <a:rPr lang="fa-IR" altLang="zh-CN" sz="1800" b="1" smtClean="0"/>
              <a:t> </a:t>
            </a:r>
            <a:r>
              <a:rPr lang="ar-SA" altLang="zh-CN" sz="1800" b="1" smtClean="0"/>
              <a:t> می کند.</a:t>
            </a:r>
            <a:r>
              <a:rPr lang="en-US" altLang="zh-CN" sz="1800" b="1" smtClean="0"/>
              <a:t> </a:t>
            </a:r>
            <a:endParaRPr lang="fa-IR" altLang="zh-CN" sz="1800" b="1" smtClean="0"/>
          </a:p>
          <a:p>
            <a:pPr algn="r" rtl="1" eaLnBrk="1" hangingPunct="1">
              <a:buClr>
                <a:schemeClr val="tx1"/>
              </a:buClr>
              <a:buFontTx/>
              <a:buChar char="•"/>
            </a:pPr>
            <a:r>
              <a:rPr lang="ar-SA" altLang="zh-CN" sz="1800" b="1" smtClean="0"/>
              <a:t>چنانچه </a:t>
            </a:r>
            <a:r>
              <a:rPr lang="fa-IR" altLang="zh-CN" sz="1800" b="1" smtClean="0"/>
              <a:t>مقدار</a:t>
            </a:r>
            <a:r>
              <a:rPr lang="ar-SA" altLang="zh-CN" sz="1800" b="1" smtClean="0"/>
              <a:t> جدید در ثبات </a:t>
            </a:r>
            <a:r>
              <a:rPr lang="en-US" altLang="zh-CN" sz="1800" b="1" smtClean="0"/>
              <a:t>CX</a:t>
            </a:r>
            <a:r>
              <a:rPr lang="ar-SA" altLang="zh-CN" sz="1800" b="1" smtClean="0"/>
              <a:t> صفر باشد و فلگ صفر، یک باشد، دستورالعمل </a:t>
            </a:r>
            <a:r>
              <a:rPr lang="en-US" altLang="zh-CN" sz="1800" b="1" smtClean="0"/>
              <a:t>LOOPZ</a:t>
            </a:r>
            <a:r>
              <a:rPr lang="ar-SA" altLang="zh-CN" sz="1800" b="1" smtClean="0"/>
              <a:t> به دستورالعملی</a:t>
            </a:r>
            <a:r>
              <a:rPr lang="fa-IR" altLang="zh-CN" sz="1800" b="1" smtClean="0"/>
              <a:t> </a:t>
            </a:r>
            <a:r>
              <a:rPr lang="ar-SA" altLang="zh-CN" sz="1800" b="1" smtClean="0"/>
              <a:t>که </a:t>
            </a:r>
            <a:r>
              <a:rPr lang="fa-IR" altLang="zh-CN" sz="1800" b="1" smtClean="0"/>
              <a:t>مشخص شده </a:t>
            </a:r>
            <a:r>
              <a:rPr lang="ar-SA" altLang="zh-CN" sz="1800" b="1" smtClean="0"/>
              <a:t>، پرش می کند.</a:t>
            </a:r>
            <a:endParaRPr lang="fa-IR" altLang="zh-CN" sz="1800" b="1" smtClean="0"/>
          </a:p>
          <a:p>
            <a:pPr algn="r" rtl="1" eaLnBrk="1" hangingPunct="1">
              <a:buClr>
                <a:schemeClr val="tx1"/>
              </a:buClr>
              <a:buFontTx/>
              <a:buNone/>
            </a:pPr>
            <a:r>
              <a:rPr lang="fa-IR" sz="1800" b="1" smtClean="0"/>
              <a:t>مثال:</a:t>
            </a:r>
            <a:br>
              <a:rPr lang="fa-IR" sz="1800" b="1" smtClean="0"/>
            </a:br>
            <a:endParaRPr lang="fa-IR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/>
              <a:t>MOV               CX , 10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/>
              <a:t>FOR :                                           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/>
              <a:t>		.                                     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/>
              <a:t>		.                                     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/>
              <a:t>		.                                     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/>
              <a:t>CMP                      BX , 0                                                                      </a:t>
            </a:r>
            <a:endParaRPr lang="ar-SA" altLang="zh-CN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/>
              <a:t>LOOPNZ</a:t>
            </a:r>
            <a:r>
              <a:rPr lang="ar-SA" altLang="zh-CN" sz="1800" b="1" smtClean="0"/>
              <a:t>                    </a:t>
            </a:r>
            <a:r>
              <a:rPr lang="en-US" altLang="zh-CN" sz="1800" b="1" smtClean="0"/>
              <a:t>FOR</a:t>
            </a:r>
            <a:r>
              <a:rPr lang="ar-SA" altLang="zh-CN" sz="2600" b="1" smtClean="0"/>
              <a:t> </a:t>
            </a:r>
            <a:endParaRPr lang="en-US" sz="2600" b="1" smtClean="0"/>
          </a:p>
          <a:p>
            <a:pPr eaLnBrk="1" hangingPunct="1">
              <a:buClr>
                <a:schemeClr val="tx1"/>
              </a:buClr>
              <a:buFontTx/>
              <a:buNone/>
            </a:pPr>
            <a:endParaRPr lang="en-US" sz="1800" b="1" smtClean="0"/>
          </a:p>
          <a:p>
            <a:pPr algn="r" rtl="1" eaLnBrk="1" hangingPunct="1">
              <a:buFont typeface="Wingdings" pitchFamily="2" charset="2"/>
              <a:buNone/>
            </a:pPr>
            <a:endParaRPr lang="fa-IR" altLang="zh-CN" sz="1800" b="1" smtClean="0">
              <a:latin typeface="Arial" charset="0"/>
            </a:endParaRPr>
          </a:p>
          <a:p>
            <a:pPr algn="r" rtl="1" eaLnBrk="1" hangingPunct="1">
              <a:buFont typeface="Wingdings" pitchFamily="2" charset="2"/>
              <a:buNone/>
            </a:pPr>
            <a:endParaRPr lang="fa-IR" altLang="zh-CN" sz="2000" b="1" smtClean="0">
              <a:latin typeface="Arial" charset="0"/>
            </a:endParaRPr>
          </a:p>
          <a:p>
            <a:pPr algn="r" rtl="1" eaLnBrk="1" hangingPunct="1">
              <a:buFont typeface="Wingdings" pitchFamily="2" charset="2"/>
              <a:buNone/>
            </a:pPr>
            <a:endParaRPr lang="en-US" sz="2000" smtClean="0"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57230"/>
          </a:xfrm>
        </p:spPr>
        <p:txBody>
          <a:bodyPr>
            <a:normAutofit fontScale="92500"/>
          </a:bodyPr>
          <a:lstStyle/>
          <a:p>
            <a:pPr algn="r" rtl="1"/>
            <a:r>
              <a:rPr lang="en-US" dirty="0" smtClean="0"/>
              <a:t> </a:t>
            </a:r>
            <a:r>
              <a:rPr lang="fa-IR" dirty="0" smtClean="0"/>
              <a:t>هر یک ازقطعه کدهای زیر را با استفاده از دستورات اسمبلی بنویسید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0034" y="3071810"/>
            <a:ext cx="2143140" cy="75723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548640" marR="0" lvl="0" indent="-411480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(ax&gt;10)</a:t>
            </a:r>
          </a:p>
          <a:p>
            <a:pPr marL="548640" marR="0" lvl="0" indent="-411480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lang="en-US" sz="2800" baseline="0" dirty="0" smtClean="0"/>
              <a:t>             Ax++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29058" y="3028960"/>
            <a:ext cx="4786346" cy="15430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(ax&gt;10  &amp;&amp; 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bx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&lt;18)</a:t>
            </a:r>
          </a:p>
          <a:p>
            <a:pPr marL="548640" marR="0" lvl="0" indent="-411480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lang="en-US" sz="2800" baseline="0" dirty="0" smtClean="0"/>
              <a:t>             Ax++</a:t>
            </a:r>
          </a:p>
          <a:p>
            <a:pPr marL="548640" marR="0" lvl="0" indent="-411480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else 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bx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-=10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052513"/>
            <a:ext cx="8229600" cy="4392612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مثال1: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RESULT DW 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….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AL,25H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BL,65H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MUL BL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RESULT,AX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4530725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800" smtClean="0"/>
              <a:t>مثال 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DATA3 DW 2378H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DATA4 DW 2F79H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RESULT1 DW 2 DUP(?)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….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MOV AX,DATA3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MUL DATA4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MOV RESULT1,AX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MOV RESULT1+2,DX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222875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800" smtClean="0"/>
              <a:t>مثال: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DATA5 DB 6BH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DATA6 DW 12C3H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RESULT3 DW 2 DUP(?)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…….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MOV AL,DATA5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SUB AH,AH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MUL DATA6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MOV BX,OFFSET RESULT3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MOV [BX],AX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MOV [BX]+2,DX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489585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DATA1 DB 25H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DATA2 DB 65H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RESULT DW 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…..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AL,DATA1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SI,OFFSET DATA2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MUL BYTE PTR [SI]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RESULT,AX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DIV</a:t>
            </a:r>
            <a:r>
              <a:rPr lang="fa-IR" smtClean="0"/>
              <a:t>تقسیم اعدادبدون علامت </a:t>
            </a:r>
            <a:endParaRPr lang="en-US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2189163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z="2800" smtClean="0"/>
              <a:t>بایت تقسیم بربایت</a:t>
            </a:r>
          </a:p>
          <a:p>
            <a:pPr algn="r" rtl="1" eaLnBrk="1" hangingPunct="1"/>
            <a:r>
              <a:rPr lang="fa-IR" sz="2800" smtClean="0"/>
              <a:t>کلمه تقسیم برکلمه</a:t>
            </a:r>
          </a:p>
          <a:p>
            <a:pPr algn="r" rtl="1" eaLnBrk="1" hangingPunct="1"/>
            <a:r>
              <a:rPr lang="fa-IR" sz="2800" smtClean="0"/>
              <a:t>کلمه تقسیم بربایت</a:t>
            </a:r>
          </a:p>
          <a:p>
            <a:pPr algn="r" rtl="1" eaLnBrk="1" hangingPunct="1"/>
            <a:r>
              <a:rPr lang="fa-IR" sz="2800" smtClean="0"/>
              <a:t>کلمه مضاعف تقسیم برکلمه</a:t>
            </a:r>
          </a:p>
          <a:p>
            <a:pPr algn="r" rtl="1" eaLnBrk="1" hangingPunct="1">
              <a:buFont typeface="Wingdings" pitchFamily="2" charset="2"/>
              <a:buNone/>
            </a:pPr>
            <a:endParaRPr lang="en-US" sz="2800" smtClean="0"/>
          </a:p>
        </p:txBody>
      </p:sp>
      <p:graphicFrame>
        <p:nvGraphicFramePr>
          <p:cNvPr id="90207" name="Group 95"/>
          <p:cNvGraphicFramePr>
            <a:graphicFrameLocks noGrp="1"/>
          </p:cNvGraphicFramePr>
          <p:nvPr>
            <p:ph sz="half" idx="2"/>
          </p:nvPr>
        </p:nvGraphicFramePr>
        <p:xfrm>
          <a:off x="234950" y="3932238"/>
          <a:ext cx="8815388" cy="2401886"/>
        </p:xfrm>
        <a:graphic>
          <a:graphicData uri="http://schemas.openxmlformats.org/drawingml/2006/table">
            <a:tbl>
              <a:tblPr/>
              <a:tblGrid>
                <a:gridCol w="1944688"/>
                <a:gridCol w="1008062"/>
                <a:gridCol w="1528763"/>
                <a:gridCol w="2376487"/>
                <a:gridCol w="1957388"/>
              </a:tblGrid>
              <a:tr h="701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باقیمانده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خارج قسمت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مقسوم علیه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مقسوم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تقسیم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5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AH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AL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ثبات یا حافظه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AH=0,AX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بایت بربایت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DX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AX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ثبات یا حافظه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DX=0,AX=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کلمه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کلمه برکلمه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5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AH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AL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ثبات یا حافظه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AX=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کلمه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کلمه بربایت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5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DX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AX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ثبات یا حافظه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DX:AX=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کلمه مضاعف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کلمه مضاعف برکلمه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29600" cy="3024187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MOV AL,95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SUB AH,AH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DIV 10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Q,AL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R,AH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AND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75779" name="Text Box 85"/>
          <p:cNvSpPr txBox="1">
            <a:spLocks noChangeArrowheads="1"/>
          </p:cNvSpPr>
          <p:nvPr/>
        </p:nvSpPr>
        <p:spPr bwMode="auto">
          <a:xfrm>
            <a:off x="323850" y="1700213"/>
            <a:ext cx="8569325" cy="406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2000"/>
              <a:t>دوعملگررا بیت به بیت با هم </a:t>
            </a:r>
            <a:r>
              <a:rPr lang="en-US" sz="2000"/>
              <a:t>AND</a:t>
            </a:r>
            <a:r>
              <a:rPr lang="fa-IR" sz="2000"/>
              <a:t> منطقی می کند ونتیجه رادر</a:t>
            </a:r>
            <a:r>
              <a:rPr lang="en-US" sz="2000"/>
              <a:t> </a:t>
            </a:r>
            <a:r>
              <a:rPr lang="fa-IR" sz="2000"/>
              <a:t>عملگر</a:t>
            </a:r>
            <a:r>
              <a:rPr lang="en-US" sz="2000"/>
              <a:t> </a:t>
            </a:r>
            <a:r>
              <a:rPr lang="fa-IR" sz="2000"/>
              <a:t>اول قرارمی دهد</a:t>
            </a:r>
            <a:endParaRPr lang="en-US" sz="2000"/>
          </a:p>
          <a:p>
            <a:pPr>
              <a:spcBef>
                <a:spcPct val="50000"/>
              </a:spcBef>
            </a:pPr>
            <a:r>
              <a:rPr lang="en-US" sz="2000"/>
              <a:t>MOV BL,35H</a:t>
            </a:r>
          </a:p>
          <a:p>
            <a:pPr>
              <a:spcBef>
                <a:spcPct val="50000"/>
              </a:spcBef>
            </a:pPr>
            <a:r>
              <a:rPr lang="en-US" sz="2000"/>
              <a:t>AND BL,0FH</a:t>
            </a:r>
          </a:p>
          <a:p>
            <a:pPr algn="r" rtl="1">
              <a:spcBef>
                <a:spcPct val="50000"/>
              </a:spcBef>
              <a:buFontTx/>
              <a:buChar char="•"/>
            </a:pPr>
            <a:r>
              <a:rPr lang="en-US" sz="2000"/>
              <a:t> </a:t>
            </a:r>
            <a:r>
              <a:rPr lang="fa-IR" sz="2000"/>
              <a:t>عمل </a:t>
            </a:r>
            <a:r>
              <a:rPr lang="en-US" sz="2000"/>
              <a:t>AND</a:t>
            </a:r>
            <a:r>
              <a:rPr lang="fa-IR" sz="2000"/>
              <a:t> پرچمهای </a:t>
            </a:r>
            <a:r>
              <a:rPr lang="en-US" sz="2000"/>
              <a:t>CF</a:t>
            </a:r>
            <a:r>
              <a:rPr lang="fa-IR" sz="2000"/>
              <a:t> و </a:t>
            </a:r>
            <a:r>
              <a:rPr lang="en-US" sz="2000"/>
              <a:t>OF</a:t>
            </a:r>
            <a:r>
              <a:rPr lang="fa-IR" sz="2000"/>
              <a:t> راصفرنموده وبقیه پرچمها را با توجه به نتیجه مقدارمی دهد.</a:t>
            </a:r>
          </a:p>
          <a:p>
            <a:pPr algn="r" rtl="1">
              <a:spcBef>
                <a:spcPct val="50000"/>
              </a:spcBef>
              <a:buFontTx/>
              <a:buChar char="•"/>
            </a:pPr>
            <a:r>
              <a:rPr lang="fa-IR" sz="2000"/>
              <a:t> از</a:t>
            </a:r>
            <a:r>
              <a:rPr lang="en-US" sz="2000"/>
              <a:t>AND</a:t>
            </a:r>
            <a:r>
              <a:rPr lang="fa-IR" sz="2000"/>
              <a:t> برای تست صفربودن محتوی یک رجیسترمی توان استفاده کرد</a:t>
            </a:r>
          </a:p>
          <a:p>
            <a:pPr>
              <a:spcBef>
                <a:spcPct val="50000"/>
              </a:spcBef>
            </a:pPr>
            <a:r>
              <a:rPr lang="en-US" sz="2000"/>
              <a:t>AND AL,AL</a:t>
            </a:r>
          </a:p>
          <a:p>
            <a:pPr>
              <a:spcBef>
                <a:spcPct val="50000"/>
              </a:spcBef>
            </a:pPr>
            <a:r>
              <a:rPr lang="en-US" sz="2000"/>
              <a:t>JZ WER</a:t>
            </a:r>
          </a:p>
          <a:p>
            <a:pPr>
              <a:spcBef>
                <a:spcPct val="50000"/>
              </a:spcBef>
            </a:pPr>
            <a:r>
              <a:rPr lang="en-US" sz="2000"/>
              <a:t>…….</a:t>
            </a:r>
          </a:p>
          <a:p>
            <a:pPr>
              <a:spcBef>
                <a:spcPct val="50000"/>
              </a:spcBef>
            </a:pPr>
            <a:r>
              <a:rPr lang="en-US" sz="2000"/>
              <a:t>WER: …..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1226</Words>
  <Application>Microsoft Office PowerPoint</Application>
  <PresentationFormat>On-screen Show (4:3)</PresentationFormat>
  <Paragraphs>294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Apex</vt:lpstr>
      <vt:lpstr>Microsoft Word Document</vt:lpstr>
      <vt:lpstr>زبان ماشین </vt:lpstr>
      <vt:lpstr>)MUL )ضرب اعدادبدون علامت</vt:lpstr>
      <vt:lpstr>Slide 3</vt:lpstr>
      <vt:lpstr>Slide 4</vt:lpstr>
      <vt:lpstr>Slide 5</vt:lpstr>
      <vt:lpstr>Slide 6</vt:lpstr>
      <vt:lpstr>DIVتقسیم اعدادبدون علامت </vt:lpstr>
      <vt:lpstr>Slide 8</vt:lpstr>
      <vt:lpstr>AND</vt:lpstr>
      <vt:lpstr>OR</vt:lpstr>
      <vt:lpstr>XOR</vt:lpstr>
      <vt:lpstr>SHRشیفت منطقی به راست </vt:lpstr>
      <vt:lpstr>Slide 13</vt:lpstr>
      <vt:lpstr>شیفت منطقی به چپSHL </vt:lpstr>
      <vt:lpstr>دستور پرش غیرشرطیJMP </vt:lpstr>
      <vt:lpstr>پرشهای شرطی</vt:lpstr>
      <vt:lpstr>Slide 17</vt:lpstr>
      <vt:lpstr>Slide 18</vt:lpstr>
      <vt:lpstr>دستورالعمل مقایسه</vt:lpstr>
      <vt:lpstr>Slide 20</vt:lpstr>
      <vt:lpstr>Slide 21</vt:lpstr>
      <vt:lpstr>Slide 22</vt:lpstr>
      <vt:lpstr>حلقه تکرار</vt:lpstr>
      <vt:lpstr>دستورالعمل JCXZ</vt:lpstr>
      <vt:lpstr>دستورالعملهای  LOOPNZ , LOOPZ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زبان ماشین </dc:title>
  <dc:creator>morteza</dc:creator>
  <cp:lastModifiedBy>morteza</cp:lastModifiedBy>
  <cp:revision>1</cp:revision>
  <dcterms:created xsi:type="dcterms:W3CDTF">2020-03-20T20:49:19Z</dcterms:created>
  <dcterms:modified xsi:type="dcterms:W3CDTF">2020-03-20T20:54:39Z</dcterms:modified>
</cp:coreProperties>
</file>