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1E7B57-9547-461D-8141-0CE92038A6BC}" type="datetimeFigureOut">
              <a:rPr lang="fa-IR" smtClean="0"/>
              <a:t>28/07/1441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48927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7B57-9547-461D-8141-0CE92038A6BC}" type="datetimeFigureOut">
              <a:rPr lang="fa-IR" smtClean="0"/>
              <a:t>28/07/1441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226391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7B57-9547-461D-8141-0CE92038A6BC}" type="datetimeFigureOut">
              <a:rPr lang="fa-IR" smtClean="0"/>
              <a:t>28/07/1441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333546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7B57-9547-461D-8141-0CE92038A6BC}" type="datetimeFigureOut">
              <a:rPr lang="fa-IR" smtClean="0"/>
              <a:t>28/07/1441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36F382E-A00D-4F31-A7D5-D9162B982312}" type="slidenum">
              <a:rPr lang="fa-IR" smtClean="0"/>
              <a:t>‹#›</a:t>
            </a:fld>
            <a:endParaRPr lang="fa-I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320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7B57-9547-461D-8141-0CE92038A6BC}" type="datetimeFigureOut">
              <a:rPr lang="fa-IR" smtClean="0"/>
              <a:t>28/07/1441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3679654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D1E7B57-9547-461D-8141-0CE92038A6BC}" type="datetimeFigureOut">
              <a:rPr lang="fa-IR" smtClean="0"/>
              <a:t>28/07/1441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1446668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D1E7B57-9547-461D-8141-0CE92038A6BC}" type="datetimeFigureOut">
              <a:rPr lang="fa-IR" smtClean="0"/>
              <a:t>28/07/1441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1133862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E7B57-9547-461D-8141-0CE92038A6BC}" type="datetimeFigureOut">
              <a:rPr lang="fa-IR" smtClean="0"/>
              <a:t>28/07/1441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2226188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E7B57-9547-461D-8141-0CE92038A6BC}" type="datetimeFigureOut">
              <a:rPr lang="fa-IR" smtClean="0"/>
              <a:t>28/07/1441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391257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E7B57-9547-461D-8141-0CE92038A6BC}" type="datetimeFigureOut">
              <a:rPr lang="fa-IR" smtClean="0"/>
              <a:t>28/07/1441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400198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E7B57-9547-461D-8141-0CE92038A6BC}" type="datetimeFigureOut">
              <a:rPr lang="fa-IR" smtClean="0"/>
              <a:t>28/07/1441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81339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1E7B57-9547-461D-8141-0CE92038A6BC}" type="datetimeFigureOut">
              <a:rPr lang="fa-IR" smtClean="0"/>
              <a:t>28/07/1441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389749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E7B57-9547-461D-8141-0CE92038A6BC}" type="datetimeFigureOut">
              <a:rPr lang="fa-IR" smtClean="0"/>
              <a:t>28/07/1441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428790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1E7B57-9547-461D-8141-0CE92038A6BC}" type="datetimeFigureOut">
              <a:rPr lang="fa-IR" smtClean="0"/>
              <a:t>28/07/1441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206976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D1E7B57-9547-461D-8141-0CE92038A6BC}" type="datetimeFigureOut">
              <a:rPr lang="fa-IR" smtClean="0"/>
              <a:t>28/07/1441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395127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7B57-9547-461D-8141-0CE92038A6BC}" type="datetimeFigureOut">
              <a:rPr lang="fa-IR" smtClean="0"/>
              <a:t>28/07/1441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226746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7B57-9547-461D-8141-0CE92038A6BC}" type="datetimeFigureOut">
              <a:rPr lang="fa-IR" smtClean="0"/>
              <a:t>28/07/1441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36F382E-A00D-4F31-A7D5-D9162B982312}" type="slidenum">
              <a:rPr lang="fa-IR" smtClean="0"/>
              <a:t>‹#›</a:t>
            </a:fld>
            <a:endParaRPr lang="fa-IR"/>
          </a:p>
        </p:txBody>
      </p:sp>
    </p:spTree>
    <p:extLst>
      <p:ext uri="{BB962C8B-B14F-4D97-AF65-F5344CB8AC3E}">
        <p14:creationId xmlns:p14="http://schemas.microsoft.com/office/powerpoint/2010/main" val="190940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D1E7B57-9547-461D-8141-0CE92038A6BC}" type="datetimeFigureOut">
              <a:rPr lang="fa-IR" smtClean="0"/>
              <a:t>28/07/1441</a:t>
            </a:fld>
            <a:endParaRPr lang="fa-I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36F382E-A00D-4F31-A7D5-D9162B982312}" type="slidenum">
              <a:rPr lang="fa-IR" smtClean="0"/>
              <a:t>‹#›</a:t>
            </a:fld>
            <a:endParaRPr lang="fa-IR"/>
          </a:p>
        </p:txBody>
      </p:sp>
    </p:spTree>
    <p:extLst>
      <p:ext uri="{BB962C8B-B14F-4D97-AF65-F5344CB8AC3E}">
        <p14:creationId xmlns:p14="http://schemas.microsoft.com/office/powerpoint/2010/main" val="3712798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1008531"/>
            <a:ext cx="10623177" cy="4585726"/>
          </a:xfrm>
        </p:spPr>
        <p:txBody>
          <a:bodyPr>
            <a:normAutofit/>
          </a:bodyPr>
          <a:lstStyle/>
          <a:p>
            <a:r>
              <a:rPr lang="fa-IR" sz="4400" dirty="0" smtClean="0"/>
              <a:t>به نام خدای مهربان</a:t>
            </a:r>
            <a:br>
              <a:rPr lang="fa-IR" sz="4400" dirty="0" smtClean="0"/>
            </a:br>
            <a:r>
              <a:rPr lang="fa-IR" sz="4400" dirty="0" smtClean="0"/>
              <a:t/>
            </a:r>
            <a:br>
              <a:rPr lang="fa-IR" sz="4400" dirty="0" smtClean="0"/>
            </a:br>
            <a:r>
              <a:rPr lang="fa-IR" sz="4400" dirty="0" smtClean="0"/>
              <a:t>درس : تجزیه و تحلیل و طراحی سیستمها</a:t>
            </a:r>
            <a:br>
              <a:rPr lang="fa-IR" sz="4400" dirty="0" smtClean="0"/>
            </a:br>
            <a:r>
              <a:rPr lang="fa-IR" sz="4400" dirty="0" smtClean="0"/>
              <a:t/>
            </a:r>
            <a:br>
              <a:rPr lang="fa-IR" sz="4400" dirty="0" smtClean="0"/>
            </a:br>
            <a:r>
              <a:rPr lang="fa-IR" sz="4400" dirty="0" smtClean="0"/>
              <a:t>مباحث این فایل شامل سه جلسۀ آموزشی می شود</a:t>
            </a:r>
            <a:br>
              <a:rPr lang="fa-IR" sz="4400" dirty="0" smtClean="0"/>
            </a:br>
            <a:r>
              <a:rPr lang="fa-IR" sz="4400" dirty="0" smtClean="0"/>
              <a:t/>
            </a:r>
            <a:br>
              <a:rPr lang="fa-IR" sz="4400" dirty="0" smtClean="0"/>
            </a:br>
            <a:r>
              <a:rPr lang="fa-IR" sz="4400" dirty="0" smtClean="0"/>
              <a:t>مدرس: نیلوفر حسین پوردشتی</a:t>
            </a:r>
            <a:endParaRPr lang="fa-IR" sz="4400" dirty="0"/>
          </a:p>
        </p:txBody>
      </p:sp>
    </p:spTree>
    <p:extLst>
      <p:ext uri="{BB962C8B-B14F-4D97-AF65-F5344CB8AC3E}">
        <p14:creationId xmlns:p14="http://schemas.microsoft.com/office/powerpoint/2010/main" val="11616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011" y="842700"/>
            <a:ext cx="9049871" cy="3508653"/>
          </a:xfrm>
          <a:prstGeom prst="rect">
            <a:avLst/>
          </a:prstGeom>
        </p:spPr>
        <p:txBody>
          <a:bodyPr wrap="square">
            <a:spAutoFit/>
          </a:bodyPr>
          <a:lstStyle/>
          <a:p>
            <a:pPr algn="ctr"/>
            <a:r>
              <a:rPr lang="fa-IR" sz="3200" b="1" dirty="0" smtClean="0"/>
              <a:t>طبقه بندی سیستم ها </a:t>
            </a:r>
          </a:p>
          <a:p>
            <a:pPr algn="ctr"/>
            <a:r>
              <a:rPr lang="fa-IR" sz="3200" b="1" dirty="0" smtClean="0"/>
              <a:t>سیستم های اصلی و فرعی</a:t>
            </a:r>
          </a:p>
          <a:p>
            <a:endParaRPr lang="fa-IR" dirty="0"/>
          </a:p>
          <a:p>
            <a:r>
              <a:rPr lang="fa-IR" dirty="0" smtClean="0"/>
              <a:t> </a:t>
            </a:r>
            <a:r>
              <a:rPr lang="fa-IR" sz="2800" dirty="0" smtClean="0"/>
              <a:t>سیستم های اصلی : که در بر گیرنده مجموعه ای از سیستم ها فرعی می باشد </a:t>
            </a:r>
          </a:p>
          <a:p>
            <a:endParaRPr lang="fa-IR" sz="2800" dirty="0"/>
          </a:p>
          <a:p>
            <a:r>
              <a:rPr lang="fa-IR" sz="2800" dirty="0" smtClean="0"/>
              <a:t>سیستم های فرعی : که جزئی از یک سیستم بزرگتر بوده و جهت تحقق هدفهای سیستم اصلی فعالیت می کند </a:t>
            </a:r>
            <a:endParaRPr lang="fa-IR" sz="2800" dirty="0"/>
          </a:p>
        </p:txBody>
      </p:sp>
    </p:spTree>
    <p:extLst>
      <p:ext uri="{BB962C8B-B14F-4D97-AF65-F5344CB8AC3E}">
        <p14:creationId xmlns:p14="http://schemas.microsoft.com/office/powerpoint/2010/main" val="417845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0506" y="1273006"/>
            <a:ext cx="8323729" cy="2092881"/>
          </a:xfrm>
          <a:prstGeom prst="rect">
            <a:avLst/>
          </a:prstGeom>
        </p:spPr>
        <p:txBody>
          <a:bodyPr wrap="square">
            <a:spAutoFit/>
          </a:bodyPr>
          <a:lstStyle/>
          <a:p>
            <a:pPr algn="ctr"/>
            <a:r>
              <a:rPr lang="fa-IR" sz="3200" b="1" dirty="0" smtClean="0"/>
              <a:t>سیستم های باز و بسته</a:t>
            </a:r>
          </a:p>
          <a:p>
            <a:endParaRPr lang="fa-IR" dirty="0"/>
          </a:p>
          <a:p>
            <a:r>
              <a:rPr lang="fa-IR" dirty="0" smtClean="0"/>
              <a:t> </a:t>
            </a:r>
            <a:r>
              <a:rPr lang="fa-IR" sz="2000" dirty="0" smtClean="0"/>
              <a:t>سیستم بسته : سیستمی ساده است که با محیط خود ارتباط برقرار نمی کند و در بر خورد با محیط سازمان خود را از دست می دهد</a:t>
            </a:r>
          </a:p>
          <a:p>
            <a:endParaRPr lang="fa-IR" sz="2000" dirty="0"/>
          </a:p>
          <a:p>
            <a:r>
              <a:rPr lang="fa-IR" sz="2000" dirty="0" smtClean="0"/>
              <a:t> سیستم باز : سیستمی است که با محیط خود در ارتباط است </a:t>
            </a:r>
            <a:endParaRPr lang="fa-IR" sz="2000" dirty="0"/>
          </a:p>
        </p:txBody>
      </p:sp>
    </p:spTree>
    <p:extLst>
      <p:ext uri="{BB962C8B-B14F-4D97-AF65-F5344CB8AC3E}">
        <p14:creationId xmlns:p14="http://schemas.microsoft.com/office/powerpoint/2010/main" val="89417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2894" y="1599764"/>
            <a:ext cx="7839635" cy="2369880"/>
          </a:xfrm>
          <a:prstGeom prst="rect">
            <a:avLst/>
          </a:prstGeom>
        </p:spPr>
        <p:txBody>
          <a:bodyPr wrap="square">
            <a:spAutoFit/>
          </a:bodyPr>
          <a:lstStyle/>
          <a:p>
            <a:pPr algn="ctr"/>
            <a:r>
              <a:rPr lang="fa-IR" sz="3200" b="1" dirty="0" smtClean="0"/>
              <a:t>آنتروپی</a:t>
            </a:r>
          </a:p>
          <a:p>
            <a:pPr algn="ctr"/>
            <a:endParaRPr lang="fa-IR" sz="3200" b="1" dirty="0" smtClean="0"/>
          </a:p>
          <a:p>
            <a:r>
              <a:rPr lang="fa-IR" dirty="0" smtClean="0"/>
              <a:t> </a:t>
            </a:r>
            <a:r>
              <a:rPr lang="fa-IR" sz="2800" dirty="0" smtClean="0"/>
              <a:t>در هر سیستم عواملی وجود دارند که بر خالف جهت نظم سیستم عمل می کنند و مختل کننده انتظام سیستم هستند این عوامل را آنتروپی می نامند</a:t>
            </a:r>
            <a:endParaRPr lang="fa-IR" sz="2800" dirty="0"/>
          </a:p>
        </p:txBody>
      </p:sp>
    </p:spTree>
    <p:extLst>
      <p:ext uri="{BB962C8B-B14F-4D97-AF65-F5344CB8AC3E}">
        <p14:creationId xmlns:p14="http://schemas.microsoft.com/office/powerpoint/2010/main" val="208428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7435" y="977170"/>
            <a:ext cx="8861612" cy="3016210"/>
          </a:xfrm>
          <a:prstGeom prst="rect">
            <a:avLst/>
          </a:prstGeom>
        </p:spPr>
        <p:txBody>
          <a:bodyPr wrap="square">
            <a:spAutoFit/>
          </a:bodyPr>
          <a:lstStyle/>
          <a:p>
            <a:pPr algn="ctr"/>
            <a:r>
              <a:rPr lang="fa-IR" sz="3200" b="1" dirty="0" smtClean="0"/>
              <a:t>انواع آنتروپی</a:t>
            </a:r>
          </a:p>
          <a:p>
            <a:endParaRPr lang="fa-IR" dirty="0" smtClean="0"/>
          </a:p>
          <a:p>
            <a:r>
              <a:rPr lang="fa-IR" sz="2800" dirty="0" smtClean="0"/>
              <a:t> 1 -آنتروپی مثبت : عملکردش در خالف جهت نظم سیستم است</a:t>
            </a:r>
          </a:p>
          <a:p>
            <a:endParaRPr lang="fa-IR" sz="2800" dirty="0"/>
          </a:p>
          <a:p>
            <a:r>
              <a:rPr lang="fa-IR" sz="2800" dirty="0" smtClean="0"/>
              <a:t> 2 -آنتروپی منفی : عملکرش خالف جهت آنتروپی مثبت است و برای ایجاد تغییرات تعدیالتی در جهت اصالح انحرافات به منظور بقاء سیستم در محیط عمل می کند</a:t>
            </a:r>
            <a:endParaRPr lang="fa-IR" sz="2800" dirty="0"/>
          </a:p>
        </p:txBody>
      </p:sp>
    </p:spTree>
    <p:extLst>
      <p:ext uri="{BB962C8B-B14F-4D97-AF65-F5344CB8AC3E}">
        <p14:creationId xmlns:p14="http://schemas.microsoft.com/office/powerpoint/2010/main" val="315897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7776" y="852118"/>
            <a:ext cx="8875060" cy="4325000"/>
          </a:xfrm>
          <a:prstGeom prst="rect">
            <a:avLst/>
          </a:prstGeom>
        </p:spPr>
        <p:txBody>
          <a:bodyPr wrap="square">
            <a:spAutoFit/>
          </a:bodyPr>
          <a:lstStyle/>
          <a:p>
            <a:pPr algn="ctr"/>
            <a:r>
              <a:rPr lang="fa-IR" sz="3200" b="1" dirty="0" smtClean="0"/>
              <a:t>خواص سیستم های باز</a:t>
            </a:r>
          </a:p>
          <a:p>
            <a:pPr marL="342900" indent="-342900">
              <a:buFont typeface="+mj-lt"/>
              <a:buAutoNum type="arabicPeriod"/>
            </a:pPr>
            <a:r>
              <a:rPr lang="fa-IR" sz="2400" dirty="0" smtClean="0"/>
              <a:t> کلیت و جامعیت وجودی </a:t>
            </a:r>
          </a:p>
          <a:p>
            <a:pPr marL="342900" indent="-342900">
              <a:buFont typeface="+mj-lt"/>
              <a:buAutoNum type="arabicPeriod"/>
            </a:pPr>
            <a:r>
              <a:rPr lang="fa-IR" sz="2400" dirty="0" smtClean="0"/>
              <a:t>گرایش به فنا</a:t>
            </a:r>
          </a:p>
          <a:p>
            <a:pPr marL="342900" indent="-342900">
              <a:buFont typeface="+mj-lt"/>
              <a:buAutoNum type="arabicPeriod"/>
            </a:pPr>
            <a:r>
              <a:rPr lang="fa-IR" sz="2400" dirty="0" smtClean="0"/>
              <a:t>سلسله مراتب</a:t>
            </a:r>
          </a:p>
          <a:p>
            <a:pPr marL="342900" indent="-342900">
              <a:buFont typeface="+mj-lt"/>
              <a:buAutoNum type="arabicPeriod"/>
            </a:pPr>
            <a:r>
              <a:rPr lang="fa-IR" sz="2400" dirty="0" smtClean="0"/>
              <a:t>گرایش به تکامل</a:t>
            </a:r>
          </a:p>
          <a:p>
            <a:pPr marL="342900" indent="-342900">
              <a:buFont typeface="+mj-lt"/>
              <a:buAutoNum type="arabicPeriod"/>
            </a:pPr>
            <a:r>
              <a:rPr lang="fa-IR" sz="2400" dirty="0" smtClean="0"/>
              <a:t>همبستگی بین اجزاء</a:t>
            </a:r>
          </a:p>
          <a:p>
            <a:pPr marL="342900" indent="-342900">
              <a:buFont typeface="+mj-lt"/>
              <a:buAutoNum type="arabicPeriod"/>
            </a:pPr>
            <a:r>
              <a:rPr lang="fa-IR" sz="2400" dirty="0" smtClean="0"/>
              <a:t>گرایش به تعادل یا خود</a:t>
            </a:r>
          </a:p>
          <a:p>
            <a:pPr marL="342900" indent="-342900">
              <a:buFont typeface="+mj-lt"/>
              <a:buAutoNum type="arabicPeriod"/>
            </a:pPr>
            <a:r>
              <a:rPr lang="fa-IR" sz="2400" dirty="0" smtClean="0"/>
              <a:t>تناسب بین اجزاء نگهداری</a:t>
            </a:r>
          </a:p>
          <a:p>
            <a:pPr marL="342900" indent="-342900">
              <a:buFont typeface="+mj-lt"/>
              <a:buAutoNum type="arabicPeriod"/>
            </a:pPr>
            <a:r>
              <a:rPr lang="fa-IR" sz="2400" dirty="0" smtClean="0"/>
              <a:t>گردش دایره وار</a:t>
            </a:r>
          </a:p>
          <a:p>
            <a:pPr marL="342900" indent="-342900">
              <a:buFont typeface="+mj-lt"/>
              <a:buAutoNum type="arabicPeriod"/>
            </a:pPr>
            <a:r>
              <a:rPr lang="fa-IR" sz="2400" dirty="0" smtClean="0"/>
              <a:t>خاصیت تولید مثل</a:t>
            </a:r>
          </a:p>
          <a:p>
            <a:pPr marL="342900" indent="-342900">
              <a:buFont typeface="+mj-lt"/>
              <a:buAutoNum type="arabicPeriod"/>
            </a:pPr>
            <a:r>
              <a:rPr lang="fa-IR" sz="2400" dirty="0" smtClean="0"/>
              <a:t>همپایانی </a:t>
            </a:r>
            <a:endParaRPr lang="fa-IR" sz="2400" dirty="0"/>
          </a:p>
        </p:txBody>
      </p:sp>
    </p:spTree>
    <p:extLst>
      <p:ext uri="{BB962C8B-B14F-4D97-AF65-F5344CB8AC3E}">
        <p14:creationId xmlns:p14="http://schemas.microsoft.com/office/powerpoint/2010/main" val="152251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9482" y="1255530"/>
            <a:ext cx="8606118" cy="2800767"/>
          </a:xfrm>
          <a:prstGeom prst="rect">
            <a:avLst/>
          </a:prstGeom>
        </p:spPr>
        <p:txBody>
          <a:bodyPr wrap="square">
            <a:spAutoFit/>
          </a:bodyPr>
          <a:lstStyle/>
          <a:p>
            <a:r>
              <a:rPr lang="fa-IR" sz="3200" b="1" dirty="0" smtClean="0"/>
              <a:t>1 -کلیت و جامعیت وجودی</a:t>
            </a:r>
          </a:p>
          <a:p>
            <a:endParaRPr lang="fa-IR" sz="3200" b="1" dirty="0" smtClean="0"/>
          </a:p>
          <a:p>
            <a:r>
              <a:rPr lang="fa-IR" dirty="0" smtClean="0"/>
              <a:t> </a:t>
            </a:r>
            <a:r>
              <a:rPr lang="fa-IR" sz="2800" dirty="0" smtClean="0"/>
              <a:t>سیستم در کلیت وجودی خود خواصی را ظاهر می سازد که در اجزاء تشکیل دهنده آن به تنهایی وجود ندارد . این کلیت نتیجه ارتباط اجزاء با یکدیگر و نحوه ترکیب اجزاء و سازمان یافتن آنها نیز کلیت سیستم را بوجود می آورد</a:t>
            </a:r>
            <a:endParaRPr lang="fa-IR" sz="2800" dirty="0"/>
          </a:p>
        </p:txBody>
      </p:sp>
    </p:spTree>
    <p:extLst>
      <p:ext uri="{BB962C8B-B14F-4D97-AF65-F5344CB8AC3E}">
        <p14:creationId xmlns:p14="http://schemas.microsoft.com/office/powerpoint/2010/main" val="1732152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4329" y="869594"/>
            <a:ext cx="9036424" cy="2154436"/>
          </a:xfrm>
          <a:prstGeom prst="rect">
            <a:avLst/>
          </a:prstGeom>
        </p:spPr>
        <p:txBody>
          <a:bodyPr wrap="square">
            <a:spAutoFit/>
          </a:bodyPr>
          <a:lstStyle/>
          <a:p>
            <a:r>
              <a:rPr lang="fa-IR" sz="3200" b="1" dirty="0" smtClean="0"/>
              <a:t>2 -سلسله مراتب </a:t>
            </a:r>
          </a:p>
          <a:p>
            <a:endParaRPr lang="fa-IR" dirty="0" smtClean="0"/>
          </a:p>
          <a:p>
            <a:r>
              <a:rPr lang="fa-IR" sz="2800" dirty="0" smtClean="0"/>
              <a:t>در سیستم ها نوعی سلسله مراتب از نظر ساختاری ،عملکرد و رفتاری وجود دارد . در هر سیستم عناصری وجود دارد که به نوبه خود عناصر کوچکتری هستند که ساخت و عملکرد ساده تری دارند</a:t>
            </a:r>
            <a:endParaRPr lang="fa-IR" sz="2800" dirty="0"/>
          </a:p>
        </p:txBody>
      </p:sp>
    </p:spTree>
    <p:extLst>
      <p:ext uri="{BB962C8B-B14F-4D97-AF65-F5344CB8AC3E}">
        <p14:creationId xmlns:p14="http://schemas.microsoft.com/office/powerpoint/2010/main" val="200046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94300"/>
            <a:ext cx="8485095" cy="5139869"/>
          </a:xfrm>
          <a:prstGeom prst="rect">
            <a:avLst/>
          </a:prstGeom>
        </p:spPr>
        <p:txBody>
          <a:bodyPr wrap="square">
            <a:spAutoFit/>
          </a:bodyPr>
          <a:lstStyle/>
          <a:p>
            <a:pPr algn="ctr"/>
            <a:r>
              <a:rPr lang="fa-IR" sz="3200" b="1" dirty="0" smtClean="0"/>
              <a:t>سلسله مراتب سیستم ها از دیدگاه بولدینگ</a:t>
            </a:r>
          </a:p>
          <a:p>
            <a:pPr algn="ctr"/>
            <a:endParaRPr lang="fa-IR" sz="2800" b="1" dirty="0" smtClean="0"/>
          </a:p>
          <a:p>
            <a:r>
              <a:rPr lang="fa-IR" sz="2800" dirty="0" smtClean="0"/>
              <a:t> </a:t>
            </a:r>
            <a:r>
              <a:rPr lang="fa-IR" sz="2400" dirty="0" smtClean="0"/>
              <a:t>از دیدگاه بولدینگ سیستم ها از ساده به پیچیده به نه مرتبه تقسیم بندی می شوند:</a:t>
            </a:r>
          </a:p>
          <a:p>
            <a:r>
              <a:rPr lang="fa-IR" sz="2400" dirty="0" smtClean="0"/>
              <a:t> سطح اول : ایستا یا بافتها</a:t>
            </a:r>
          </a:p>
          <a:p>
            <a:r>
              <a:rPr lang="fa-IR" sz="2400" dirty="0" smtClean="0"/>
              <a:t> سطح دوم :دینامیک ساده </a:t>
            </a:r>
          </a:p>
          <a:p>
            <a:r>
              <a:rPr lang="fa-IR" sz="2400" dirty="0" smtClean="0"/>
              <a:t>سطح سوم : سایبرنتیک </a:t>
            </a:r>
          </a:p>
          <a:p>
            <a:r>
              <a:rPr lang="fa-IR" sz="2400" dirty="0" smtClean="0"/>
              <a:t>سطح چهارم : سطح یاخته یا سیستم های باز</a:t>
            </a:r>
          </a:p>
          <a:p>
            <a:r>
              <a:rPr lang="fa-IR" sz="2400" dirty="0" smtClean="0"/>
              <a:t> سطح پنجم : نباتات یا ارگانیسم ها </a:t>
            </a:r>
          </a:p>
          <a:p>
            <a:r>
              <a:rPr lang="fa-IR" sz="2400" dirty="0" smtClean="0"/>
              <a:t>سطح ششم : سطح حیوان </a:t>
            </a:r>
          </a:p>
          <a:p>
            <a:r>
              <a:rPr lang="fa-IR" sz="2400" dirty="0" smtClean="0"/>
              <a:t>سطح هفتم : سطح انسان</a:t>
            </a:r>
          </a:p>
          <a:p>
            <a:r>
              <a:rPr lang="fa-IR" sz="2400" dirty="0" smtClean="0"/>
              <a:t>سطح هشتم : سیستم های اجتماعی و چارچوب وجودی</a:t>
            </a:r>
          </a:p>
          <a:p>
            <a:r>
              <a:rPr lang="fa-IR" sz="2400" dirty="0" smtClean="0"/>
              <a:t> سطح نهم : سیستم های نمادین یا استعالیی</a:t>
            </a:r>
          </a:p>
          <a:p>
            <a:endParaRPr lang="fa-IR" sz="2400" dirty="0"/>
          </a:p>
        </p:txBody>
      </p:sp>
    </p:spTree>
    <p:extLst>
      <p:ext uri="{BB962C8B-B14F-4D97-AF65-F5344CB8AC3E}">
        <p14:creationId xmlns:p14="http://schemas.microsoft.com/office/powerpoint/2010/main" val="409164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57853"/>
            <a:ext cx="10058400" cy="1938992"/>
          </a:xfrm>
          <a:prstGeom prst="rect">
            <a:avLst/>
          </a:prstGeom>
        </p:spPr>
        <p:txBody>
          <a:bodyPr wrap="square">
            <a:spAutoFit/>
          </a:bodyPr>
          <a:lstStyle/>
          <a:p>
            <a:r>
              <a:rPr lang="fa-IR" sz="3200" b="1" dirty="0" smtClean="0"/>
              <a:t>3 -همبستگی بین اجزاء</a:t>
            </a:r>
          </a:p>
          <a:p>
            <a:endParaRPr lang="fa-IR" sz="3200" b="1" dirty="0" smtClean="0"/>
          </a:p>
          <a:p>
            <a:r>
              <a:rPr lang="fa-IR" sz="2800" dirty="0" smtClean="0"/>
              <a:t> هر جزءدر سیستم به نحوی با سایر اجزاءمرتبط است و به علت وجود این همبستگی چنانچه در جزئی خللی وارد شود ،سایر اجزاءنیز از آن خلل متأثر می شوند </a:t>
            </a:r>
            <a:endParaRPr lang="fa-IR" sz="2800" dirty="0"/>
          </a:p>
        </p:txBody>
      </p:sp>
      <p:sp>
        <p:nvSpPr>
          <p:cNvPr id="3" name="Rectangle 2"/>
          <p:cNvSpPr/>
          <p:nvPr/>
        </p:nvSpPr>
        <p:spPr>
          <a:xfrm>
            <a:off x="1008530" y="3455458"/>
            <a:ext cx="9695329" cy="2000548"/>
          </a:xfrm>
          <a:prstGeom prst="rect">
            <a:avLst/>
          </a:prstGeom>
        </p:spPr>
        <p:txBody>
          <a:bodyPr wrap="square">
            <a:spAutoFit/>
          </a:bodyPr>
          <a:lstStyle/>
          <a:p>
            <a:r>
              <a:rPr lang="fa-IR" sz="3200" b="1" dirty="0"/>
              <a:t>4 -تناسب بین اجزاء بین </a:t>
            </a:r>
            <a:r>
              <a:rPr lang="fa-IR" sz="3200" b="1" dirty="0" smtClean="0"/>
              <a:t>اجزاءسیستم</a:t>
            </a:r>
          </a:p>
          <a:p>
            <a:endParaRPr lang="fa-IR" sz="3200" b="1" dirty="0" smtClean="0"/>
          </a:p>
          <a:p>
            <a:r>
              <a:rPr lang="fa-IR" sz="3200" b="1" dirty="0" smtClean="0"/>
              <a:t> </a:t>
            </a:r>
            <a:r>
              <a:rPr lang="fa-IR" sz="2800" dirty="0"/>
              <a:t>تناسب، سنخیت وکمال متقابل موجود است و وجود تناسب سبب حفظ هویت و کلیت سیستم می شود </a:t>
            </a:r>
          </a:p>
        </p:txBody>
      </p:sp>
    </p:spTree>
    <p:extLst>
      <p:ext uri="{BB962C8B-B14F-4D97-AF65-F5344CB8AC3E}">
        <p14:creationId xmlns:p14="http://schemas.microsoft.com/office/powerpoint/2010/main" val="349407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671" y="856147"/>
            <a:ext cx="9870141" cy="1877437"/>
          </a:xfrm>
          <a:prstGeom prst="rect">
            <a:avLst/>
          </a:prstGeom>
        </p:spPr>
        <p:txBody>
          <a:bodyPr wrap="square">
            <a:spAutoFit/>
          </a:bodyPr>
          <a:lstStyle/>
          <a:p>
            <a:r>
              <a:rPr lang="fa-IR" sz="3200" b="1" dirty="0" smtClean="0"/>
              <a:t>5 -گردش دایره وار</a:t>
            </a:r>
          </a:p>
          <a:p>
            <a:r>
              <a:rPr lang="fa-IR" dirty="0" smtClean="0"/>
              <a:t> </a:t>
            </a:r>
            <a:r>
              <a:rPr lang="fa-IR" sz="2800" dirty="0" smtClean="0"/>
              <a:t>فرایند درونداد ،تبدیل و برونداد جریانی مستمر و مداوم است . به این معنی که با صدور برونداد ،سیستم بار دیگر آماده کسب نیرو و تجدید فعالیت گردیده و این جریان به شکل گردشی دایره وار ادامه می یابد</a:t>
            </a:r>
            <a:endParaRPr lang="fa-IR" sz="2800" dirty="0"/>
          </a:p>
        </p:txBody>
      </p:sp>
      <p:sp>
        <p:nvSpPr>
          <p:cNvPr id="3" name="Rectangle 2"/>
          <p:cNvSpPr/>
          <p:nvPr/>
        </p:nvSpPr>
        <p:spPr>
          <a:xfrm>
            <a:off x="403412" y="3017095"/>
            <a:ext cx="10058400" cy="2308324"/>
          </a:xfrm>
          <a:prstGeom prst="rect">
            <a:avLst/>
          </a:prstGeom>
        </p:spPr>
        <p:txBody>
          <a:bodyPr wrap="square">
            <a:spAutoFit/>
          </a:bodyPr>
          <a:lstStyle/>
          <a:p>
            <a:r>
              <a:rPr lang="fa-IR" sz="3200" b="1" dirty="0"/>
              <a:t>6 -خاصیت تولید مثل</a:t>
            </a:r>
          </a:p>
          <a:p>
            <a:r>
              <a:rPr lang="fa-IR" dirty="0" smtClean="0"/>
              <a:t> </a:t>
            </a:r>
            <a:r>
              <a:rPr lang="fa-IR" sz="2800" dirty="0"/>
              <a:t>سیستم ها گرایش به جاودانه سازی خود دارند و تا جایی که امکان داشته باشد به حیات خویش ادامه می دهند و چنانچه در کار سیستم نقصی پدید آید دررفع آن می کوشند و برای ادامه حیات تالش می کنند ، در غیر این صورت از طریق تولید مثل وجود خود را در دیگری ادامه می دهند</a:t>
            </a:r>
          </a:p>
        </p:txBody>
      </p:sp>
    </p:spTree>
    <p:extLst>
      <p:ext uri="{BB962C8B-B14F-4D97-AF65-F5344CB8AC3E}">
        <p14:creationId xmlns:p14="http://schemas.microsoft.com/office/powerpoint/2010/main" val="3983003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4331" y="1169895"/>
            <a:ext cx="9238129" cy="3792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t>جلسه اول</a:t>
            </a:r>
          </a:p>
          <a:p>
            <a:pPr algn="ctr"/>
            <a:endParaRPr lang="fa-IR" sz="4000" b="1" dirty="0" smtClean="0"/>
          </a:p>
          <a:p>
            <a:pPr algn="ctr"/>
            <a:r>
              <a:rPr lang="fa-IR" sz="4000" b="1" dirty="0" smtClean="0"/>
              <a:t>سیستم و نگرش سیستمی</a:t>
            </a:r>
            <a:endParaRPr lang="fa-IR" sz="4000" b="1" dirty="0"/>
          </a:p>
        </p:txBody>
      </p:sp>
    </p:spTree>
    <p:extLst>
      <p:ext uri="{BB962C8B-B14F-4D97-AF65-F5344CB8AC3E}">
        <p14:creationId xmlns:p14="http://schemas.microsoft.com/office/powerpoint/2010/main" val="170852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2212" y="860176"/>
            <a:ext cx="8243047" cy="1938992"/>
          </a:xfrm>
          <a:prstGeom prst="rect">
            <a:avLst/>
          </a:prstGeom>
        </p:spPr>
        <p:txBody>
          <a:bodyPr wrap="square">
            <a:spAutoFit/>
          </a:bodyPr>
          <a:lstStyle/>
          <a:p>
            <a:r>
              <a:rPr lang="fa-IR" sz="3200" b="1" dirty="0" smtClean="0"/>
              <a:t>7 -همپایانی </a:t>
            </a:r>
          </a:p>
          <a:p>
            <a:endParaRPr lang="fa-IR" sz="3200" b="1" dirty="0" smtClean="0"/>
          </a:p>
          <a:p>
            <a:r>
              <a:rPr lang="fa-IR" sz="2800" dirty="0" smtClean="0"/>
              <a:t>همپایانی بدین معنی است که سیستم می تواند از راهها ومسیرهای متفاوتی به هدف واحدی برسد</a:t>
            </a:r>
            <a:endParaRPr lang="fa-IR" sz="2800" dirty="0"/>
          </a:p>
        </p:txBody>
      </p:sp>
      <p:sp>
        <p:nvSpPr>
          <p:cNvPr id="3" name="Rectangle 2"/>
          <p:cNvSpPr/>
          <p:nvPr/>
        </p:nvSpPr>
        <p:spPr>
          <a:xfrm>
            <a:off x="914400" y="3437982"/>
            <a:ext cx="9560859" cy="1723549"/>
          </a:xfrm>
          <a:prstGeom prst="rect">
            <a:avLst/>
          </a:prstGeom>
        </p:spPr>
        <p:txBody>
          <a:bodyPr wrap="square">
            <a:spAutoFit/>
          </a:bodyPr>
          <a:lstStyle/>
          <a:p>
            <a:r>
              <a:rPr lang="fa-IR" sz="3200" b="1" dirty="0"/>
              <a:t>8 -گرایش به فنا</a:t>
            </a:r>
          </a:p>
          <a:p>
            <a:endParaRPr lang="fa-IR" dirty="0"/>
          </a:p>
          <a:p>
            <a:r>
              <a:rPr lang="fa-IR" dirty="0" smtClean="0"/>
              <a:t> </a:t>
            </a:r>
            <a:r>
              <a:rPr lang="fa-IR" sz="2800" dirty="0"/>
              <a:t>در درون سیستمها عواملی بوجود می آیند که سیستمها از جهت اصلی آن منحرف می سازند و به سمت عدم تعادل سوق می دهند. این عوامل را آنتروپی می خوانند </a:t>
            </a:r>
          </a:p>
        </p:txBody>
      </p:sp>
    </p:spTree>
    <p:extLst>
      <p:ext uri="{BB962C8B-B14F-4D97-AF65-F5344CB8AC3E}">
        <p14:creationId xmlns:p14="http://schemas.microsoft.com/office/powerpoint/2010/main" val="117991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682" y="727065"/>
            <a:ext cx="9587753" cy="3231654"/>
          </a:xfrm>
          <a:prstGeom prst="rect">
            <a:avLst/>
          </a:prstGeom>
        </p:spPr>
        <p:txBody>
          <a:bodyPr wrap="square">
            <a:spAutoFit/>
          </a:bodyPr>
          <a:lstStyle/>
          <a:p>
            <a:r>
              <a:rPr lang="fa-IR" sz="3200" b="1" dirty="0" smtClean="0"/>
              <a:t>9 -گرایش به تکامل </a:t>
            </a:r>
          </a:p>
          <a:p>
            <a:endParaRPr lang="fa-IR" sz="3200" b="1" dirty="0"/>
          </a:p>
          <a:p>
            <a:r>
              <a:rPr lang="fa-IR" sz="2800" dirty="0" smtClean="0"/>
              <a:t>منظوراز تکامل از پیچیدگی سا خت و تنوع خواص است و چنانچه ساختار سیستم پیچیده تر شود و در اثر آن پیچیدگی ،عملکردهای متنوعتری از سیستم به ظهور رسد و خواص بیشتری ارائه شود سیستم متکامل تر شده است </a:t>
            </a:r>
          </a:p>
          <a:p>
            <a:endParaRPr lang="fa-IR" sz="2800" dirty="0"/>
          </a:p>
          <a:p>
            <a:r>
              <a:rPr lang="fa-IR" sz="2800" dirty="0" smtClean="0"/>
              <a:t> تکامل سیستم ها به دو شکل تدریجی و یا جهشی و ناگهانی انجام می گیرد .</a:t>
            </a:r>
            <a:endParaRPr lang="fa-IR" sz="2800" dirty="0"/>
          </a:p>
        </p:txBody>
      </p:sp>
    </p:spTree>
    <p:extLst>
      <p:ext uri="{BB962C8B-B14F-4D97-AF65-F5344CB8AC3E}">
        <p14:creationId xmlns:p14="http://schemas.microsoft.com/office/powerpoint/2010/main" val="268186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0541" y="1246112"/>
            <a:ext cx="9144000" cy="2431435"/>
          </a:xfrm>
          <a:prstGeom prst="rect">
            <a:avLst/>
          </a:prstGeom>
        </p:spPr>
        <p:txBody>
          <a:bodyPr wrap="square">
            <a:spAutoFit/>
          </a:bodyPr>
          <a:lstStyle/>
          <a:p>
            <a:r>
              <a:rPr lang="fa-IR" sz="3200" b="1" dirty="0" smtClean="0"/>
              <a:t>10 -گرایش به تعادل یا خود نگهداری پویا</a:t>
            </a:r>
          </a:p>
          <a:p>
            <a:endParaRPr lang="fa-IR" sz="3200" b="1" dirty="0"/>
          </a:p>
          <a:p>
            <a:r>
              <a:rPr lang="fa-IR" sz="3200" b="1" dirty="0" smtClean="0"/>
              <a:t> </a:t>
            </a:r>
            <a:r>
              <a:rPr lang="fa-IR" sz="2800" dirty="0" smtClean="0"/>
              <a:t>این خصیصه که به هوموستاسیس معروف است بیانگر تالش سیستم در حفظ متغیرهای ضروری خود در محدودهای معین به منظور ادامه حیات سیستم می باشد </a:t>
            </a:r>
            <a:endParaRPr lang="fa-IR" sz="2800" dirty="0"/>
          </a:p>
        </p:txBody>
      </p:sp>
    </p:spTree>
    <p:extLst>
      <p:ext uri="{BB962C8B-B14F-4D97-AF65-F5344CB8AC3E}">
        <p14:creationId xmlns:p14="http://schemas.microsoft.com/office/powerpoint/2010/main" val="216012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5352" y="467542"/>
            <a:ext cx="8780929" cy="3600986"/>
          </a:xfrm>
          <a:prstGeom prst="rect">
            <a:avLst/>
          </a:prstGeom>
        </p:spPr>
        <p:txBody>
          <a:bodyPr wrap="square">
            <a:spAutoFit/>
          </a:bodyPr>
          <a:lstStyle/>
          <a:p>
            <a:pPr algn="ctr"/>
            <a:r>
              <a:rPr lang="fa-IR" sz="3200" b="1" dirty="0" smtClean="0"/>
              <a:t>نظریه عمومی سیستم ها</a:t>
            </a:r>
          </a:p>
          <a:p>
            <a:pPr algn="ctr"/>
            <a:endParaRPr lang="fa-IR" sz="2800" b="1" dirty="0" smtClean="0"/>
          </a:p>
          <a:p>
            <a:pPr algn="justLow"/>
            <a:r>
              <a:rPr lang="fa-IR" sz="2800" dirty="0" smtClean="0"/>
              <a:t> این نظریه توسط برتاالنفی ارائه گردید و بر اساس این نظریه یک ارگانیسم ،صرفاًمجموع عناصر جداگانه ای نبوده بلکه سیستمی است که دارای نظام و کلیت می باشد که مرتباًدر حال تغییر و تبدیل است به اعتقاد وی ارگانیزم را نمی توان با شیوه تفکر و روشهای معمول در مکتب مکانیسمی شناخت و باید طرز تفکر نوینی را برای شناخت موجودات ارگانیک ابداع کرد این نظر برتاالنفی به نظریه عمومی سیستم ها شهرت یافت </a:t>
            </a:r>
            <a:endParaRPr lang="fa-IR" sz="2800" dirty="0"/>
          </a:p>
        </p:txBody>
      </p:sp>
    </p:spTree>
    <p:extLst>
      <p:ext uri="{BB962C8B-B14F-4D97-AF65-F5344CB8AC3E}">
        <p14:creationId xmlns:p14="http://schemas.microsoft.com/office/powerpoint/2010/main" val="2712899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7741" y="959695"/>
            <a:ext cx="8431306" cy="2800767"/>
          </a:xfrm>
          <a:prstGeom prst="rect">
            <a:avLst/>
          </a:prstGeom>
        </p:spPr>
        <p:txBody>
          <a:bodyPr wrap="square">
            <a:spAutoFit/>
          </a:bodyPr>
          <a:lstStyle/>
          <a:p>
            <a:pPr algn="ctr"/>
            <a:r>
              <a:rPr lang="fa-IR" sz="3200" b="1" dirty="0" smtClean="0"/>
              <a:t>نگرش سیستمی</a:t>
            </a:r>
          </a:p>
          <a:p>
            <a:pPr algn="ctr"/>
            <a:endParaRPr lang="fa-IR" sz="3200" b="1" dirty="0" smtClean="0"/>
          </a:p>
          <a:p>
            <a:pPr algn="justLow"/>
            <a:r>
              <a:rPr lang="fa-IR" dirty="0" smtClean="0"/>
              <a:t> </a:t>
            </a:r>
            <a:r>
              <a:rPr lang="fa-IR" sz="2800" dirty="0" smtClean="0"/>
              <a:t>این نگرش چارچوبی منطقی و علمی ارائه می دهد که چند بعدی بوده و چارچوبی برای در نظر گرفتن عوامل محیطی ،داخلی و خارجی سیستم به عنوان یک کل متشکل ارائه می دهد .و به پدیده های اطراف بصورت یک کل به هم پیوسته می نگرد . </a:t>
            </a:r>
            <a:endParaRPr lang="fa-IR" dirty="0"/>
          </a:p>
        </p:txBody>
      </p:sp>
    </p:spTree>
    <p:extLst>
      <p:ext uri="{BB962C8B-B14F-4D97-AF65-F5344CB8AC3E}">
        <p14:creationId xmlns:p14="http://schemas.microsoft.com/office/powerpoint/2010/main" val="3019895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860" y="1492624"/>
            <a:ext cx="9238129" cy="3792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smtClean="0"/>
              <a:t>جلسه دوم</a:t>
            </a:r>
          </a:p>
          <a:p>
            <a:pPr algn="ctr"/>
            <a:endParaRPr lang="fa-IR" sz="3600" b="1" dirty="0" smtClean="0"/>
          </a:p>
          <a:p>
            <a:pPr algn="ctr"/>
            <a:r>
              <a:rPr lang="fa-IR" sz="3600" b="1" dirty="0" smtClean="0"/>
              <a:t>تجزیه و تحلیل سیستم چیست؟ و تحلیل کننده سیستم کیست ؟</a:t>
            </a:r>
            <a:endParaRPr lang="fa-IR" sz="3600" b="1" dirty="0"/>
          </a:p>
        </p:txBody>
      </p:sp>
    </p:spTree>
    <p:extLst>
      <p:ext uri="{BB962C8B-B14F-4D97-AF65-F5344CB8AC3E}">
        <p14:creationId xmlns:p14="http://schemas.microsoft.com/office/powerpoint/2010/main" val="106935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941" y="1344270"/>
            <a:ext cx="8901953" cy="2677656"/>
          </a:xfrm>
          <a:prstGeom prst="rect">
            <a:avLst/>
          </a:prstGeom>
        </p:spPr>
        <p:txBody>
          <a:bodyPr wrap="square">
            <a:spAutoFit/>
          </a:bodyPr>
          <a:lstStyle/>
          <a:p>
            <a:pPr algn="ctr"/>
            <a:r>
              <a:rPr lang="fa-IR" sz="3600" b="1" dirty="0" smtClean="0"/>
              <a:t>اهداف کلی فصل دوم</a:t>
            </a:r>
          </a:p>
          <a:p>
            <a:pPr algn="ctr"/>
            <a:endParaRPr lang="fa-IR" sz="3600" b="1" dirty="0" smtClean="0"/>
          </a:p>
          <a:p>
            <a:r>
              <a:rPr lang="fa-IR" dirty="0" smtClean="0"/>
              <a:t> </a:t>
            </a:r>
            <a:r>
              <a:rPr lang="fa-IR" sz="3200" dirty="0" smtClean="0"/>
              <a:t>1 -شناخت تجزیه و تحلیل سیستم </a:t>
            </a:r>
          </a:p>
          <a:p>
            <a:r>
              <a:rPr lang="fa-IR" sz="3200" dirty="0" smtClean="0"/>
              <a:t>2 -آشنایی با نحوه ارتباط مدیریت با تجزیه و تحلیل سیستم</a:t>
            </a:r>
          </a:p>
          <a:p>
            <a:r>
              <a:rPr lang="fa-IR" sz="3200" dirty="0" smtClean="0"/>
              <a:t> 3 -شناخت نقش تحلیل کنننده سیستم </a:t>
            </a:r>
            <a:endParaRPr lang="fa-IR" sz="3200" dirty="0"/>
          </a:p>
        </p:txBody>
      </p:sp>
    </p:spTree>
    <p:extLst>
      <p:ext uri="{BB962C8B-B14F-4D97-AF65-F5344CB8AC3E}">
        <p14:creationId xmlns:p14="http://schemas.microsoft.com/office/powerpoint/2010/main" val="3509191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941" y="834642"/>
            <a:ext cx="9345706" cy="4093428"/>
          </a:xfrm>
          <a:prstGeom prst="rect">
            <a:avLst/>
          </a:prstGeom>
        </p:spPr>
        <p:txBody>
          <a:bodyPr wrap="square">
            <a:spAutoFit/>
          </a:bodyPr>
          <a:lstStyle/>
          <a:p>
            <a:r>
              <a:rPr lang="fa-IR" sz="3200" b="1" dirty="0" smtClean="0"/>
              <a:t>هدفهای رفتاری فصل دوم</a:t>
            </a:r>
          </a:p>
          <a:p>
            <a:endParaRPr lang="fa-IR" sz="3200" b="1" dirty="0" smtClean="0"/>
          </a:p>
          <a:p>
            <a:r>
              <a:rPr lang="fa-IR" dirty="0" smtClean="0"/>
              <a:t> </a:t>
            </a:r>
            <a:r>
              <a:rPr lang="fa-IR" sz="2800" dirty="0" smtClean="0"/>
              <a:t>1 -تجزیه و تحلیل سیستم را تعریف ومنظور از»روش« و »شیوه« را در این باب بیان کنید </a:t>
            </a:r>
          </a:p>
          <a:p>
            <a:r>
              <a:rPr lang="fa-IR" sz="2800" dirty="0" smtClean="0"/>
              <a:t>2 -نحوه ارتباط سیستم با روش و شیوه را با رسم شکل نشان دهید</a:t>
            </a:r>
          </a:p>
          <a:p>
            <a:r>
              <a:rPr lang="fa-IR" sz="2800" dirty="0" smtClean="0"/>
              <a:t> 3 -مهمترین وظیفه مدیران را در ارتباط با تجزیه وتحلیل بیان کنید</a:t>
            </a:r>
          </a:p>
          <a:p>
            <a:r>
              <a:rPr lang="fa-IR" sz="2800" dirty="0" smtClean="0"/>
              <a:t> 4 -مهمترین وظایف واحد تجزیه و تحلیل سیستم ها را بیان کنید</a:t>
            </a:r>
          </a:p>
          <a:p>
            <a:r>
              <a:rPr lang="fa-IR" sz="2800" dirty="0" smtClean="0"/>
              <a:t> 5 -مهمترین فوائد تجزیه وتحلیل سیستم ها را شرح دهید </a:t>
            </a:r>
          </a:p>
          <a:p>
            <a:r>
              <a:rPr lang="fa-IR" sz="2800" dirty="0" smtClean="0"/>
              <a:t>6 -وغیره </a:t>
            </a:r>
            <a:endParaRPr lang="fa-IR" sz="2800" dirty="0"/>
          </a:p>
        </p:txBody>
      </p:sp>
    </p:spTree>
    <p:extLst>
      <p:ext uri="{BB962C8B-B14F-4D97-AF65-F5344CB8AC3E}">
        <p14:creationId xmlns:p14="http://schemas.microsoft.com/office/powerpoint/2010/main" val="98105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0812" y="1390001"/>
            <a:ext cx="8269941" cy="2585323"/>
          </a:xfrm>
          <a:prstGeom prst="rect">
            <a:avLst/>
          </a:prstGeom>
        </p:spPr>
        <p:txBody>
          <a:bodyPr wrap="square">
            <a:spAutoFit/>
          </a:bodyPr>
          <a:lstStyle/>
          <a:p>
            <a:pPr algn="ctr"/>
            <a:r>
              <a:rPr lang="fa-IR" sz="3200" b="1" dirty="0" smtClean="0"/>
              <a:t>تعریف تجزیه تحلیل سیستمها </a:t>
            </a:r>
          </a:p>
          <a:p>
            <a:endParaRPr lang="fa-IR" dirty="0"/>
          </a:p>
          <a:p>
            <a:r>
              <a:rPr lang="fa-IR" sz="2800" dirty="0" smtClean="0"/>
              <a:t>تجزیه تحلیل سیستم ها عبارت است از شناخت جنبه های مختلف سیستم و آگاهی از چگونگی عملکرداجزای تشکیل دهنده آن و بررسی نحوه و میزان ارتباط بین اجزای آن به منظور دستیابی به مبنایی جهت طرح و اجرای یک سیستم مناسب تر </a:t>
            </a:r>
            <a:endParaRPr lang="fa-IR" sz="2800" dirty="0"/>
          </a:p>
        </p:txBody>
      </p:sp>
    </p:spTree>
    <p:extLst>
      <p:ext uri="{BB962C8B-B14F-4D97-AF65-F5344CB8AC3E}">
        <p14:creationId xmlns:p14="http://schemas.microsoft.com/office/powerpoint/2010/main" val="2252589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2588" y="923382"/>
            <a:ext cx="8659906" cy="2308324"/>
          </a:xfrm>
          <a:prstGeom prst="rect">
            <a:avLst/>
          </a:prstGeom>
        </p:spPr>
        <p:txBody>
          <a:bodyPr wrap="square">
            <a:spAutoFit/>
          </a:bodyPr>
          <a:lstStyle/>
          <a:p>
            <a:pPr algn="ctr"/>
            <a:r>
              <a:rPr lang="fa-IR" sz="3200" b="1" dirty="0" smtClean="0"/>
              <a:t>تعریف سیستم در یک سازمان</a:t>
            </a:r>
          </a:p>
          <a:p>
            <a:endParaRPr lang="fa-IR" sz="2800" dirty="0"/>
          </a:p>
          <a:p>
            <a:r>
              <a:rPr lang="fa-IR" sz="2800" dirty="0" smtClean="0"/>
              <a:t> در یک سازمان سیستم را مجموعه ای از روشها نیز تعریف کرده اند که به یکدیگر وابسته بوده و با اجرای آنها قسمتی از هدف سازمانی محقق می شود</a:t>
            </a:r>
            <a:endParaRPr lang="fa-IR" sz="2800" dirty="0"/>
          </a:p>
        </p:txBody>
      </p:sp>
      <p:sp>
        <p:nvSpPr>
          <p:cNvPr id="3" name="Rectangle 2"/>
          <p:cNvSpPr/>
          <p:nvPr/>
        </p:nvSpPr>
        <p:spPr>
          <a:xfrm>
            <a:off x="2151530" y="3599347"/>
            <a:ext cx="7570694" cy="1877437"/>
          </a:xfrm>
          <a:prstGeom prst="rect">
            <a:avLst/>
          </a:prstGeom>
        </p:spPr>
        <p:txBody>
          <a:bodyPr wrap="square">
            <a:spAutoFit/>
          </a:bodyPr>
          <a:lstStyle/>
          <a:p>
            <a:pPr algn="ctr"/>
            <a:r>
              <a:rPr lang="fa-IR" sz="3200" b="1" dirty="0" smtClean="0"/>
              <a:t>تعریف روش</a:t>
            </a:r>
          </a:p>
          <a:p>
            <a:r>
              <a:rPr lang="fa-IR" sz="2800" dirty="0" smtClean="0"/>
              <a:t> عبارت است از یک رشته عملیات و مراحلی که برای اجرای کل یا قسمتی از یک سیستم انجام می گیرد . مانند روش استخدام در یک سیستم پرسنلی یا روش انبارداری دریک سیستم تدارکاتی </a:t>
            </a:r>
            <a:endParaRPr lang="fa-IR" sz="2800" dirty="0"/>
          </a:p>
        </p:txBody>
      </p:sp>
    </p:spTree>
    <p:extLst>
      <p:ext uri="{BB962C8B-B14F-4D97-AF65-F5344CB8AC3E}">
        <p14:creationId xmlns:p14="http://schemas.microsoft.com/office/powerpoint/2010/main" val="39187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9141" y="869594"/>
            <a:ext cx="8928847" cy="3539430"/>
          </a:xfrm>
          <a:prstGeom prst="rect">
            <a:avLst/>
          </a:prstGeom>
        </p:spPr>
        <p:txBody>
          <a:bodyPr wrap="square">
            <a:spAutoFit/>
          </a:bodyPr>
          <a:lstStyle/>
          <a:p>
            <a:r>
              <a:rPr lang="fa-IR" sz="3200" dirty="0" smtClean="0"/>
              <a:t>اهداف کلی فصل اول</a:t>
            </a:r>
          </a:p>
          <a:p>
            <a:r>
              <a:rPr lang="fa-IR" sz="3200" dirty="0" smtClean="0"/>
              <a:t> 1-آشنایی با مفهوم سیستم ،ترکیب و نحو عملکرد و طبقه بندی و خواص سیستمها</a:t>
            </a:r>
          </a:p>
          <a:p>
            <a:endParaRPr lang="fa-IR" sz="3200" dirty="0" smtClean="0"/>
          </a:p>
          <a:p>
            <a:r>
              <a:rPr lang="fa-IR" sz="3200" dirty="0" smtClean="0"/>
              <a:t> 2-آشنایی با نظریه عمومی سیستمها</a:t>
            </a:r>
          </a:p>
          <a:p>
            <a:endParaRPr lang="fa-IR" sz="3200" dirty="0" smtClean="0"/>
          </a:p>
          <a:p>
            <a:r>
              <a:rPr lang="fa-IR" sz="3200" dirty="0" smtClean="0"/>
              <a:t> 3-آشنایی با نگرش سیستمی</a:t>
            </a:r>
            <a:endParaRPr lang="fa-IR" sz="3200" dirty="0"/>
          </a:p>
        </p:txBody>
      </p:sp>
    </p:spTree>
    <p:extLst>
      <p:ext uri="{BB962C8B-B14F-4D97-AF65-F5344CB8AC3E}">
        <p14:creationId xmlns:p14="http://schemas.microsoft.com/office/powerpoint/2010/main" val="2996990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1" y="1962835"/>
            <a:ext cx="8969188" cy="1815882"/>
          </a:xfrm>
          <a:prstGeom prst="rect">
            <a:avLst/>
          </a:prstGeom>
        </p:spPr>
        <p:txBody>
          <a:bodyPr wrap="square">
            <a:spAutoFit/>
          </a:bodyPr>
          <a:lstStyle/>
          <a:p>
            <a:pPr algn="ctr"/>
            <a:r>
              <a:rPr lang="fa-IR" sz="2800" b="1" dirty="0" smtClean="0"/>
              <a:t>تعریف شیوه </a:t>
            </a:r>
          </a:p>
          <a:p>
            <a:pPr algn="ctr"/>
            <a:endParaRPr lang="fa-IR" sz="2800" b="1" dirty="0" smtClean="0"/>
          </a:p>
          <a:p>
            <a:r>
              <a:rPr lang="fa-IR" sz="2800" dirty="0" smtClean="0"/>
              <a:t>عبارت است از تشریح جزئیات و نحوه انجام دادن کار مثل استفاده از کارت جهت حضور و غیاب کارکنان</a:t>
            </a:r>
            <a:endParaRPr lang="fa-IR" sz="2800" dirty="0"/>
          </a:p>
        </p:txBody>
      </p:sp>
    </p:spTree>
    <p:extLst>
      <p:ext uri="{BB962C8B-B14F-4D97-AF65-F5344CB8AC3E}">
        <p14:creationId xmlns:p14="http://schemas.microsoft.com/office/powerpoint/2010/main" val="206061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5553" y="568370"/>
            <a:ext cx="4615366" cy="584775"/>
          </a:xfrm>
          <a:prstGeom prst="rect">
            <a:avLst/>
          </a:prstGeom>
        </p:spPr>
        <p:txBody>
          <a:bodyPr wrap="none">
            <a:spAutoFit/>
          </a:bodyPr>
          <a:lstStyle/>
          <a:p>
            <a:pPr algn="ctr"/>
            <a:r>
              <a:rPr lang="fa-IR" sz="3200" b="1" dirty="0" smtClean="0"/>
              <a:t>ارتباط بین سیستم ،روش و شیوه</a:t>
            </a:r>
            <a:endParaRPr lang="fa-IR" sz="3200" b="1" dirty="0"/>
          </a:p>
        </p:txBody>
      </p:sp>
      <p:pic>
        <p:nvPicPr>
          <p:cNvPr id="3" name="Picture 2"/>
          <p:cNvPicPr>
            <a:picLocks noChangeAspect="1"/>
          </p:cNvPicPr>
          <p:nvPr/>
        </p:nvPicPr>
        <p:blipFill rotWithShape="1">
          <a:blip r:embed="rId2"/>
          <a:srcRect l="14007" t="25580" r="15184"/>
          <a:stretch/>
        </p:blipFill>
        <p:spPr>
          <a:xfrm>
            <a:off x="1748117" y="1613646"/>
            <a:ext cx="8633012" cy="4835573"/>
          </a:xfrm>
          <a:prstGeom prst="rect">
            <a:avLst/>
          </a:prstGeom>
        </p:spPr>
      </p:pic>
    </p:spTree>
    <p:extLst>
      <p:ext uri="{BB962C8B-B14F-4D97-AF65-F5344CB8AC3E}">
        <p14:creationId xmlns:p14="http://schemas.microsoft.com/office/powerpoint/2010/main" val="63953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2282" y="1067272"/>
            <a:ext cx="8780929" cy="5016758"/>
          </a:xfrm>
          <a:prstGeom prst="rect">
            <a:avLst/>
          </a:prstGeom>
        </p:spPr>
        <p:txBody>
          <a:bodyPr wrap="square">
            <a:spAutoFit/>
          </a:bodyPr>
          <a:lstStyle/>
          <a:p>
            <a:r>
              <a:rPr lang="fa-IR" sz="3200" b="1" dirty="0" smtClean="0"/>
              <a:t>تجزیه و تحلیل سیستم ها در موارد زیر به مدیران کمک می کند:</a:t>
            </a:r>
          </a:p>
          <a:p>
            <a:endParaRPr lang="fa-IR" dirty="0" smtClean="0"/>
          </a:p>
          <a:p>
            <a:endParaRPr lang="fa-IR" dirty="0"/>
          </a:p>
          <a:p>
            <a:endParaRPr lang="fa-IR" sz="2800" dirty="0"/>
          </a:p>
          <a:p>
            <a:r>
              <a:rPr lang="fa-IR" sz="2800" dirty="0" smtClean="0"/>
              <a:t> 1 -بررسی دوباره هدفهای سازمانی</a:t>
            </a:r>
          </a:p>
          <a:p>
            <a:endParaRPr lang="fa-IR" sz="2800" dirty="0"/>
          </a:p>
          <a:p>
            <a:r>
              <a:rPr lang="fa-IR" sz="2800" dirty="0" smtClean="0"/>
              <a:t> 2 -آشنایی بیشتر با نحوه کارها</a:t>
            </a:r>
          </a:p>
          <a:p>
            <a:endParaRPr lang="fa-IR" sz="2800" dirty="0"/>
          </a:p>
          <a:p>
            <a:r>
              <a:rPr lang="fa-IR" sz="2800" dirty="0" smtClean="0"/>
              <a:t> 3 -کمک در پی بردن به کمبود ها و نقایص مشکالت </a:t>
            </a:r>
          </a:p>
          <a:p>
            <a:endParaRPr lang="fa-IR" sz="2800" dirty="0"/>
          </a:p>
          <a:p>
            <a:r>
              <a:rPr lang="fa-IR" sz="2800" dirty="0" smtClean="0"/>
              <a:t>4 -با استفاده از روشهای علمی ،راههاو شیوه های بهتری را انتخاب و به مرحله اجرا بگذارند </a:t>
            </a:r>
            <a:endParaRPr lang="fa-IR" sz="2800" dirty="0"/>
          </a:p>
        </p:txBody>
      </p:sp>
    </p:spTree>
    <p:extLst>
      <p:ext uri="{BB962C8B-B14F-4D97-AF65-F5344CB8AC3E}">
        <p14:creationId xmlns:p14="http://schemas.microsoft.com/office/powerpoint/2010/main" val="3310308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917" y="390889"/>
            <a:ext cx="9507071" cy="6186309"/>
          </a:xfrm>
          <a:prstGeom prst="rect">
            <a:avLst/>
          </a:prstGeom>
        </p:spPr>
        <p:txBody>
          <a:bodyPr wrap="square">
            <a:spAutoFit/>
          </a:bodyPr>
          <a:lstStyle/>
          <a:p>
            <a:r>
              <a:rPr lang="fa-IR" sz="3200" b="1" dirty="0" smtClean="0"/>
              <a:t>برخی از وظایف واحد تجزیه و تحلیل سیستم ها</a:t>
            </a:r>
          </a:p>
          <a:p>
            <a:endParaRPr lang="fa-IR" sz="2800" dirty="0"/>
          </a:p>
          <a:p>
            <a:r>
              <a:rPr lang="fa-IR" sz="2800" dirty="0" smtClean="0"/>
              <a:t> 1 -بررسی و تجزیه و تحلیل ترکیب ساخت سازمان به منظور ایجاد تشکیلات مناسب با احتیاجات سازمان </a:t>
            </a:r>
          </a:p>
          <a:p>
            <a:endParaRPr lang="fa-IR" sz="2800" dirty="0"/>
          </a:p>
          <a:p>
            <a:r>
              <a:rPr lang="fa-IR" sz="2800" dirty="0" smtClean="0"/>
              <a:t>2 -استقرار مناسبترین سیستم ها ،روشها و شیوه ها ی انجام کار</a:t>
            </a:r>
          </a:p>
          <a:p>
            <a:endParaRPr lang="fa-IR" sz="2800" dirty="0"/>
          </a:p>
          <a:p>
            <a:r>
              <a:rPr lang="fa-IR" sz="2800" dirty="0" smtClean="0"/>
              <a:t> 3 -بررسی تجزیه و تحلیل نحوه تقسیم کار</a:t>
            </a:r>
          </a:p>
          <a:p>
            <a:endParaRPr lang="fa-IR" sz="2800" dirty="0"/>
          </a:p>
          <a:p>
            <a:r>
              <a:rPr lang="fa-IR" sz="2800" dirty="0" smtClean="0"/>
              <a:t> 4 -بررسی و تجزیه و تحلیل نحوه تخصیص جا و مکان </a:t>
            </a:r>
          </a:p>
          <a:p>
            <a:endParaRPr lang="fa-IR" sz="2800" dirty="0"/>
          </a:p>
          <a:p>
            <a:r>
              <a:rPr lang="fa-IR" sz="2800" dirty="0" smtClean="0"/>
              <a:t>5 -بررسی و کنترل فرمهای مورد نیاز سازمان</a:t>
            </a:r>
          </a:p>
          <a:p>
            <a:endParaRPr lang="fa-IR" sz="2800" dirty="0"/>
          </a:p>
          <a:p>
            <a:r>
              <a:rPr lang="fa-IR" sz="2800" dirty="0" smtClean="0"/>
              <a:t> 6 -وغیره </a:t>
            </a:r>
            <a:endParaRPr lang="fa-IR" sz="2800" dirty="0"/>
          </a:p>
        </p:txBody>
      </p:sp>
    </p:spTree>
    <p:extLst>
      <p:ext uri="{BB962C8B-B14F-4D97-AF65-F5344CB8AC3E}">
        <p14:creationId xmlns:p14="http://schemas.microsoft.com/office/powerpoint/2010/main" val="3073174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6861"/>
            <a:ext cx="9278471" cy="6032421"/>
          </a:xfrm>
          <a:prstGeom prst="rect">
            <a:avLst/>
          </a:prstGeom>
        </p:spPr>
        <p:txBody>
          <a:bodyPr wrap="square">
            <a:spAutoFit/>
          </a:bodyPr>
          <a:lstStyle/>
          <a:p>
            <a:r>
              <a:rPr lang="fa-IR" sz="3200" b="1" dirty="0" smtClean="0"/>
              <a:t>اهم فواید تجزیه و تحلیل سیستمها و روشها</a:t>
            </a:r>
          </a:p>
          <a:p>
            <a:endParaRPr lang="fa-IR" dirty="0"/>
          </a:p>
          <a:p>
            <a:r>
              <a:rPr lang="fa-IR" sz="2800" dirty="0" smtClean="0"/>
              <a:t> 1 -اقدامی مناسب جهت بررسی مسائل و مشکالت سازمانی است</a:t>
            </a:r>
          </a:p>
          <a:p>
            <a:endParaRPr lang="fa-IR" sz="2800" dirty="0"/>
          </a:p>
          <a:p>
            <a:r>
              <a:rPr lang="fa-IR" sz="2800" dirty="0" smtClean="0"/>
              <a:t> 2 -کمک به ساده کردن کارها و افزایش بهره وری سازمانها</a:t>
            </a:r>
          </a:p>
          <a:p>
            <a:endParaRPr lang="fa-IR" sz="2800" dirty="0"/>
          </a:p>
          <a:p>
            <a:r>
              <a:rPr lang="fa-IR" sz="2800" dirty="0" smtClean="0"/>
              <a:t> 3 -اقدامی مناسب جهت کمک به مدیران در امر سیاست گذاری و تصمیم گیری </a:t>
            </a:r>
          </a:p>
          <a:p>
            <a:endParaRPr lang="fa-IR" sz="2800" dirty="0"/>
          </a:p>
          <a:p>
            <a:r>
              <a:rPr lang="fa-IR" sz="2800" dirty="0" smtClean="0"/>
              <a:t>4 -با کمک تجزیه و تحلیل سیستم ها می توان ساختار سازمانی مناسب تر و روشهای اجرایی کارآمدتر بوجودآورد</a:t>
            </a:r>
          </a:p>
          <a:p>
            <a:endParaRPr lang="fa-IR" sz="2800" dirty="0"/>
          </a:p>
          <a:p>
            <a:r>
              <a:rPr lang="fa-IR" sz="2800" dirty="0" smtClean="0"/>
              <a:t> 5 -کمک به دستیابی به اطالعات دقیق و بهنگام از وضع موجود</a:t>
            </a:r>
          </a:p>
          <a:p>
            <a:endParaRPr lang="fa-IR" sz="2800" dirty="0"/>
          </a:p>
          <a:p>
            <a:r>
              <a:rPr lang="fa-IR" sz="2800" dirty="0" smtClean="0"/>
              <a:t> 6 -وغیره </a:t>
            </a:r>
            <a:endParaRPr lang="fa-IR" sz="2800" dirty="0"/>
          </a:p>
        </p:txBody>
      </p:sp>
    </p:spTree>
    <p:extLst>
      <p:ext uri="{BB962C8B-B14F-4D97-AF65-F5344CB8AC3E}">
        <p14:creationId xmlns:p14="http://schemas.microsoft.com/office/powerpoint/2010/main" val="4005811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3341" y="302359"/>
            <a:ext cx="9224682" cy="6555641"/>
          </a:xfrm>
          <a:prstGeom prst="rect">
            <a:avLst/>
          </a:prstGeom>
        </p:spPr>
        <p:txBody>
          <a:bodyPr wrap="square">
            <a:spAutoFit/>
          </a:bodyPr>
          <a:lstStyle/>
          <a:p>
            <a:r>
              <a:rPr lang="fa-IR" sz="2800" b="1" dirty="0" smtClean="0"/>
              <a:t>برخی از ویژگیهای یک تحلیل گر سیستم</a:t>
            </a:r>
          </a:p>
          <a:p>
            <a:endParaRPr lang="fa-IR" sz="2800" dirty="0"/>
          </a:p>
          <a:p>
            <a:r>
              <a:rPr lang="fa-IR" sz="2800" dirty="0" smtClean="0"/>
              <a:t> 1 -معتقد و عالقمند به کار تجزیه و تحلیل باشد</a:t>
            </a:r>
          </a:p>
          <a:p>
            <a:endParaRPr lang="fa-IR" sz="2800" dirty="0"/>
          </a:p>
          <a:p>
            <a:r>
              <a:rPr lang="fa-IR" sz="2800" dirty="0" smtClean="0"/>
              <a:t> 2 -دارای ذهنی پرسشگر باشد </a:t>
            </a:r>
          </a:p>
          <a:p>
            <a:endParaRPr lang="fa-IR" sz="2800" dirty="0"/>
          </a:p>
          <a:p>
            <a:r>
              <a:rPr lang="fa-IR" sz="2800" dirty="0" smtClean="0"/>
              <a:t>3 -متوجه نقش مهم کارکنان سازمان باشد</a:t>
            </a:r>
          </a:p>
          <a:p>
            <a:endParaRPr lang="fa-IR" sz="2800" dirty="0"/>
          </a:p>
          <a:p>
            <a:r>
              <a:rPr lang="fa-IR" sz="2800" dirty="0" smtClean="0"/>
              <a:t> 4 -اجزاءسیستمها را در ارتباط با یکدیگر ببینند و آنها را به صورت هماهنگ و متحد در آورد</a:t>
            </a:r>
          </a:p>
          <a:p>
            <a:endParaRPr lang="fa-IR" sz="2800" dirty="0"/>
          </a:p>
          <a:p>
            <a:r>
              <a:rPr lang="fa-IR" sz="2800" dirty="0" smtClean="0"/>
              <a:t> 5 -بایستی با بررسی کافی و برخورد سیستمی علت و معلول ها را تشخیص و برای حل مشکل اقدام کرد</a:t>
            </a:r>
          </a:p>
          <a:p>
            <a:endParaRPr lang="fa-IR" sz="2800" dirty="0"/>
          </a:p>
          <a:p>
            <a:r>
              <a:rPr lang="fa-IR" sz="2800" dirty="0" smtClean="0"/>
              <a:t> 6 -وغیره</a:t>
            </a:r>
            <a:endParaRPr lang="fa-IR" sz="2800" dirty="0"/>
          </a:p>
        </p:txBody>
      </p:sp>
    </p:spTree>
    <p:extLst>
      <p:ext uri="{BB962C8B-B14F-4D97-AF65-F5344CB8AC3E}">
        <p14:creationId xmlns:p14="http://schemas.microsoft.com/office/powerpoint/2010/main" val="2585757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1446" y="735123"/>
            <a:ext cx="8113059" cy="6186309"/>
          </a:xfrm>
          <a:prstGeom prst="rect">
            <a:avLst/>
          </a:prstGeom>
        </p:spPr>
        <p:txBody>
          <a:bodyPr wrap="square">
            <a:spAutoFit/>
          </a:bodyPr>
          <a:lstStyle/>
          <a:p>
            <a:pPr algn="ctr"/>
            <a:r>
              <a:rPr lang="fa-IR" sz="3200" b="1" dirty="0" smtClean="0"/>
              <a:t>سیکل تجزیه و تحلیل</a:t>
            </a:r>
          </a:p>
          <a:p>
            <a:pPr marL="342900" indent="-342900">
              <a:buFont typeface="+mj-lt"/>
              <a:buAutoNum type="arabicPeriod"/>
            </a:pPr>
            <a:r>
              <a:rPr lang="fa-IR" dirty="0" smtClean="0"/>
              <a:t> </a:t>
            </a:r>
            <a:r>
              <a:rPr lang="fa-IR" sz="2800" dirty="0" smtClean="0"/>
              <a:t>شناخت کل سیستم و هدفهای آن</a:t>
            </a:r>
          </a:p>
          <a:p>
            <a:pPr marL="514350" indent="-514350">
              <a:buFont typeface="+mj-lt"/>
              <a:buAutoNum type="arabicPeriod"/>
            </a:pPr>
            <a:endParaRPr lang="fa-IR" sz="2800" dirty="0"/>
          </a:p>
          <a:p>
            <a:pPr marL="514350" indent="-514350">
              <a:buFont typeface="+mj-lt"/>
              <a:buAutoNum type="arabicPeriod"/>
            </a:pPr>
            <a:r>
              <a:rPr lang="fa-IR" sz="2800" dirty="0" smtClean="0"/>
              <a:t> بررسی و تشخیص مشکلات</a:t>
            </a:r>
          </a:p>
          <a:p>
            <a:pPr marL="514350" indent="-514350">
              <a:buFont typeface="+mj-lt"/>
              <a:buAutoNum type="arabicPeriod"/>
            </a:pPr>
            <a:endParaRPr lang="fa-IR" sz="2800" dirty="0"/>
          </a:p>
          <a:p>
            <a:pPr marL="514350" indent="-514350">
              <a:buFont typeface="+mj-lt"/>
              <a:buAutoNum type="arabicPeriod"/>
            </a:pPr>
            <a:r>
              <a:rPr lang="fa-IR" sz="2800" dirty="0" smtClean="0"/>
              <a:t> انتخاب مهمترین مشکل</a:t>
            </a:r>
          </a:p>
          <a:p>
            <a:pPr marL="514350" indent="-514350">
              <a:buFont typeface="+mj-lt"/>
              <a:buAutoNum type="arabicPeriod"/>
            </a:pPr>
            <a:endParaRPr lang="fa-IR" sz="2800" dirty="0"/>
          </a:p>
          <a:p>
            <a:pPr marL="514350" indent="-514350">
              <a:buFont typeface="+mj-lt"/>
              <a:buAutoNum type="arabicPeriod"/>
            </a:pPr>
            <a:r>
              <a:rPr lang="fa-IR" sz="2800" dirty="0" smtClean="0"/>
              <a:t> تعین علل مشکل</a:t>
            </a:r>
            <a:br>
              <a:rPr lang="fa-IR" sz="2800" dirty="0" smtClean="0"/>
            </a:br>
            <a:endParaRPr lang="fa-IR" sz="2800" dirty="0"/>
          </a:p>
          <a:p>
            <a:pPr marL="514350" indent="-514350">
              <a:buFont typeface="+mj-lt"/>
              <a:buAutoNum type="arabicPeriod"/>
            </a:pPr>
            <a:r>
              <a:rPr lang="fa-IR" sz="2800" dirty="0" smtClean="0"/>
              <a:t> بررسی راه حل های مشکل</a:t>
            </a:r>
          </a:p>
          <a:p>
            <a:pPr marL="514350" indent="-514350">
              <a:buFont typeface="+mj-lt"/>
              <a:buAutoNum type="arabicPeriod"/>
            </a:pPr>
            <a:endParaRPr lang="fa-IR" sz="2800" dirty="0"/>
          </a:p>
          <a:p>
            <a:pPr marL="514350" indent="-514350">
              <a:buFont typeface="+mj-lt"/>
              <a:buAutoNum type="arabicPeriod"/>
            </a:pPr>
            <a:r>
              <a:rPr lang="fa-IR" sz="2800" dirty="0" smtClean="0"/>
              <a:t> ارزیابی هر یک از راه حل ها یا روشها</a:t>
            </a:r>
          </a:p>
          <a:p>
            <a:pPr marL="514350" indent="-514350">
              <a:buFont typeface="+mj-lt"/>
              <a:buAutoNum type="arabicPeriod"/>
            </a:pPr>
            <a:endParaRPr lang="fa-IR" sz="2800" dirty="0"/>
          </a:p>
          <a:p>
            <a:pPr marL="514350" indent="-514350">
              <a:buFont typeface="+mj-lt"/>
              <a:buAutoNum type="arabicPeriod"/>
            </a:pPr>
            <a:r>
              <a:rPr lang="fa-IR" sz="2800" dirty="0" smtClean="0"/>
              <a:t> انتخاب روش مناسب</a:t>
            </a:r>
            <a:endParaRPr lang="fa-IR" sz="2800" dirty="0"/>
          </a:p>
        </p:txBody>
      </p:sp>
    </p:spTree>
    <p:extLst>
      <p:ext uri="{BB962C8B-B14F-4D97-AF65-F5344CB8AC3E}">
        <p14:creationId xmlns:p14="http://schemas.microsoft.com/office/powerpoint/2010/main" val="543747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388" y="1169458"/>
            <a:ext cx="7790330" cy="4739759"/>
          </a:xfrm>
          <a:prstGeom prst="rect">
            <a:avLst/>
          </a:prstGeom>
        </p:spPr>
        <p:txBody>
          <a:bodyPr wrap="square">
            <a:spAutoFit/>
          </a:bodyPr>
          <a:lstStyle/>
          <a:p>
            <a:pPr algn="ctr"/>
            <a:r>
              <a:rPr lang="fa-IR" sz="3200" b="1" dirty="0" smtClean="0"/>
              <a:t>سیکل تجزیه و تحلیل</a:t>
            </a:r>
          </a:p>
          <a:p>
            <a:pPr marL="342900" indent="-342900">
              <a:buFont typeface="+mj-lt"/>
              <a:buAutoNum type="arabicPeriod" startAt="8"/>
            </a:pPr>
            <a:endParaRPr lang="fa-IR" dirty="0"/>
          </a:p>
          <a:p>
            <a:pPr marL="342900" indent="-342900">
              <a:buFont typeface="+mj-lt"/>
              <a:buAutoNum type="arabicPeriod" startAt="8"/>
            </a:pPr>
            <a:r>
              <a:rPr lang="fa-IR" dirty="0" smtClean="0"/>
              <a:t> </a:t>
            </a:r>
            <a:r>
              <a:rPr lang="fa-IR" sz="2800" dirty="0" smtClean="0"/>
              <a:t>تنظیم گزارش پیشنهادی</a:t>
            </a:r>
          </a:p>
          <a:p>
            <a:pPr marL="342900" indent="-342900">
              <a:buFont typeface="+mj-lt"/>
              <a:buAutoNum type="arabicPeriod" startAt="8"/>
            </a:pPr>
            <a:endParaRPr lang="fa-IR" sz="2800" dirty="0"/>
          </a:p>
          <a:p>
            <a:pPr marL="342900" indent="-342900">
              <a:buFont typeface="+mj-lt"/>
              <a:buAutoNum type="arabicPeriod" startAt="8"/>
            </a:pPr>
            <a:r>
              <a:rPr lang="fa-IR" sz="2800" dirty="0" smtClean="0"/>
              <a:t> پیگیری جهت اجرا</a:t>
            </a:r>
          </a:p>
          <a:p>
            <a:pPr marL="342900" indent="-342900">
              <a:buFont typeface="+mj-lt"/>
              <a:buAutoNum type="arabicPeriod" startAt="8"/>
            </a:pPr>
            <a:endParaRPr lang="fa-IR" sz="2800" dirty="0"/>
          </a:p>
          <a:p>
            <a:pPr marL="342900" indent="-342900">
              <a:buFont typeface="+mj-lt"/>
              <a:buAutoNum type="arabicPeriod" startAt="8"/>
            </a:pPr>
            <a:r>
              <a:rPr lang="fa-IR" sz="2800" dirty="0" smtClean="0"/>
              <a:t> ارزیابی مجدد روش نو </a:t>
            </a:r>
          </a:p>
          <a:p>
            <a:pPr marL="342900" indent="-342900">
              <a:buFont typeface="+mj-lt"/>
              <a:buAutoNum type="arabicPeriod" startAt="8"/>
            </a:pPr>
            <a:endParaRPr lang="fa-IR" sz="2800" dirty="0"/>
          </a:p>
          <a:p>
            <a:pPr marL="342900" indent="-342900">
              <a:buFont typeface="+mj-lt"/>
              <a:buAutoNum type="arabicPeriod" startAt="8"/>
            </a:pPr>
            <a:r>
              <a:rPr lang="fa-IR" sz="2800" dirty="0" smtClean="0"/>
              <a:t>جرح و تعدیل روش نو</a:t>
            </a:r>
          </a:p>
          <a:p>
            <a:pPr marL="342900" indent="-342900">
              <a:buFont typeface="+mj-lt"/>
              <a:buAutoNum type="arabicPeriod" startAt="8"/>
            </a:pPr>
            <a:endParaRPr lang="fa-IR" sz="2800" dirty="0"/>
          </a:p>
          <a:p>
            <a:pPr marL="342900" indent="-342900">
              <a:buFont typeface="+mj-lt"/>
              <a:buAutoNum type="arabicPeriod" startAt="8"/>
            </a:pPr>
            <a:r>
              <a:rPr lang="fa-IR" sz="2800" dirty="0" smtClean="0"/>
              <a:t> استقرار روش نو</a:t>
            </a:r>
            <a:endParaRPr lang="fa-IR" sz="2800" dirty="0"/>
          </a:p>
        </p:txBody>
      </p:sp>
    </p:spTree>
    <p:extLst>
      <p:ext uri="{BB962C8B-B14F-4D97-AF65-F5344CB8AC3E}">
        <p14:creationId xmlns:p14="http://schemas.microsoft.com/office/powerpoint/2010/main" val="2036953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071" y="1317813"/>
            <a:ext cx="9238129" cy="3792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smtClean="0"/>
              <a:t>جلسه سوم</a:t>
            </a:r>
          </a:p>
          <a:p>
            <a:pPr algn="ctr"/>
            <a:endParaRPr lang="fa-IR" sz="3600" b="1" dirty="0" smtClean="0"/>
          </a:p>
          <a:p>
            <a:pPr algn="ctr"/>
            <a:r>
              <a:rPr lang="fa-IR" sz="3600" dirty="0" smtClean="0"/>
              <a:t>مراحل تجزیه و تحلیل سیستمها</a:t>
            </a:r>
            <a:endParaRPr lang="fa-IR" sz="3600" b="1" dirty="0" smtClean="0"/>
          </a:p>
        </p:txBody>
      </p:sp>
    </p:spTree>
    <p:extLst>
      <p:ext uri="{BB962C8B-B14F-4D97-AF65-F5344CB8AC3E}">
        <p14:creationId xmlns:p14="http://schemas.microsoft.com/office/powerpoint/2010/main" val="1765328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4329" y="1693894"/>
            <a:ext cx="8579224" cy="2000548"/>
          </a:xfrm>
          <a:prstGeom prst="rect">
            <a:avLst/>
          </a:prstGeom>
        </p:spPr>
        <p:txBody>
          <a:bodyPr wrap="square">
            <a:spAutoFit/>
          </a:bodyPr>
          <a:lstStyle/>
          <a:p>
            <a:pPr algn="ctr"/>
            <a:r>
              <a:rPr lang="fa-IR" sz="3200" b="1" dirty="0" smtClean="0"/>
              <a:t>مراحل تجزیه و تحلیل سیستمها</a:t>
            </a:r>
          </a:p>
          <a:p>
            <a:pPr algn="ctr"/>
            <a:endParaRPr lang="fa-IR" sz="3200" b="1" dirty="0" smtClean="0"/>
          </a:p>
          <a:p>
            <a:r>
              <a:rPr lang="fa-IR" sz="3200" b="1" dirty="0" smtClean="0"/>
              <a:t> </a:t>
            </a:r>
            <a:r>
              <a:rPr lang="fa-IR" sz="2800" dirty="0" smtClean="0"/>
              <a:t>در تجزیه و تحلیل سیستمها توصیه می شود که آنالیست از روش پژوهش علمی استفاده کند. </a:t>
            </a:r>
            <a:endParaRPr lang="fa-IR" sz="2800" dirty="0"/>
          </a:p>
        </p:txBody>
      </p:sp>
    </p:spTree>
    <p:extLst>
      <p:ext uri="{BB962C8B-B14F-4D97-AF65-F5344CB8AC3E}">
        <p14:creationId xmlns:p14="http://schemas.microsoft.com/office/powerpoint/2010/main" val="219067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6717" y="844061"/>
            <a:ext cx="8901953" cy="5016758"/>
          </a:xfrm>
          <a:prstGeom prst="rect">
            <a:avLst/>
          </a:prstGeom>
        </p:spPr>
        <p:txBody>
          <a:bodyPr wrap="square">
            <a:spAutoFit/>
          </a:bodyPr>
          <a:lstStyle/>
          <a:p>
            <a:pPr algn="ctr"/>
            <a:r>
              <a:rPr lang="fa-IR" sz="3200" dirty="0" smtClean="0"/>
              <a:t>هدفهای رفتاری فصل اول</a:t>
            </a:r>
          </a:p>
          <a:p>
            <a:pPr algn="ctr"/>
            <a:endParaRPr lang="fa-IR" sz="3200" dirty="0" smtClean="0"/>
          </a:p>
          <a:p>
            <a:r>
              <a:rPr lang="fa-IR" sz="3200" dirty="0" smtClean="0"/>
              <a:t> 1 -سه خصلت اساسی سیستمها را بر شمارید</a:t>
            </a:r>
          </a:p>
          <a:p>
            <a:r>
              <a:rPr lang="fa-IR" sz="3200" dirty="0" smtClean="0"/>
              <a:t> 2 -اجزاءسیستم را نام برده و هر یک را در دو سطر توضیح دهید</a:t>
            </a:r>
          </a:p>
          <a:p>
            <a:r>
              <a:rPr lang="fa-IR" sz="3200" dirty="0" smtClean="0"/>
              <a:t> 3 -اجزاءمختلف سیستم در یک موسسه آموزشی را مشخص کنید 4 -سیستم باز و بسته را مقایسه کنید</a:t>
            </a:r>
          </a:p>
          <a:p>
            <a:r>
              <a:rPr lang="fa-IR" sz="3200" dirty="0" smtClean="0"/>
              <a:t> 5 -آنتروپی منفی و گونه های مختلف آن را شرح دهید و نحوه عملکرد آنتروپی را در سیستم های باز و بسته شرح دهید</a:t>
            </a:r>
          </a:p>
          <a:p>
            <a:r>
              <a:rPr lang="fa-IR" sz="3200" dirty="0" smtClean="0"/>
              <a:t> 6 -سیستم های اصلی و فرعی را با ذکر مثال توضیح دهید </a:t>
            </a:r>
            <a:endParaRPr lang="fa-IR" sz="3200" dirty="0"/>
          </a:p>
        </p:txBody>
      </p:sp>
    </p:spTree>
    <p:extLst>
      <p:ext uri="{BB962C8B-B14F-4D97-AF65-F5344CB8AC3E}">
        <p14:creationId xmlns:p14="http://schemas.microsoft.com/office/powerpoint/2010/main" val="1253589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399" y="1394028"/>
            <a:ext cx="8310282" cy="2154436"/>
          </a:xfrm>
          <a:prstGeom prst="rect">
            <a:avLst/>
          </a:prstGeom>
        </p:spPr>
        <p:txBody>
          <a:bodyPr wrap="square">
            <a:spAutoFit/>
          </a:bodyPr>
          <a:lstStyle/>
          <a:p>
            <a:pPr algn="ctr"/>
            <a:r>
              <a:rPr lang="fa-IR" sz="3200" b="1" dirty="0" smtClean="0"/>
              <a:t>تعریف روش علمی</a:t>
            </a:r>
          </a:p>
          <a:p>
            <a:endParaRPr lang="fa-IR" dirty="0"/>
          </a:p>
          <a:p>
            <a:r>
              <a:rPr lang="fa-IR" sz="2800" dirty="0" smtClean="0"/>
              <a:t> پژوهش علمی اصولاً کوشش نظام مندی برای پاسخ دادن به پرسشهاست و ساختار آن متکی بر یک نظام منطقی است که روش علمی نامیده می شود. </a:t>
            </a:r>
            <a:endParaRPr lang="fa-IR" sz="2800" dirty="0"/>
          </a:p>
        </p:txBody>
      </p:sp>
    </p:spTree>
    <p:extLst>
      <p:ext uri="{BB962C8B-B14F-4D97-AF65-F5344CB8AC3E}">
        <p14:creationId xmlns:p14="http://schemas.microsoft.com/office/powerpoint/2010/main" val="4039822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635" y="1071300"/>
            <a:ext cx="8659906" cy="3877985"/>
          </a:xfrm>
          <a:prstGeom prst="rect">
            <a:avLst/>
          </a:prstGeom>
        </p:spPr>
        <p:txBody>
          <a:bodyPr wrap="square">
            <a:spAutoFit/>
          </a:bodyPr>
          <a:lstStyle/>
          <a:p>
            <a:pPr algn="ctr"/>
            <a:r>
              <a:rPr lang="fa-IR" sz="3200" b="1" dirty="0" smtClean="0"/>
              <a:t>مراحل روش علمی</a:t>
            </a:r>
          </a:p>
          <a:p>
            <a:endParaRPr lang="fa-IR" dirty="0"/>
          </a:p>
          <a:p>
            <a:r>
              <a:rPr lang="fa-IR" dirty="0" smtClean="0"/>
              <a:t> </a:t>
            </a:r>
            <a:r>
              <a:rPr lang="fa-IR" sz="2800" dirty="0" smtClean="0"/>
              <a:t>1 -توضیح و توجیه مشکل</a:t>
            </a:r>
          </a:p>
          <a:p>
            <a:r>
              <a:rPr lang="fa-IR" sz="2800" dirty="0" smtClean="0"/>
              <a:t> 2 -ایجاد فرضیه هایی درباره مشکل و علل آن</a:t>
            </a:r>
          </a:p>
          <a:p>
            <a:r>
              <a:rPr lang="fa-IR" sz="2800" dirty="0" smtClean="0"/>
              <a:t> 3 -انتخاب فرضیه اهم</a:t>
            </a:r>
          </a:p>
          <a:p>
            <a:r>
              <a:rPr lang="fa-IR" sz="2800" dirty="0" smtClean="0"/>
              <a:t> 4 -جمع آوری اطلاعات درباره فرضیه</a:t>
            </a:r>
          </a:p>
          <a:p>
            <a:r>
              <a:rPr lang="fa-IR" sz="2800" dirty="0" smtClean="0"/>
              <a:t> 5 -طبقه بندی اطلاعات مکتسبه</a:t>
            </a:r>
          </a:p>
          <a:p>
            <a:r>
              <a:rPr lang="fa-IR" sz="2800" dirty="0" smtClean="0"/>
              <a:t> 6 -تجزیه و تحلیل اطلاعات </a:t>
            </a:r>
          </a:p>
          <a:p>
            <a:r>
              <a:rPr lang="fa-IR" sz="2800" dirty="0" smtClean="0"/>
              <a:t>7 -اخذ نتیجه</a:t>
            </a:r>
            <a:endParaRPr lang="fa-IR" sz="2800" dirty="0"/>
          </a:p>
        </p:txBody>
      </p:sp>
    </p:spTree>
    <p:extLst>
      <p:ext uri="{BB962C8B-B14F-4D97-AF65-F5344CB8AC3E}">
        <p14:creationId xmlns:p14="http://schemas.microsoft.com/office/powerpoint/2010/main" val="451971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177" y="1260919"/>
            <a:ext cx="8794376" cy="4585871"/>
          </a:xfrm>
          <a:prstGeom prst="rect">
            <a:avLst/>
          </a:prstGeom>
        </p:spPr>
        <p:txBody>
          <a:bodyPr wrap="square">
            <a:spAutoFit/>
          </a:bodyPr>
          <a:lstStyle/>
          <a:p>
            <a:pPr algn="ctr"/>
            <a:r>
              <a:rPr lang="fa-IR" sz="3200" b="1" dirty="0" smtClean="0"/>
              <a:t>تشریح مراحل تجزیه و تحلیل سیستم</a:t>
            </a:r>
          </a:p>
          <a:p>
            <a:pPr algn="ctr"/>
            <a:endParaRPr lang="fa-IR" sz="3200" b="1" dirty="0" smtClean="0"/>
          </a:p>
          <a:p>
            <a:pPr algn="justLow"/>
            <a:r>
              <a:rPr lang="fa-IR" sz="3200" b="1" dirty="0" smtClean="0"/>
              <a:t> </a:t>
            </a:r>
            <a:r>
              <a:rPr lang="fa-IR" sz="2800" dirty="0" smtClean="0"/>
              <a:t>مرحله اول : شناخت مشکل و تبیین آن مشکل یا مشکالت مربوطه ممکن است از سوی مدیران، مقامات مسئول سازمانی و یا شخص آنالیست شناسایی گردد مشکل مربوطه بایستی :</a:t>
            </a:r>
          </a:p>
          <a:p>
            <a:pPr algn="justLow"/>
            <a:r>
              <a:rPr lang="fa-IR" sz="2800" dirty="0" smtClean="0"/>
              <a:t> - به اندازه کافی اهمیت داشته باشد که وقت و هزینه را بتوان صرف آن کرد .</a:t>
            </a:r>
          </a:p>
          <a:p>
            <a:pPr algn="justLow"/>
            <a:r>
              <a:rPr lang="fa-IR" sz="2800" dirty="0" smtClean="0"/>
              <a:t> - برای تشخیص مهم بودن مشکل باید ارتباط آن با هدف سازمان را بررسی کرد .</a:t>
            </a:r>
          </a:p>
          <a:p>
            <a:pPr algn="justLow"/>
            <a:r>
              <a:rPr lang="fa-IR" sz="2800" dirty="0" smtClean="0"/>
              <a:t> - در شناخت مشکل باید دقت کرد علتها با معلولها اشتباه نشوند .</a:t>
            </a:r>
            <a:endParaRPr lang="fa-IR" sz="2800" dirty="0"/>
          </a:p>
        </p:txBody>
      </p:sp>
    </p:spTree>
    <p:extLst>
      <p:ext uri="{BB962C8B-B14F-4D97-AF65-F5344CB8AC3E}">
        <p14:creationId xmlns:p14="http://schemas.microsoft.com/office/powerpoint/2010/main" val="3910030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64" y="1447817"/>
            <a:ext cx="9802906" cy="2154436"/>
          </a:xfrm>
          <a:prstGeom prst="rect">
            <a:avLst/>
          </a:prstGeom>
        </p:spPr>
        <p:txBody>
          <a:bodyPr wrap="square">
            <a:spAutoFit/>
          </a:bodyPr>
          <a:lstStyle/>
          <a:p>
            <a:pPr algn="ctr"/>
            <a:r>
              <a:rPr lang="fa-IR" sz="3200" b="1" dirty="0" smtClean="0"/>
              <a:t>مرحله دوم : ایجاد فرضیه </a:t>
            </a:r>
          </a:p>
          <a:p>
            <a:endParaRPr lang="fa-IR" dirty="0"/>
          </a:p>
          <a:p>
            <a:r>
              <a:rPr lang="fa-IR" sz="2800" dirty="0" smtClean="0"/>
              <a:t>پس از شناخت مشکل بایستی درباره عواملی که سبب بروز مشکل شده اند حدث زد و فرضیاتی را مطرح کرد و فرضیه اهم (مهمترین و محتمل ترین راه حل )را برگزید.</a:t>
            </a:r>
            <a:endParaRPr lang="fa-IR" sz="2800" dirty="0"/>
          </a:p>
        </p:txBody>
      </p:sp>
    </p:spTree>
    <p:extLst>
      <p:ext uri="{BB962C8B-B14F-4D97-AF65-F5344CB8AC3E}">
        <p14:creationId xmlns:p14="http://schemas.microsoft.com/office/powerpoint/2010/main" val="2740121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8835" y="1363107"/>
            <a:ext cx="8579224" cy="2308324"/>
          </a:xfrm>
          <a:prstGeom prst="rect">
            <a:avLst/>
          </a:prstGeom>
        </p:spPr>
        <p:txBody>
          <a:bodyPr wrap="square">
            <a:spAutoFit/>
          </a:bodyPr>
          <a:lstStyle/>
          <a:p>
            <a:pPr algn="ctr"/>
            <a:r>
              <a:rPr lang="fa-IR" sz="3200" b="1" dirty="0" smtClean="0"/>
              <a:t>مرحله سوم : جمع آوری اطلاعات </a:t>
            </a:r>
          </a:p>
          <a:p>
            <a:endParaRPr lang="fa-IR" sz="2800" b="1" dirty="0"/>
          </a:p>
          <a:p>
            <a:r>
              <a:rPr lang="fa-IR" sz="2800" dirty="0" smtClean="0"/>
              <a:t>در این مرحله بایستی اطلاعاتی را پیرامون مشکل و راه حلهای آن کسب کرد .هر چه صحت و دقت اطلاعات بیشتر باشد ،احتمال شناخت واقعیت و دستیابی به راه حل مناسب برای مشکل بیشتر خواهد بود .</a:t>
            </a:r>
            <a:endParaRPr lang="fa-IR" sz="2800" dirty="0"/>
          </a:p>
        </p:txBody>
      </p:sp>
    </p:spTree>
    <p:extLst>
      <p:ext uri="{BB962C8B-B14F-4D97-AF65-F5344CB8AC3E}">
        <p14:creationId xmlns:p14="http://schemas.microsoft.com/office/powerpoint/2010/main" val="916578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047" y="398947"/>
            <a:ext cx="9063318" cy="5601533"/>
          </a:xfrm>
          <a:prstGeom prst="rect">
            <a:avLst/>
          </a:prstGeom>
        </p:spPr>
        <p:txBody>
          <a:bodyPr wrap="square">
            <a:spAutoFit/>
          </a:bodyPr>
          <a:lstStyle/>
          <a:p>
            <a:pPr algn="ctr"/>
            <a:r>
              <a:rPr lang="fa-IR" sz="3200" b="1" dirty="0" smtClean="0"/>
              <a:t>روشهای گرد آوری اطلاعات </a:t>
            </a:r>
          </a:p>
          <a:p>
            <a:endParaRPr lang="fa-IR" dirty="0" smtClean="0"/>
          </a:p>
          <a:p>
            <a:r>
              <a:rPr lang="fa-IR" sz="2800" dirty="0" smtClean="0"/>
              <a:t>1 -استفاده از کتابخانه </a:t>
            </a:r>
          </a:p>
          <a:p>
            <a:endParaRPr lang="fa-IR" sz="2800" dirty="0" smtClean="0"/>
          </a:p>
          <a:p>
            <a:r>
              <a:rPr lang="fa-IR" sz="2800" dirty="0" smtClean="0"/>
              <a:t>2 -کسب اطلاعات از اسناد و مدارک و بایگانی ها و آرشیوها </a:t>
            </a:r>
          </a:p>
          <a:p>
            <a:endParaRPr lang="fa-IR" sz="2800" dirty="0" smtClean="0"/>
          </a:p>
          <a:p>
            <a:r>
              <a:rPr lang="fa-IR" sz="2800" dirty="0" smtClean="0"/>
              <a:t>3-مراجعه به جداول و نمودارهای سازمانی</a:t>
            </a:r>
          </a:p>
          <a:p>
            <a:endParaRPr lang="fa-IR" sz="2800" dirty="0" smtClean="0"/>
          </a:p>
          <a:p>
            <a:r>
              <a:rPr lang="fa-IR" sz="2800" dirty="0" smtClean="0"/>
              <a:t> 4 –مشاهده</a:t>
            </a:r>
          </a:p>
          <a:p>
            <a:endParaRPr lang="fa-IR" sz="2800" dirty="0" smtClean="0"/>
          </a:p>
          <a:p>
            <a:r>
              <a:rPr lang="fa-IR" sz="2800" dirty="0" smtClean="0"/>
              <a:t> 5 -تهیه و تنظیم پرسشنامه</a:t>
            </a:r>
          </a:p>
          <a:p>
            <a:endParaRPr lang="fa-IR" sz="2800" dirty="0" smtClean="0"/>
          </a:p>
          <a:p>
            <a:r>
              <a:rPr lang="fa-IR" sz="2800" dirty="0" smtClean="0"/>
              <a:t> 6-انجام مصاحبه </a:t>
            </a:r>
            <a:endParaRPr lang="fa-IR" sz="2800" dirty="0"/>
          </a:p>
        </p:txBody>
      </p:sp>
    </p:spTree>
    <p:extLst>
      <p:ext uri="{BB962C8B-B14F-4D97-AF65-F5344CB8AC3E}">
        <p14:creationId xmlns:p14="http://schemas.microsoft.com/office/powerpoint/2010/main" val="3501692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318" y="1443789"/>
            <a:ext cx="8458200" cy="2585323"/>
          </a:xfrm>
          <a:prstGeom prst="rect">
            <a:avLst/>
          </a:prstGeom>
        </p:spPr>
        <p:txBody>
          <a:bodyPr wrap="square">
            <a:spAutoFit/>
          </a:bodyPr>
          <a:lstStyle/>
          <a:p>
            <a:r>
              <a:rPr lang="fa-IR" sz="3200" b="1" dirty="0" smtClean="0"/>
              <a:t>1 –کتابخانه</a:t>
            </a:r>
          </a:p>
          <a:p>
            <a:endParaRPr lang="fa-IR" dirty="0"/>
          </a:p>
          <a:p>
            <a:r>
              <a:rPr lang="fa-IR" dirty="0" smtClean="0"/>
              <a:t> </a:t>
            </a:r>
            <a:r>
              <a:rPr lang="fa-IR" sz="2800" dirty="0" smtClean="0"/>
              <a:t>قبل از استفاده از روشهای دیگر محقق باید از کتابخانه استفاده نماید تا از اقدامات تکراری جهت جمع آوری اطلاعات خود داری کند . اطلاعات موجود در کتابخانه از طریق کتب ، نشریات علمی و تخصصی ، جراید روز مره ، میکروفیلم ،نوار و غیره جمع آوری می گردند . </a:t>
            </a:r>
            <a:endParaRPr lang="fa-IR" sz="2800" dirty="0"/>
          </a:p>
        </p:txBody>
      </p:sp>
    </p:spTree>
    <p:extLst>
      <p:ext uri="{BB962C8B-B14F-4D97-AF65-F5344CB8AC3E}">
        <p14:creationId xmlns:p14="http://schemas.microsoft.com/office/powerpoint/2010/main" val="3169534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6788" y="1447817"/>
            <a:ext cx="8996083" cy="1723549"/>
          </a:xfrm>
          <a:prstGeom prst="rect">
            <a:avLst/>
          </a:prstGeom>
        </p:spPr>
        <p:txBody>
          <a:bodyPr wrap="square">
            <a:spAutoFit/>
          </a:bodyPr>
          <a:lstStyle/>
          <a:p>
            <a:r>
              <a:rPr lang="fa-IR" sz="3200" b="1" dirty="0" smtClean="0"/>
              <a:t>2 -استفاده از اسناد و مدارک و بایگانی ها</a:t>
            </a:r>
          </a:p>
          <a:p>
            <a:endParaRPr lang="fa-IR" dirty="0"/>
          </a:p>
          <a:p>
            <a:pPr algn="justLow"/>
            <a:r>
              <a:rPr lang="fa-IR" dirty="0" smtClean="0"/>
              <a:t> </a:t>
            </a:r>
            <a:r>
              <a:rPr lang="fa-IR" sz="2800" dirty="0" smtClean="0"/>
              <a:t>آنالیست با مراجعه به اسناد ، مدارک و پرونده های موجود در بایگانی ها و آرشیو ها اطالعات زیادی درباره موضوع مورد نظر کسب می نماید .</a:t>
            </a:r>
            <a:endParaRPr lang="fa-IR" sz="2800" dirty="0"/>
          </a:p>
        </p:txBody>
      </p:sp>
      <p:sp>
        <p:nvSpPr>
          <p:cNvPr id="3" name="Rectangle 2"/>
          <p:cNvSpPr/>
          <p:nvPr/>
        </p:nvSpPr>
        <p:spPr>
          <a:xfrm>
            <a:off x="1082488" y="3612794"/>
            <a:ext cx="9224682" cy="2154436"/>
          </a:xfrm>
          <a:prstGeom prst="rect">
            <a:avLst/>
          </a:prstGeom>
        </p:spPr>
        <p:txBody>
          <a:bodyPr wrap="square">
            <a:spAutoFit/>
          </a:bodyPr>
          <a:lstStyle/>
          <a:p>
            <a:r>
              <a:rPr lang="fa-IR" sz="3200" b="1" dirty="0"/>
              <a:t>3 -جداول و نمودارهای سازمانی </a:t>
            </a:r>
          </a:p>
          <a:p>
            <a:endParaRPr lang="fa-IR" dirty="0"/>
          </a:p>
          <a:p>
            <a:r>
              <a:rPr lang="fa-IR" sz="2800" dirty="0"/>
              <a:t>جداول ،نمودارها ، فرمها و نمونه های موجود در سازمان منابعی برای اطالعات مورد نیاز هستند که تحلیل گر برای شناخت هر چه بیشتر از آنها استفاده می کند </a:t>
            </a:r>
            <a:r>
              <a:rPr lang="fa-IR" dirty="0" smtClean="0"/>
              <a:t>.</a:t>
            </a:r>
            <a:endParaRPr lang="fa-IR" dirty="0"/>
          </a:p>
        </p:txBody>
      </p:sp>
    </p:spTree>
    <p:extLst>
      <p:ext uri="{BB962C8B-B14F-4D97-AF65-F5344CB8AC3E}">
        <p14:creationId xmlns:p14="http://schemas.microsoft.com/office/powerpoint/2010/main" val="3240195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3989" y="1340241"/>
            <a:ext cx="8888506" cy="2154436"/>
          </a:xfrm>
          <a:prstGeom prst="rect">
            <a:avLst/>
          </a:prstGeom>
        </p:spPr>
        <p:txBody>
          <a:bodyPr wrap="square">
            <a:spAutoFit/>
          </a:bodyPr>
          <a:lstStyle/>
          <a:p>
            <a:r>
              <a:rPr lang="fa-IR" sz="3200" b="1" dirty="0" smtClean="0"/>
              <a:t>4 -مشاهده </a:t>
            </a:r>
          </a:p>
          <a:p>
            <a:endParaRPr lang="fa-IR" dirty="0"/>
          </a:p>
          <a:p>
            <a:pPr algn="justLow"/>
            <a:r>
              <a:rPr lang="fa-IR" sz="2800" dirty="0" smtClean="0"/>
              <a:t>منظور از مشاهده ثبت و ضبط دقیق کلیه جوانب بروز حادثه و نیز رفتارو گفتار فرد یا افراد خاصی در حین وقوع حادثه است .مشاهده به دو طریق ذیل صورت می گیرد : الف ) مشاهده مستقیم  ب) مشاهده غیر مستقیم </a:t>
            </a:r>
            <a:endParaRPr lang="fa-IR" sz="2800" dirty="0"/>
          </a:p>
        </p:txBody>
      </p:sp>
    </p:spTree>
    <p:extLst>
      <p:ext uri="{BB962C8B-B14F-4D97-AF65-F5344CB8AC3E}">
        <p14:creationId xmlns:p14="http://schemas.microsoft.com/office/powerpoint/2010/main" val="844216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12" y="1313347"/>
            <a:ext cx="8431306" cy="1384995"/>
          </a:xfrm>
          <a:prstGeom prst="rect">
            <a:avLst/>
          </a:prstGeom>
        </p:spPr>
        <p:txBody>
          <a:bodyPr wrap="square">
            <a:spAutoFit/>
          </a:bodyPr>
          <a:lstStyle/>
          <a:p>
            <a:r>
              <a:rPr lang="fa-IR" sz="2800" b="1" dirty="0" smtClean="0"/>
              <a:t>الف) مشاهده مستقیم : </a:t>
            </a:r>
            <a:r>
              <a:rPr lang="fa-IR" sz="2800" dirty="0" smtClean="0"/>
              <a:t>در این مشاهده آنالیست شخصاً به مشاهده نحوه انجام کار می پردازد ومشاهده شوندگان نیز از اینکه رفتار و کردارشان مورد مشاهده قرار گرفته است آگاهی دارند .</a:t>
            </a:r>
            <a:endParaRPr lang="fa-IR" sz="2800" dirty="0"/>
          </a:p>
        </p:txBody>
      </p:sp>
      <p:sp>
        <p:nvSpPr>
          <p:cNvPr id="3" name="Rectangle 2"/>
          <p:cNvSpPr/>
          <p:nvPr/>
        </p:nvSpPr>
        <p:spPr>
          <a:xfrm>
            <a:off x="1694329" y="3599347"/>
            <a:ext cx="8444753" cy="1384995"/>
          </a:xfrm>
          <a:prstGeom prst="rect">
            <a:avLst/>
          </a:prstGeom>
        </p:spPr>
        <p:txBody>
          <a:bodyPr wrap="square">
            <a:spAutoFit/>
          </a:bodyPr>
          <a:lstStyle/>
          <a:p>
            <a:pPr algn="justLow"/>
            <a:r>
              <a:rPr lang="fa-IR" sz="2800" b="1" dirty="0" smtClean="0"/>
              <a:t>ب) مشاهده غیر مستقیم : </a:t>
            </a:r>
            <a:r>
              <a:rPr lang="fa-IR" sz="2800" dirty="0" smtClean="0"/>
              <a:t>در این روش آنالیست بدون اینکه به افرادی که کارشان تحت بررسی است اطالع دهد عملکرد آنها را مورد مشاهده قرار می دهد و اطالعات مورد نیاز را جمع آوری می نماید .</a:t>
            </a:r>
            <a:endParaRPr lang="fa-IR" sz="2800" dirty="0"/>
          </a:p>
        </p:txBody>
      </p:sp>
    </p:spTree>
    <p:extLst>
      <p:ext uri="{BB962C8B-B14F-4D97-AF65-F5344CB8AC3E}">
        <p14:creationId xmlns:p14="http://schemas.microsoft.com/office/powerpoint/2010/main" val="77541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3612" y="1309319"/>
            <a:ext cx="9144000" cy="1938992"/>
          </a:xfrm>
          <a:prstGeom prst="rect">
            <a:avLst/>
          </a:prstGeom>
        </p:spPr>
        <p:txBody>
          <a:bodyPr wrap="square">
            <a:spAutoFit/>
          </a:bodyPr>
          <a:lstStyle/>
          <a:p>
            <a:pPr algn="ctr"/>
            <a:r>
              <a:rPr lang="fa-IR" sz="3600" b="1" dirty="0" smtClean="0"/>
              <a:t>سیستم چیست ؟</a:t>
            </a:r>
          </a:p>
          <a:p>
            <a:r>
              <a:rPr lang="fa-IR" sz="2800" dirty="0" smtClean="0"/>
              <a:t> سیستم مجموعه ای است که از اجزاءبه هم وابسته که وابستگی حاکم بر اجزای خود کلیت جدید را احراز کرده و از نظم و سازمان خاصی پیروی می نماید و در جهت تحقق هدف معینی که دلیل وجودی آن است فعالیت می کند</a:t>
            </a:r>
            <a:endParaRPr lang="fa-IR" sz="2800" dirty="0"/>
          </a:p>
        </p:txBody>
      </p:sp>
    </p:spTree>
    <p:extLst>
      <p:ext uri="{BB962C8B-B14F-4D97-AF65-F5344CB8AC3E}">
        <p14:creationId xmlns:p14="http://schemas.microsoft.com/office/powerpoint/2010/main" val="2668886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553" y="794301"/>
            <a:ext cx="8848165" cy="3662541"/>
          </a:xfrm>
          <a:prstGeom prst="rect">
            <a:avLst/>
          </a:prstGeom>
        </p:spPr>
        <p:txBody>
          <a:bodyPr wrap="square">
            <a:spAutoFit/>
          </a:bodyPr>
          <a:lstStyle/>
          <a:p>
            <a:r>
              <a:rPr lang="fa-IR" sz="3200" b="1" dirty="0" smtClean="0"/>
              <a:t>ملاحظاتی که بایستی در مشاهده رعایت کرد</a:t>
            </a:r>
          </a:p>
          <a:p>
            <a:endParaRPr lang="fa-IR" sz="3200" b="1" dirty="0" smtClean="0"/>
          </a:p>
          <a:p>
            <a:r>
              <a:rPr lang="fa-IR" sz="2800" dirty="0" smtClean="0"/>
              <a:t> الف) آنالیست بایستی از دخالت دادن نظرات شخصی در مشاهده بکاهد .</a:t>
            </a:r>
          </a:p>
          <a:p>
            <a:r>
              <a:rPr lang="fa-IR" sz="2800" dirty="0" smtClean="0"/>
              <a:t> ب) آنالیست باید مشاهدات خود را بطور منظم ثبت و ضبط کند.</a:t>
            </a:r>
          </a:p>
          <a:p>
            <a:r>
              <a:rPr lang="fa-IR" sz="2800" dirty="0" smtClean="0"/>
              <a:t> ج) برای جبران محدودیت حوزه دید توصیه می شود از چند آنالیست استفاده شود .</a:t>
            </a:r>
          </a:p>
          <a:p>
            <a:r>
              <a:rPr lang="fa-IR" sz="2800" dirty="0" smtClean="0"/>
              <a:t> د) در صورت امکان از وسایلی همچون فیلم و ضبط صوت هم کمک گرفته می شود. </a:t>
            </a:r>
            <a:endParaRPr lang="fa-IR" sz="2800" dirty="0"/>
          </a:p>
        </p:txBody>
      </p:sp>
    </p:spTree>
    <p:extLst>
      <p:ext uri="{BB962C8B-B14F-4D97-AF65-F5344CB8AC3E}">
        <p14:creationId xmlns:p14="http://schemas.microsoft.com/office/powerpoint/2010/main" val="2397869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833282"/>
            <a:ext cx="8982635" cy="1877437"/>
          </a:xfrm>
          <a:prstGeom prst="rect">
            <a:avLst/>
          </a:prstGeom>
        </p:spPr>
        <p:txBody>
          <a:bodyPr wrap="square">
            <a:spAutoFit/>
          </a:bodyPr>
          <a:lstStyle/>
          <a:p>
            <a:r>
              <a:rPr lang="fa-IR" sz="3200" b="1" dirty="0" smtClean="0"/>
              <a:t>5 –پرسشنامه</a:t>
            </a:r>
          </a:p>
          <a:p>
            <a:endParaRPr lang="fa-IR" sz="2800" dirty="0"/>
          </a:p>
          <a:p>
            <a:r>
              <a:rPr lang="fa-IR" sz="2800" dirty="0" smtClean="0"/>
              <a:t> پرسشنامه وسیله ای است که توسط آن تحلیل گر می تواند عقاید گروهی از افراد را به شکل یکنواختی ثبت کند .</a:t>
            </a:r>
            <a:endParaRPr lang="fa-IR" sz="2800" dirty="0"/>
          </a:p>
        </p:txBody>
      </p:sp>
      <p:sp>
        <p:nvSpPr>
          <p:cNvPr id="3" name="Rectangle 2"/>
          <p:cNvSpPr/>
          <p:nvPr/>
        </p:nvSpPr>
        <p:spPr>
          <a:xfrm>
            <a:off x="1727946" y="3115253"/>
            <a:ext cx="8727141" cy="3293209"/>
          </a:xfrm>
          <a:prstGeom prst="rect">
            <a:avLst/>
          </a:prstGeom>
        </p:spPr>
        <p:txBody>
          <a:bodyPr wrap="square">
            <a:spAutoFit/>
          </a:bodyPr>
          <a:lstStyle/>
          <a:p>
            <a:r>
              <a:rPr lang="fa-IR" sz="3200" b="1" dirty="0" smtClean="0"/>
              <a:t>انواع پرسشنامه</a:t>
            </a:r>
          </a:p>
          <a:p>
            <a:endParaRPr lang="fa-IR" sz="3200" b="1" dirty="0"/>
          </a:p>
          <a:p>
            <a:r>
              <a:rPr lang="fa-IR" sz="3200" b="1" dirty="0" smtClean="0"/>
              <a:t> </a:t>
            </a:r>
            <a:r>
              <a:rPr lang="fa-IR" sz="2800" dirty="0" smtClean="0"/>
              <a:t>الف – پرسشنامه آزاد (چند پرسش که در آن محدودیتی برای پاسخ در نظر گرفته نمی شود) </a:t>
            </a:r>
          </a:p>
          <a:p>
            <a:endParaRPr lang="fa-IR" sz="2800" dirty="0"/>
          </a:p>
          <a:p>
            <a:r>
              <a:rPr lang="fa-IR" sz="2800" dirty="0" smtClean="0"/>
              <a:t>ب – پرسشنامه ثابت (در آن برای سواالت پاسخهای ثابت در نظر گرفته می شود)</a:t>
            </a:r>
            <a:endParaRPr lang="fa-IR" sz="2800" dirty="0"/>
          </a:p>
        </p:txBody>
      </p:sp>
    </p:spTree>
    <p:extLst>
      <p:ext uri="{BB962C8B-B14F-4D97-AF65-F5344CB8AC3E}">
        <p14:creationId xmlns:p14="http://schemas.microsoft.com/office/powerpoint/2010/main" val="1948695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236" y="776825"/>
            <a:ext cx="9466729" cy="4401205"/>
          </a:xfrm>
          <a:prstGeom prst="rect">
            <a:avLst/>
          </a:prstGeom>
        </p:spPr>
        <p:txBody>
          <a:bodyPr wrap="square">
            <a:spAutoFit/>
          </a:bodyPr>
          <a:lstStyle/>
          <a:p>
            <a:r>
              <a:rPr lang="fa-IR" sz="3200" b="1" dirty="0" smtClean="0"/>
              <a:t>ملاحظاتی که بایستی در تنظیم پرسشنامه رعایت نمود </a:t>
            </a:r>
          </a:p>
          <a:p>
            <a:endParaRPr lang="fa-IR" sz="3200" b="1" dirty="0"/>
          </a:p>
          <a:p>
            <a:r>
              <a:rPr lang="fa-IR" sz="2400" dirty="0" smtClean="0"/>
              <a:t>الف- در مقدمه پرسشنامه آنالیست خود را معرفی و هدف آن راشرح دهد .</a:t>
            </a:r>
          </a:p>
          <a:p>
            <a:endParaRPr lang="fa-IR" sz="2400" dirty="0"/>
          </a:p>
          <a:p>
            <a:r>
              <a:rPr lang="fa-IR" sz="2400" dirty="0" smtClean="0"/>
              <a:t> ب – تمهیدات کافی برای پاسخ دادن در نظر گرفته شود.( مثلاً تمبر و پاکت و ...) </a:t>
            </a:r>
          </a:p>
          <a:p>
            <a:endParaRPr lang="fa-IR" sz="2400" dirty="0"/>
          </a:p>
          <a:p>
            <a:r>
              <a:rPr lang="fa-IR" sz="2400" dirty="0" smtClean="0"/>
              <a:t>ج – چون تعدادی به پرسشنامه ها پاسخ نمی دهند به تعداد بیشتری پرسشنامه تحویل گردد.</a:t>
            </a:r>
          </a:p>
          <a:p>
            <a:endParaRPr lang="fa-IR" sz="2400" dirty="0"/>
          </a:p>
          <a:p>
            <a:r>
              <a:rPr lang="fa-IR" sz="2400" dirty="0" smtClean="0"/>
              <a:t> د – از طرح سوالات گنگ و کلی بپرهیزد .</a:t>
            </a:r>
          </a:p>
          <a:p>
            <a:endParaRPr lang="fa-IR" sz="2400" dirty="0"/>
          </a:p>
          <a:p>
            <a:r>
              <a:rPr lang="fa-IR" sz="2400" dirty="0" smtClean="0"/>
              <a:t> ه – سواالت با درجه درک و فهم پاسخگو همخوانی داشته باشد .</a:t>
            </a:r>
            <a:endParaRPr lang="fa-IR" sz="2400" dirty="0"/>
          </a:p>
        </p:txBody>
      </p:sp>
    </p:spTree>
    <p:extLst>
      <p:ext uri="{BB962C8B-B14F-4D97-AF65-F5344CB8AC3E}">
        <p14:creationId xmlns:p14="http://schemas.microsoft.com/office/powerpoint/2010/main" val="4109148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224" y="725705"/>
            <a:ext cx="8538882" cy="1938992"/>
          </a:xfrm>
          <a:prstGeom prst="rect">
            <a:avLst/>
          </a:prstGeom>
        </p:spPr>
        <p:txBody>
          <a:bodyPr wrap="square">
            <a:spAutoFit/>
          </a:bodyPr>
          <a:lstStyle/>
          <a:p>
            <a:r>
              <a:rPr lang="fa-IR" sz="3200" b="1" dirty="0" smtClean="0"/>
              <a:t>6 -مصاحبه </a:t>
            </a:r>
          </a:p>
          <a:p>
            <a:endParaRPr lang="fa-IR" sz="3200" b="1" dirty="0"/>
          </a:p>
          <a:p>
            <a:pPr algn="justLow"/>
            <a:r>
              <a:rPr lang="fa-IR" sz="2800" dirty="0" smtClean="0"/>
              <a:t>مصاحبه عبارت است از یک گفت و شنود مستقیم و رودررو با فردی که قرار است درباره موضوع مورد نظر از وی اطالعاتی کسب کنند </a:t>
            </a:r>
            <a:endParaRPr lang="fa-IR" sz="2800" dirty="0"/>
          </a:p>
        </p:txBody>
      </p:sp>
      <p:sp>
        <p:nvSpPr>
          <p:cNvPr id="3" name="Rectangle 2"/>
          <p:cNvSpPr/>
          <p:nvPr/>
        </p:nvSpPr>
        <p:spPr>
          <a:xfrm>
            <a:off x="1855694" y="2801942"/>
            <a:ext cx="8673353" cy="3447098"/>
          </a:xfrm>
          <a:prstGeom prst="rect">
            <a:avLst/>
          </a:prstGeom>
        </p:spPr>
        <p:txBody>
          <a:bodyPr wrap="square">
            <a:spAutoFit/>
          </a:bodyPr>
          <a:lstStyle/>
          <a:p>
            <a:r>
              <a:rPr lang="fa-IR" sz="3200" b="1" dirty="0" smtClean="0"/>
              <a:t>انواع مصاحبه </a:t>
            </a:r>
          </a:p>
          <a:p>
            <a:endParaRPr lang="fa-IR" dirty="0" smtClean="0"/>
          </a:p>
          <a:p>
            <a:pPr algn="justLow"/>
            <a:r>
              <a:rPr lang="fa-IR" dirty="0" smtClean="0"/>
              <a:t>1 </a:t>
            </a:r>
            <a:r>
              <a:rPr lang="fa-IR" sz="2800" dirty="0" smtClean="0"/>
              <a:t>-مصاحبه آزاد: مصاحبه ای که در آن یک هدف کلی برای مصاحبه تعیین ومصاحبه کننده محدود و مقید نیست و در صورت لزوم سوالات بیشتری می پرسد.</a:t>
            </a:r>
          </a:p>
          <a:p>
            <a:pPr algn="justLow"/>
            <a:endParaRPr lang="fa-IR" sz="2800" dirty="0"/>
          </a:p>
          <a:p>
            <a:pPr algn="justLow"/>
            <a:r>
              <a:rPr lang="fa-IR" sz="2800" dirty="0" smtClean="0"/>
              <a:t> 2 -مصاحبه منظم: مصاحبه ای سازمان داده شده است و طبق برنامه معینی جلسه مصاحبه اداره می شود .</a:t>
            </a:r>
            <a:endParaRPr lang="fa-IR" sz="2800" dirty="0"/>
          </a:p>
        </p:txBody>
      </p:sp>
    </p:spTree>
    <p:extLst>
      <p:ext uri="{BB962C8B-B14F-4D97-AF65-F5344CB8AC3E}">
        <p14:creationId xmlns:p14="http://schemas.microsoft.com/office/powerpoint/2010/main" val="1492869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06" y="682696"/>
            <a:ext cx="9507071" cy="4585871"/>
          </a:xfrm>
          <a:prstGeom prst="rect">
            <a:avLst/>
          </a:prstGeom>
        </p:spPr>
        <p:txBody>
          <a:bodyPr wrap="square">
            <a:spAutoFit/>
          </a:bodyPr>
          <a:lstStyle/>
          <a:p>
            <a:r>
              <a:rPr lang="fa-IR" sz="3200" b="1" dirty="0" smtClean="0"/>
              <a:t>مهمترین نکاتی که در مصاحبه بایستی رعایت شود</a:t>
            </a:r>
          </a:p>
          <a:p>
            <a:endParaRPr lang="fa-IR" sz="3200" b="1" dirty="0"/>
          </a:p>
          <a:p>
            <a:pPr algn="justLow"/>
            <a:r>
              <a:rPr lang="fa-IR" sz="3200" b="1" dirty="0" smtClean="0"/>
              <a:t> </a:t>
            </a:r>
            <a:r>
              <a:rPr lang="fa-IR" sz="2800" dirty="0" smtClean="0"/>
              <a:t>1 -مصاحبه کننده بایستی از هر نوع پیش داوری و اعمال نظر شخصی در طول مصاحبه بپرهیزد.</a:t>
            </a:r>
          </a:p>
          <a:p>
            <a:pPr algn="justLow"/>
            <a:r>
              <a:rPr lang="fa-IR" sz="2800" dirty="0" smtClean="0"/>
              <a:t> 2 -مصاحبه کردن هنری است که مصاحبه گر بایستی ویژگیهای لازم آن را داشته باشد</a:t>
            </a:r>
          </a:p>
          <a:p>
            <a:pPr algn="justLow"/>
            <a:r>
              <a:rPr lang="fa-IR" sz="2800" dirty="0" smtClean="0"/>
              <a:t> 3 -مصاحبه گر سعی کند نقطه نظرات و نگرشهایش را در طی مصاحبه ابراز نکند . </a:t>
            </a:r>
          </a:p>
          <a:p>
            <a:pPr algn="justLow"/>
            <a:r>
              <a:rPr lang="fa-IR" sz="2800" dirty="0" smtClean="0"/>
              <a:t>4 -چنانچه مطلبی خالف میل مصاحبه گر گفته شد مخالفت خود را ابراز ندارد .</a:t>
            </a:r>
          </a:p>
          <a:p>
            <a:pPr algn="justLow"/>
            <a:r>
              <a:rPr lang="fa-IR" sz="2800" dirty="0" smtClean="0"/>
              <a:t> 5 -شرایط مصاحبه برای همه مصاحبه شوندگان یکسان باشد. </a:t>
            </a:r>
            <a:endParaRPr lang="fa-IR" sz="2800" dirty="0"/>
          </a:p>
        </p:txBody>
      </p:sp>
    </p:spTree>
    <p:extLst>
      <p:ext uri="{BB962C8B-B14F-4D97-AF65-F5344CB8AC3E}">
        <p14:creationId xmlns:p14="http://schemas.microsoft.com/office/powerpoint/2010/main" val="3850288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1564" y="1403447"/>
            <a:ext cx="8633012" cy="2369880"/>
          </a:xfrm>
          <a:prstGeom prst="rect">
            <a:avLst/>
          </a:prstGeom>
        </p:spPr>
        <p:txBody>
          <a:bodyPr wrap="square">
            <a:spAutoFit/>
          </a:bodyPr>
          <a:lstStyle/>
          <a:p>
            <a:pPr algn="ctr"/>
            <a:r>
              <a:rPr lang="fa-IR" sz="3200" b="1" dirty="0" smtClean="0"/>
              <a:t>مرحله چهارم :طبقه بندی اطلاعات </a:t>
            </a:r>
          </a:p>
          <a:p>
            <a:pPr algn="ctr"/>
            <a:endParaRPr lang="fa-IR" sz="3200" b="1" dirty="0"/>
          </a:p>
          <a:p>
            <a:pPr algn="justLow"/>
            <a:r>
              <a:rPr lang="fa-IR" sz="2800" dirty="0" smtClean="0"/>
              <a:t>در این مرحله آنالیست داده های پراکنده را طبقه بندی نموده و به آنها نظم می بخشد تا معنی دار شوند .این اطلاعات به روشهای منطقی و عقلایی و با توجه به ماهیت و نوع آنها طبقه بندی و کد گذاری می شوند.</a:t>
            </a:r>
            <a:endParaRPr lang="fa-IR" sz="2800" dirty="0"/>
          </a:p>
        </p:txBody>
      </p:sp>
    </p:spTree>
    <p:extLst>
      <p:ext uri="{BB962C8B-B14F-4D97-AF65-F5344CB8AC3E}">
        <p14:creationId xmlns:p14="http://schemas.microsoft.com/office/powerpoint/2010/main" val="792504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1119" y="2182016"/>
            <a:ext cx="6378800" cy="2646878"/>
          </a:xfrm>
          <a:prstGeom prst="rect">
            <a:avLst/>
          </a:prstGeom>
        </p:spPr>
        <p:txBody>
          <a:bodyPr wrap="square">
            <a:spAutoFit/>
          </a:bodyPr>
          <a:lstStyle/>
          <a:p>
            <a:r>
              <a:rPr lang="fa-IR" sz="3200" b="1" dirty="0" smtClean="0"/>
              <a:t>روشهای طبقه بندی اطلاعات</a:t>
            </a:r>
          </a:p>
          <a:p>
            <a:endParaRPr lang="fa-IR" sz="3200" b="1" dirty="0" smtClean="0"/>
          </a:p>
          <a:p>
            <a:endParaRPr lang="fa-IR" dirty="0"/>
          </a:p>
          <a:p>
            <a:r>
              <a:rPr lang="fa-IR" sz="2800" dirty="0" smtClean="0"/>
              <a:t> 1 -استفاده از جدول </a:t>
            </a:r>
          </a:p>
          <a:p>
            <a:endParaRPr lang="fa-IR" sz="2800" dirty="0"/>
          </a:p>
          <a:p>
            <a:r>
              <a:rPr lang="fa-IR" sz="2800" dirty="0" smtClean="0"/>
              <a:t>2 -استفاده از نمودارها </a:t>
            </a:r>
            <a:endParaRPr lang="fa-IR" sz="2800" dirty="0"/>
          </a:p>
        </p:txBody>
      </p:sp>
    </p:spTree>
    <p:extLst>
      <p:ext uri="{BB962C8B-B14F-4D97-AF65-F5344CB8AC3E}">
        <p14:creationId xmlns:p14="http://schemas.microsoft.com/office/powerpoint/2010/main" val="1468965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9447" y="731095"/>
            <a:ext cx="8229600" cy="2308324"/>
          </a:xfrm>
          <a:prstGeom prst="rect">
            <a:avLst/>
          </a:prstGeom>
        </p:spPr>
        <p:txBody>
          <a:bodyPr wrap="square">
            <a:spAutoFit/>
          </a:bodyPr>
          <a:lstStyle/>
          <a:p>
            <a:pPr algn="ctr"/>
            <a:r>
              <a:rPr lang="fa-IR" sz="3200" b="1" dirty="0" smtClean="0"/>
              <a:t>جدول</a:t>
            </a:r>
            <a:r>
              <a:rPr lang="fa-IR" dirty="0" smtClean="0"/>
              <a:t> </a:t>
            </a:r>
          </a:p>
          <a:p>
            <a:pPr algn="justLow"/>
            <a:r>
              <a:rPr lang="fa-IR" sz="2800" dirty="0" smtClean="0"/>
              <a:t>جدول بندی یکی از روشهای طبقه بندی اطلاعات است که به آنالیست کمک می کند تا وجوه تشابه و همبستگی اطلاعات را که به کمک طبقه بندی منطقی به صورت ردیف ها و ستونهای افقی و عمودی در آمده است به چشم ببیند.</a:t>
            </a:r>
            <a:endParaRPr lang="fa-IR" sz="2800" dirty="0"/>
          </a:p>
        </p:txBody>
      </p:sp>
      <p:sp>
        <p:nvSpPr>
          <p:cNvPr id="3" name="Rectangle 2"/>
          <p:cNvSpPr/>
          <p:nvPr/>
        </p:nvSpPr>
        <p:spPr>
          <a:xfrm>
            <a:off x="1600199" y="3420507"/>
            <a:ext cx="8928848" cy="2308324"/>
          </a:xfrm>
          <a:prstGeom prst="rect">
            <a:avLst/>
          </a:prstGeom>
        </p:spPr>
        <p:txBody>
          <a:bodyPr wrap="square">
            <a:spAutoFit/>
          </a:bodyPr>
          <a:lstStyle/>
          <a:p>
            <a:pPr algn="ctr"/>
            <a:r>
              <a:rPr lang="fa-IR" sz="3200" b="1" dirty="0" smtClean="0"/>
              <a:t>نمودار</a:t>
            </a:r>
          </a:p>
          <a:p>
            <a:r>
              <a:rPr lang="fa-IR" sz="2800" dirty="0"/>
              <a:t> نمودارها از وسایل ترسیمی طبقه بندی و نظم بخشی به </a:t>
            </a:r>
            <a:r>
              <a:rPr lang="fa-IR" sz="2800" dirty="0" smtClean="0"/>
              <a:t>اطلاعات </a:t>
            </a:r>
            <a:r>
              <a:rPr lang="fa-IR" sz="2800" dirty="0"/>
              <a:t>هستند و آنالیست با استفاده از آنها می تواند اطالعات را به صورتی تنظیم و منعکس کند که درک آن برای بیننده و خواننده گزارش آسان تر شود و با صرف وقت کوتاهی از پیام آن مطلع گردد .</a:t>
            </a:r>
          </a:p>
        </p:txBody>
      </p:sp>
    </p:spTree>
    <p:extLst>
      <p:ext uri="{BB962C8B-B14F-4D97-AF65-F5344CB8AC3E}">
        <p14:creationId xmlns:p14="http://schemas.microsoft.com/office/powerpoint/2010/main" val="1221107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2588" y="1125088"/>
            <a:ext cx="8027894" cy="3877985"/>
          </a:xfrm>
          <a:prstGeom prst="rect">
            <a:avLst/>
          </a:prstGeom>
        </p:spPr>
        <p:txBody>
          <a:bodyPr wrap="square">
            <a:spAutoFit/>
          </a:bodyPr>
          <a:lstStyle/>
          <a:p>
            <a:r>
              <a:rPr lang="fa-IR" sz="3200" b="1" dirty="0" smtClean="0"/>
              <a:t>محاسن نمودارها :</a:t>
            </a:r>
          </a:p>
          <a:p>
            <a:endParaRPr lang="fa-IR" dirty="0"/>
          </a:p>
          <a:p>
            <a:r>
              <a:rPr lang="fa-IR" dirty="0" smtClean="0"/>
              <a:t> </a:t>
            </a:r>
            <a:r>
              <a:rPr lang="fa-IR" sz="2800" dirty="0" smtClean="0"/>
              <a:t>1 -مقایسه اطلاعات را آسان می کنند .</a:t>
            </a:r>
          </a:p>
          <a:p>
            <a:endParaRPr lang="fa-IR" sz="2800" dirty="0"/>
          </a:p>
          <a:p>
            <a:r>
              <a:rPr lang="fa-IR" sz="2800" dirty="0" smtClean="0"/>
              <a:t> 2 -چون از علائم در آنها استفاده می شود از طولانی شدن کلام جلو گیری می کنند .</a:t>
            </a:r>
          </a:p>
          <a:p>
            <a:endParaRPr lang="fa-IR" sz="2800" dirty="0"/>
          </a:p>
          <a:p>
            <a:r>
              <a:rPr lang="fa-IR" sz="2800" dirty="0" smtClean="0"/>
              <a:t> 3 -با کمک آنها بهتر میتوان روند تغییرات و تفاوت بین دو یا چند روند را مشاهده کرد .</a:t>
            </a:r>
            <a:endParaRPr lang="fa-IR" sz="2800" dirty="0"/>
          </a:p>
        </p:txBody>
      </p:sp>
    </p:spTree>
    <p:extLst>
      <p:ext uri="{BB962C8B-B14F-4D97-AF65-F5344CB8AC3E}">
        <p14:creationId xmlns:p14="http://schemas.microsoft.com/office/powerpoint/2010/main" val="3148142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4824" y="860176"/>
            <a:ext cx="6096000" cy="4678204"/>
          </a:xfrm>
          <a:prstGeom prst="rect">
            <a:avLst/>
          </a:prstGeom>
        </p:spPr>
        <p:txBody>
          <a:bodyPr>
            <a:spAutoFit/>
          </a:bodyPr>
          <a:lstStyle/>
          <a:p>
            <a:r>
              <a:rPr lang="fa-IR" sz="2800" b="1" dirty="0" smtClean="0"/>
              <a:t>برخی از مهمترین انواع نمودارها</a:t>
            </a:r>
          </a:p>
          <a:p>
            <a:endParaRPr lang="fa-IR" dirty="0"/>
          </a:p>
          <a:p>
            <a:r>
              <a:rPr lang="fa-IR" sz="2800" dirty="0" smtClean="0"/>
              <a:t> الف) نمودار خطی</a:t>
            </a:r>
          </a:p>
          <a:p>
            <a:endParaRPr lang="fa-IR" sz="2800" dirty="0"/>
          </a:p>
          <a:p>
            <a:r>
              <a:rPr lang="fa-IR" sz="2800" dirty="0" smtClean="0"/>
              <a:t> ب) نمودار میله ای یا ستونی</a:t>
            </a:r>
          </a:p>
          <a:p>
            <a:endParaRPr lang="fa-IR" sz="2800" dirty="0"/>
          </a:p>
          <a:p>
            <a:r>
              <a:rPr lang="fa-IR" sz="2800" dirty="0" smtClean="0"/>
              <a:t> ج) نمودار دایره ای</a:t>
            </a:r>
          </a:p>
          <a:p>
            <a:endParaRPr lang="fa-IR" sz="2800" dirty="0"/>
          </a:p>
          <a:p>
            <a:r>
              <a:rPr lang="fa-IR" sz="2800" dirty="0" smtClean="0"/>
              <a:t> چ)نمودار فضایی</a:t>
            </a:r>
          </a:p>
          <a:p>
            <a:endParaRPr lang="fa-IR" sz="2800" dirty="0"/>
          </a:p>
          <a:p>
            <a:r>
              <a:rPr lang="fa-IR" sz="2800" dirty="0" smtClean="0"/>
              <a:t> ح) نمودار سازمانی</a:t>
            </a:r>
            <a:endParaRPr lang="fa-IR" sz="2800" dirty="0"/>
          </a:p>
        </p:txBody>
      </p:sp>
    </p:spTree>
    <p:extLst>
      <p:ext uri="{BB962C8B-B14F-4D97-AF65-F5344CB8AC3E}">
        <p14:creationId xmlns:p14="http://schemas.microsoft.com/office/powerpoint/2010/main" val="81320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2695" y="743181"/>
            <a:ext cx="4506363" cy="646331"/>
          </a:xfrm>
          <a:prstGeom prst="rect">
            <a:avLst/>
          </a:prstGeom>
        </p:spPr>
        <p:txBody>
          <a:bodyPr wrap="none">
            <a:spAutoFit/>
          </a:bodyPr>
          <a:lstStyle/>
          <a:p>
            <a:r>
              <a:rPr lang="fa-IR" sz="3600" b="1" dirty="0" smtClean="0"/>
              <a:t>سه خصلت اساسی سیستم ها</a:t>
            </a:r>
            <a:endParaRPr lang="fa-IR" sz="3600" b="1" dirty="0"/>
          </a:p>
        </p:txBody>
      </p:sp>
      <p:pic>
        <p:nvPicPr>
          <p:cNvPr id="3" name="Picture 2"/>
          <p:cNvPicPr>
            <a:picLocks noChangeAspect="1"/>
          </p:cNvPicPr>
          <p:nvPr/>
        </p:nvPicPr>
        <p:blipFill rotWithShape="1">
          <a:blip r:embed="rId2"/>
          <a:srcRect l="14890" t="23096" r="15403" b="16680"/>
          <a:stretch/>
        </p:blipFill>
        <p:spPr>
          <a:xfrm>
            <a:off x="1815352" y="1680882"/>
            <a:ext cx="8498541" cy="3913094"/>
          </a:xfrm>
          <a:prstGeom prst="rect">
            <a:avLst/>
          </a:prstGeom>
        </p:spPr>
      </p:pic>
    </p:spTree>
    <p:extLst>
      <p:ext uri="{BB962C8B-B14F-4D97-AF65-F5344CB8AC3E}">
        <p14:creationId xmlns:p14="http://schemas.microsoft.com/office/powerpoint/2010/main" val="1810095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259" y="965084"/>
            <a:ext cx="8901954" cy="4739759"/>
          </a:xfrm>
          <a:prstGeom prst="rect">
            <a:avLst/>
          </a:prstGeom>
        </p:spPr>
        <p:txBody>
          <a:bodyPr wrap="square">
            <a:spAutoFit/>
          </a:bodyPr>
          <a:lstStyle/>
          <a:p>
            <a:r>
              <a:rPr lang="fa-IR" sz="3200" b="1" dirty="0" smtClean="0"/>
              <a:t>مرحله پنجم :تجزیه و تحلیل اطلاعات</a:t>
            </a:r>
          </a:p>
          <a:p>
            <a:endParaRPr lang="fa-IR" dirty="0"/>
          </a:p>
          <a:p>
            <a:pPr algn="justLow"/>
            <a:r>
              <a:rPr lang="fa-IR" dirty="0" smtClean="0"/>
              <a:t> </a:t>
            </a:r>
            <a:r>
              <a:rPr lang="fa-IR" sz="2800" dirty="0" smtClean="0"/>
              <a:t>دراین مرحله تحلیل گر می کوشد تا ارتباط بین اطلاعات را کشف کند . در این مرحله سوالاتی از قبیل سوالات ذیل درباره اطلاعات پرسیده می شود:</a:t>
            </a:r>
          </a:p>
          <a:p>
            <a:pPr algn="justLow"/>
            <a:endParaRPr lang="fa-IR" sz="2800" dirty="0"/>
          </a:p>
          <a:p>
            <a:pPr algn="justLow"/>
            <a:r>
              <a:rPr lang="fa-IR" sz="2800" dirty="0" smtClean="0"/>
              <a:t> 1 -چه فعالیتی انجام می شود ؟ </a:t>
            </a:r>
          </a:p>
          <a:p>
            <a:pPr algn="justLow"/>
            <a:r>
              <a:rPr lang="fa-IR" sz="2800" dirty="0" smtClean="0"/>
              <a:t>2 -چرا آن فعالیت انجام می شود ؟</a:t>
            </a:r>
          </a:p>
          <a:p>
            <a:pPr algn="justLow"/>
            <a:r>
              <a:rPr lang="fa-IR" sz="2800" dirty="0" smtClean="0"/>
              <a:t> 3 -آن فعالیت را چه کسی انجام می دهد؟</a:t>
            </a:r>
          </a:p>
          <a:p>
            <a:pPr algn="justLow"/>
            <a:r>
              <a:rPr lang="fa-IR" sz="2800" dirty="0" smtClean="0"/>
              <a:t> 4 -آن فعالیت چگونه انجام می شود ؟</a:t>
            </a:r>
          </a:p>
          <a:p>
            <a:pPr algn="justLow"/>
            <a:r>
              <a:rPr lang="fa-IR" sz="2800" dirty="0" smtClean="0"/>
              <a:t> 5 -آن فعالیت در کجا انجام می شود ؟</a:t>
            </a:r>
          </a:p>
          <a:p>
            <a:pPr algn="justLow"/>
            <a:r>
              <a:rPr lang="fa-IR" sz="2800" dirty="0" smtClean="0"/>
              <a:t> 6 -آن فعالیت در چه زمانی انجام می شود ؟ </a:t>
            </a:r>
            <a:endParaRPr lang="fa-IR" sz="2800" dirty="0"/>
          </a:p>
        </p:txBody>
      </p:sp>
    </p:spTree>
    <p:extLst>
      <p:ext uri="{BB962C8B-B14F-4D97-AF65-F5344CB8AC3E}">
        <p14:creationId xmlns:p14="http://schemas.microsoft.com/office/powerpoint/2010/main" val="2927042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553" y="1788024"/>
            <a:ext cx="7826188" cy="3508653"/>
          </a:xfrm>
          <a:prstGeom prst="rect">
            <a:avLst/>
          </a:prstGeom>
        </p:spPr>
        <p:txBody>
          <a:bodyPr wrap="square">
            <a:spAutoFit/>
          </a:bodyPr>
          <a:lstStyle/>
          <a:p>
            <a:r>
              <a:rPr lang="fa-IR" sz="3200" b="1" dirty="0" smtClean="0"/>
              <a:t>طرق اثبات منطقی در تجزیه و تحلیل اطلاعات</a:t>
            </a:r>
          </a:p>
          <a:p>
            <a:endParaRPr lang="fa-IR" sz="3200" b="1" dirty="0" smtClean="0"/>
          </a:p>
          <a:p>
            <a:endParaRPr lang="fa-IR" dirty="0"/>
          </a:p>
          <a:p>
            <a:r>
              <a:rPr lang="fa-IR" sz="2800" dirty="0" smtClean="0"/>
              <a:t> الف) قانون توافق مثبت </a:t>
            </a:r>
          </a:p>
          <a:p>
            <a:endParaRPr lang="fa-IR" sz="2800" dirty="0"/>
          </a:p>
          <a:p>
            <a:r>
              <a:rPr lang="fa-IR" sz="2800" dirty="0" smtClean="0"/>
              <a:t>ب) قانون توافق منفی</a:t>
            </a:r>
          </a:p>
          <a:p>
            <a:endParaRPr lang="fa-IR" sz="2800" dirty="0"/>
          </a:p>
          <a:p>
            <a:r>
              <a:rPr lang="fa-IR" sz="2800" dirty="0" smtClean="0"/>
              <a:t> ج) متد ترکیبی با تغییرات ملازم</a:t>
            </a:r>
            <a:endParaRPr lang="fa-IR" sz="2800" dirty="0"/>
          </a:p>
        </p:txBody>
      </p:sp>
    </p:spTree>
    <p:extLst>
      <p:ext uri="{BB962C8B-B14F-4D97-AF65-F5344CB8AC3E}">
        <p14:creationId xmlns:p14="http://schemas.microsoft.com/office/powerpoint/2010/main" val="1270969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894" y="909935"/>
            <a:ext cx="9009530" cy="2154436"/>
          </a:xfrm>
          <a:prstGeom prst="rect">
            <a:avLst/>
          </a:prstGeom>
        </p:spPr>
        <p:txBody>
          <a:bodyPr wrap="square">
            <a:spAutoFit/>
          </a:bodyPr>
          <a:lstStyle/>
          <a:p>
            <a:r>
              <a:rPr lang="fa-IR" sz="3200" b="1" dirty="0" smtClean="0"/>
              <a:t>الف) قانون توافق مثبت</a:t>
            </a:r>
          </a:p>
          <a:p>
            <a:endParaRPr lang="fa-IR" dirty="0" smtClean="0"/>
          </a:p>
          <a:p>
            <a:pPr algn="justLow"/>
            <a:r>
              <a:rPr lang="fa-IR" sz="2800" dirty="0" smtClean="0"/>
              <a:t>هرگاه در دو یا چند مورد یک عامل مشترک وجود داشته باشد و بدنبال آن عامل مشترک یک پدیدار مشترک نیز به چشم بخورد می توان گفت آن پدیدار معلول عامل مشترک است .</a:t>
            </a:r>
            <a:endParaRPr lang="fa-IR" sz="2800" dirty="0"/>
          </a:p>
        </p:txBody>
      </p:sp>
      <p:sp>
        <p:nvSpPr>
          <p:cNvPr id="3" name="Rectangle 2"/>
          <p:cNvSpPr/>
          <p:nvPr/>
        </p:nvSpPr>
        <p:spPr>
          <a:xfrm>
            <a:off x="1775012" y="3778188"/>
            <a:ext cx="8511988" cy="1446550"/>
          </a:xfrm>
          <a:prstGeom prst="rect">
            <a:avLst/>
          </a:prstGeom>
        </p:spPr>
        <p:txBody>
          <a:bodyPr wrap="square">
            <a:spAutoFit/>
          </a:bodyPr>
          <a:lstStyle/>
          <a:p>
            <a:r>
              <a:rPr lang="fa-IR" sz="3200" b="1" dirty="0"/>
              <a:t>ب) قانون توافق منفی </a:t>
            </a:r>
          </a:p>
          <a:p>
            <a:r>
              <a:rPr lang="fa-IR" sz="2800" dirty="0"/>
              <a:t>هر گاه در دو یا چند مورد فقدان عاملی ،عدم وجود پدیداری را به دنبال داشته باشد می توان گفت آن پدیدار معلول آن عامل است .</a:t>
            </a:r>
          </a:p>
        </p:txBody>
      </p:sp>
    </p:spTree>
    <p:extLst>
      <p:ext uri="{BB962C8B-B14F-4D97-AF65-F5344CB8AC3E}">
        <p14:creationId xmlns:p14="http://schemas.microsoft.com/office/powerpoint/2010/main" val="782662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518" y="1368496"/>
            <a:ext cx="8310282" cy="3231654"/>
          </a:xfrm>
          <a:prstGeom prst="rect">
            <a:avLst/>
          </a:prstGeom>
        </p:spPr>
        <p:txBody>
          <a:bodyPr wrap="square">
            <a:spAutoFit/>
          </a:bodyPr>
          <a:lstStyle/>
          <a:p>
            <a:r>
              <a:rPr lang="fa-IR" sz="3200" b="1" dirty="0"/>
              <a:t>ج)متد ترکیبی با تغییرات ملازم</a:t>
            </a:r>
          </a:p>
          <a:p>
            <a:pPr algn="justLow"/>
            <a:r>
              <a:rPr lang="fa-IR" sz="3200" b="1" dirty="0"/>
              <a:t> </a:t>
            </a:r>
            <a:r>
              <a:rPr lang="fa-IR" sz="2800" dirty="0"/>
              <a:t>این روش ترکیبی از دو قانون توافق مثبت و منفی است در این متد چنانچه به دو یا چند مورد برخورد کنیم که در یک دسته از آنها فقط یک عامل مشترک به چشم بخورد و هر جا که این عامل مشترک دیده شود پدیدار خاصی نیز موجود باشد و در دسته دیگر نبودن آن عامل مشترک نبودن همان پدیدار را باعث می شود آنگاه می توان گفت آن عامل مشترک علت پدیدار مورد نظر است. </a:t>
            </a:r>
          </a:p>
        </p:txBody>
      </p:sp>
    </p:spTree>
    <p:extLst>
      <p:ext uri="{BB962C8B-B14F-4D97-AF65-F5344CB8AC3E}">
        <p14:creationId xmlns:p14="http://schemas.microsoft.com/office/powerpoint/2010/main" val="1794699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6717" y="802359"/>
            <a:ext cx="8458200" cy="2154436"/>
          </a:xfrm>
          <a:prstGeom prst="rect">
            <a:avLst/>
          </a:prstGeom>
        </p:spPr>
        <p:txBody>
          <a:bodyPr wrap="square">
            <a:spAutoFit/>
          </a:bodyPr>
          <a:lstStyle/>
          <a:p>
            <a:r>
              <a:rPr lang="fa-IR" sz="3200" b="1" dirty="0" smtClean="0"/>
              <a:t>روش همبستگی در تجزیه و تحلیل اطلاعات</a:t>
            </a:r>
          </a:p>
          <a:p>
            <a:endParaRPr lang="fa-IR" dirty="0"/>
          </a:p>
          <a:p>
            <a:r>
              <a:rPr lang="fa-IR" sz="2800" dirty="0" smtClean="0"/>
              <a:t> تعریف همبستگی : زمانی که بین دو یا چند عامل رابطه به گونه ای موجود باشد که تغییر در یک متغیر ،متغیر دیگری را تغییر دهد بین آن دو متغییر همبستگی موجود می باشد .</a:t>
            </a:r>
            <a:endParaRPr lang="fa-IR" sz="2800" dirty="0"/>
          </a:p>
        </p:txBody>
      </p:sp>
      <p:sp>
        <p:nvSpPr>
          <p:cNvPr id="3" name="Rectangle 2"/>
          <p:cNvSpPr/>
          <p:nvPr/>
        </p:nvSpPr>
        <p:spPr>
          <a:xfrm>
            <a:off x="1385047" y="3267199"/>
            <a:ext cx="8659906" cy="2308324"/>
          </a:xfrm>
          <a:prstGeom prst="rect">
            <a:avLst/>
          </a:prstGeom>
        </p:spPr>
        <p:txBody>
          <a:bodyPr wrap="square">
            <a:spAutoFit/>
          </a:bodyPr>
          <a:lstStyle/>
          <a:p>
            <a:r>
              <a:rPr lang="fa-IR" sz="3200" b="1" dirty="0" smtClean="0"/>
              <a:t>انواع همبستگی</a:t>
            </a:r>
          </a:p>
          <a:p>
            <a:endParaRPr lang="fa-IR" sz="2800" dirty="0"/>
          </a:p>
          <a:p>
            <a:r>
              <a:rPr lang="fa-IR" sz="2800" dirty="0" smtClean="0"/>
              <a:t> 1 -همبستگی خطی و مستقیم</a:t>
            </a:r>
          </a:p>
          <a:p>
            <a:r>
              <a:rPr lang="fa-IR" sz="2800" dirty="0" smtClean="0"/>
              <a:t> 2 -همبستگی خطی و معکوس</a:t>
            </a:r>
          </a:p>
          <a:p>
            <a:r>
              <a:rPr lang="fa-IR" sz="2800" dirty="0" smtClean="0"/>
              <a:t> 3 -همبستگی غیر خطی و منحنی</a:t>
            </a:r>
            <a:endParaRPr lang="fa-IR" sz="2800" dirty="0"/>
          </a:p>
        </p:txBody>
      </p:sp>
    </p:spTree>
    <p:extLst>
      <p:ext uri="{BB962C8B-B14F-4D97-AF65-F5344CB8AC3E}">
        <p14:creationId xmlns:p14="http://schemas.microsoft.com/office/powerpoint/2010/main" val="2603113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8458" y="811778"/>
            <a:ext cx="8834718" cy="2585323"/>
          </a:xfrm>
          <a:prstGeom prst="rect">
            <a:avLst/>
          </a:prstGeom>
        </p:spPr>
        <p:txBody>
          <a:bodyPr wrap="square">
            <a:spAutoFit/>
          </a:bodyPr>
          <a:lstStyle/>
          <a:p>
            <a:r>
              <a:rPr lang="fa-IR" sz="3200" b="1" dirty="0" smtClean="0"/>
              <a:t>1 -همبستگی خطی و مستقیم </a:t>
            </a:r>
          </a:p>
          <a:p>
            <a:endParaRPr lang="fa-IR" dirty="0"/>
          </a:p>
          <a:p>
            <a:r>
              <a:rPr lang="fa-IR" sz="2800" dirty="0" smtClean="0"/>
              <a:t>وقتی کاهش یا افزایش در یک عامل (متغییر مستقل )سبب کاهش یا افزایش در عامل دیگر (متغییر وابسته)گردد بین آن دو عامل همبستگی خطی و مستقیم وجود دارد رابطه این همبستگی در شکل زیر نشان داده شده است . ساعات کار</a:t>
            </a:r>
            <a:endParaRPr lang="fa-IR" sz="2800" dirty="0"/>
          </a:p>
        </p:txBody>
      </p:sp>
      <p:pic>
        <p:nvPicPr>
          <p:cNvPr id="3" name="Picture 2"/>
          <p:cNvPicPr>
            <a:picLocks noChangeAspect="1"/>
          </p:cNvPicPr>
          <p:nvPr/>
        </p:nvPicPr>
        <p:blipFill rotWithShape="1">
          <a:blip r:embed="rId2"/>
          <a:srcRect l="23273" t="41101" r="28860" b="12128"/>
          <a:stretch/>
        </p:blipFill>
        <p:spPr>
          <a:xfrm>
            <a:off x="2393576" y="3079376"/>
            <a:ext cx="5836024" cy="3039036"/>
          </a:xfrm>
          <a:prstGeom prst="rect">
            <a:avLst/>
          </a:prstGeom>
        </p:spPr>
      </p:pic>
    </p:spTree>
    <p:extLst>
      <p:ext uri="{BB962C8B-B14F-4D97-AF65-F5344CB8AC3E}">
        <p14:creationId xmlns:p14="http://schemas.microsoft.com/office/powerpoint/2010/main" val="2591554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3612" y="802358"/>
            <a:ext cx="8700247" cy="2154436"/>
          </a:xfrm>
          <a:prstGeom prst="rect">
            <a:avLst/>
          </a:prstGeom>
        </p:spPr>
        <p:txBody>
          <a:bodyPr wrap="square">
            <a:spAutoFit/>
          </a:bodyPr>
          <a:lstStyle/>
          <a:p>
            <a:r>
              <a:rPr lang="fa-IR" sz="3200" b="1" dirty="0" smtClean="0"/>
              <a:t>2 -همبستگی خطی و معکوس</a:t>
            </a:r>
          </a:p>
          <a:p>
            <a:endParaRPr lang="fa-IR" dirty="0"/>
          </a:p>
          <a:p>
            <a:pPr algn="justLow"/>
            <a:r>
              <a:rPr lang="fa-IR" dirty="0" smtClean="0"/>
              <a:t> </a:t>
            </a:r>
            <a:r>
              <a:rPr lang="fa-IR" sz="2800" dirty="0" smtClean="0"/>
              <a:t>وقتی کاهش و افزایش در یک عامل (متغییر مستقل )سبب افزایش یا کاهش در عامل دیگر گردد بین آن دو عامل همبستگی خطی و معکوس وجود دارد . شکل ذیل </a:t>
            </a:r>
            <a:endParaRPr lang="fa-IR" sz="2800" dirty="0"/>
          </a:p>
        </p:txBody>
      </p:sp>
      <p:pic>
        <p:nvPicPr>
          <p:cNvPr id="3" name="Picture 2"/>
          <p:cNvPicPr>
            <a:picLocks noChangeAspect="1"/>
          </p:cNvPicPr>
          <p:nvPr/>
        </p:nvPicPr>
        <p:blipFill rotWithShape="1">
          <a:blip r:embed="rId2"/>
          <a:srcRect l="24265" t="53518" r="28971" b="6333"/>
          <a:stretch/>
        </p:blipFill>
        <p:spPr>
          <a:xfrm>
            <a:off x="2689411" y="3119718"/>
            <a:ext cx="5701553" cy="2608729"/>
          </a:xfrm>
          <a:prstGeom prst="rect">
            <a:avLst/>
          </a:prstGeom>
        </p:spPr>
      </p:pic>
    </p:spTree>
    <p:extLst>
      <p:ext uri="{BB962C8B-B14F-4D97-AF65-F5344CB8AC3E}">
        <p14:creationId xmlns:p14="http://schemas.microsoft.com/office/powerpoint/2010/main" val="3424907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5729" y="762017"/>
            <a:ext cx="8969189" cy="2154436"/>
          </a:xfrm>
          <a:prstGeom prst="rect">
            <a:avLst/>
          </a:prstGeom>
        </p:spPr>
        <p:txBody>
          <a:bodyPr wrap="square">
            <a:spAutoFit/>
          </a:bodyPr>
          <a:lstStyle/>
          <a:p>
            <a:r>
              <a:rPr lang="fa-IR" sz="3200" b="1" dirty="0" smtClean="0"/>
              <a:t>3 -همبستگی غیر خطی و منحنی شکل </a:t>
            </a:r>
          </a:p>
          <a:p>
            <a:endParaRPr lang="fa-IR" dirty="0"/>
          </a:p>
          <a:p>
            <a:pPr algn="justLow"/>
            <a:r>
              <a:rPr lang="fa-IR" sz="2800" dirty="0" smtClean="0"/>
              <a:t>چنانچه کاهش یا افزایش یک عامل سبب کاهش یا افزایش عامل دیگر و پس از مدتی سبب افزایش یا کاهش همان عامل شود بین آن دو عامل همبستگی غیر خطی موجود است . شکل ذیل</a:t>
            </a:r>
            <a:endParaRPr lang="fa-IR" sz="2800" dirty="0"/>
          </a:p>
        </p:txBody>
      </p:sp>
      <p:pic>
        <p:nvPicPr>
          <p:cNvPr id="3" name="Picture 2"/>
          <p:cNvPicPr>
            <a:picLocks noChangeAspect="1"/>
          </p:cNvPicPr>
          <p:nvPr/>
        </p:nvPicPr>
        <p:blipFill rotWithShape="1">
          <a:blip r:embed="rId2"/>
          <a:srcRect l="20184" t="46482" r="37573" b="13369"/>
          <a:stretch/>
        </p:blipFill>
        <p:spPr>
          <a:xfrm>
            <a:off x="1963270" y="3186953"/>
            <a:ext cx="5150225" cy="2608729"/>
          </a:xfrm>
          <a:prstGeom prst="rect">
            <a:avLst/>
          </a:prstGeom>
        </p:spPr>
      </p:pic>
    </p:spTree>
    <p:extLst>
      <p:ext uri="{BB962C8B-B14F-4D97-AF65-F5344CB8AC3E}">
        <p14:creationId xmlns:p14="http://schemas.microsoft.com/office/powerpoint/2010/main" val="4125559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2588" y="542836"/>
            <a:ext cx="8996083" cy="2308324"/>
          </a:xfrm>
          <a:prstGeom prst="rect">
            <a:avLst/>
          </a:prstGeom>
        </p:spPr>
        <p:txBody>
          <a:bodyPr wrap="square">
            <a:spAutoFit/>
          </a:bodyPr>
          <a:lstStyle/>
          <a:p>
            <a:r>
              <a:rPr lang="fa-IR" sz="3200" b="1" dirty="0" smtClean="0"/>
              <a:t>مرحله ششم : نتیجه گیری و ارائه راه حل</a:t>
            </a:r>
          </a:p>
          <a:p>
            <a:pPr algn="justLow"/>
            <a:endParaRPr lang="fa-IR" sz="2800" dirty="0"/>
          </a:p>
          <a:p>
            <a:pPr algn="justLow"/>
            <a:r>
              <a:rPr lang="fa-IR" sz="2800" dirty="0" smtClean="0"/>
              <a:t> در این مرحله آنالیست به تعبیر و تفسیر یافته های خویش پرداخته و چنانچه فرضیه های اولیه او تأیید گردند او موفق به کشف علت شده است و اگر تأیید نشده باشند بایستی بدنبال راه حلهای دیگری برای مشکل باشد. </a:t>
            </a:r>
            <a:endParaRPr lang="fa-IR" sz="2800" dirty="0"/>
          </a:p>
        </p:txBody>
      </p:sp>
      <p:sp>
        <p:nvSpPr>
          <p:cNvPr id="3" name="Rectangle 2"/>
          <p:cNvSpPr/>
          <p:nvPr/>
        </p:nvSpPr>
        <p:spPr>
          <a:xfrm>
            <a:off x="1882588" y="3411088"/>
            <a:ext cx="8633012" cy="2092881"/>
          </a:xfrm>
          <a:prstGeom prst="rect">
            <a:avLst/>
          </a:prstGeom>
        </p:spPr>
        <p:txBody>
          <a:bodyPr wrap="square">
            <a:spAutoFit/>
          </a:bodyPr>
          <a:lstStyle/>
          <a:p>
            <a:r>
              <a:rPr lang="fa-IR" sz="2800" b="1" dirty="0" smtClean="0"/>
              <a:t>نحوه ارائه راه حل </a:t>
            </a:r>
          </a:p>
          <a:p>
            <a:endParaRPr lang="fa-IR" dirty="0"/>
          </a:p>
          <a:p>
            <a:pPr algn="justLow"/>
            <a:r>
              <a:rPr lang="fa-IR" sz="2800" dirty="0" smtClean="0"/>
              <a:t>دراین مرحله تحلیل گر با کمک قدرت خالقیت و ابتکار خویش و به مدد شناختی که نسبت به وضع موجود بدست آورده است پیشنهاداتی معقول و منطقی جهت رفع مشکالت و نقائص ارائه می دهد. </a:t>
            </a:r>
            <a:endParaRPr lang="fa-IR" sz="2800" dirty="0"/>
          </a:p>
        </p:txBody>
      </p:sp>
    </p:spTree>
    <p:extLst>
      <p:ext uri="{BB962C8B-B14F-4D97-AF65-F5344CB8AC3E}">
        <p14:creationId xmlns:p14="http://schemas.microsoft.com/office/powerpoint/2010/main" val="1122529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870" y="1067271"/>
            <a:ext cx="9049871" cy="3447098"/>
          </a:xfrm>
          <a:prstGeom prst="rect">
            <a:avLst/>
          </a:prstGeom>
        </p:spPr>
        <p:txBody>
          <a:bodyPr wrap="square">
            <a:spAutoFit/>
          </a:bodyPr>
          <a:lstStyle/>
          <a:p>
            <a:r>
              <a:rPr lang="fa-IR" sz="3200" b="1" dirty="0" smtClean="0"/>
              <a:t>نکاتی که در زمینه ارائه راه حل باید رعایت گردند</a:t>
            </a:r>
          </a:p>
          <a:p>
            <a:endParaRPr lang="fa-IR" dirty="0" smtClean="0"/>
          </a:p>
          <a:p>
            <a:pPr algn="justLow"/>
            <a:r>
              <a:rPr lang="fa-IR" dirty="0" smtClean="0"/>
              <a:t> </a:t>
            </a:r>
            <a:r>
              <a:rPr lang="fa-IR" sz="2800" dirty="0" smtClean="0"/>
              <a:t>1 -همخوانی راه حل با برنامه های سازمان</a:t>
            </a:r>
          </a:p>
          <a:p>
            <a:pPr algn="justLow"/>
            <a:r>
              <a:rPr lang="fa-IR" sz="2800" dirty="0" smtClean="0"/>
              <a:t> 2 -ارائه چند راه حل بجای یک راه حل </a:t>
            </a:r>
          </a:p>
          <a:p>
            <a:pPr algn="justLow"/>
            <a:r>
              <a:rPr lang="fa-IR" sz="2800" dirty="0" smtClean="0"/>
              <a:t>3 -مطابقت با قوانین و مقررات </a:t>
            </a:r>
          </a:p>
          <a:p>
            <a:pPr algn="justLow"/>
            <a:r>
              <a:rPr lang="fa-IR" sz="2800" dirty="0" smtClean="0"/>
              <a:t>4 -قابلیت اعمال</a:t>
            </a:r>
          </a:p>
          <a:p>
            <a:pPr algn="justLow"/>
            <a:r>
              <a:rPr lang="fa-IR" sz="2800" dirty="0" smtClean="0"/>
              <a:t> 5 -تناسب بین هزینه اجرا و منافع حاصل از اجرای طرح </a:t>
            </a:r>
          </a:p>
          <a:p>
            <a:pPr algn="justLow"/>
            <a:r>
              <a:rPr lang="fa-IR" sz="2800" dirty="0" smtClean="0"/>
              <a:t>6 -مسئولیت اجرا </a:t>
            </a:r>
            <a:endParaRPr lang="fa-IR" sz="2800" dirty="0"/>
          </a:p>
        </p:txBody>
      </p:sp>
    </p:spTree>
    <p:extLst>
      <p:ext uri="{BB962C8B-B14F-4D97-AF65-F5344CB8AC3E}">
        <p14:creationId xmlns:p14="http://schemas.microsoft.com/office/powerpoint/2010/main" val="133341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1530" y="1032318"/>
            <a:ext cx="8928846" cy="4031873"/>
          </a:xfrm>
          <a:prstGeom prst="rect">
            <a:avLst/>
          </a:prstGeom>
        </p:spPr>
        <p:txBody>
          <a:bodyPr wrap="square">
            <a:spAutoFit/>
          </a:bodyPr>
          <a:lstStyle/>
          <a:p>
            <a:pPr algn="ctr"/>
            <a:r>
              <a:rPr lang="fa-IR" sz="3200" b="1" dirty="0" smtClean="0"/>
              <a:t>ترکیب سیستم</a:t>
            </a:r>
          </a:p>
          <a:p>
            <a:r>
              <a:rPr lang="fa-IR" sz="2800" dirty="0" smtClean="0"/>
              <a:t> اجزاءچهار گانه سیستم:</a:t>
            </a:r>
          </a:p>
          <a:p>
            <a:r>
              <a:rPr lang="fa-IR" sz="2800" dirty="0" smtClean="0"/>
              <a:t> 1 – درونداد(</a:t>
            </a:r>
            <a:r>
              <a:rPr lang="en-US" sz="2800" dirty="0" smtClean="0"/>
              <a:t>input</a:t>
            </a:r>
            <a:r>
              <a:rPr lang="fa-IR" sz="2800" dirty="0" smtClean="0"/>
              <a:t>):آنچه بنحوی وارد سیستم می شود و سبب تحرک سیستم می شود</a:t>
            </a:r>
          </a:p>
          <a:p>
            <a:r>
              <a:rPr lang="fa-IR" sz="2800" dirty="0" smtClean="0"/>
              <a:t> 2 - فرایند تبدیل(</a:t>
            </a:r>
            <a:r>
              <a:rPr lang="en-US" sz="2800" dirty="0" smtClean="0"/>
              <a:t>process</a:t>
            </a:r>
            <a:r>
              <a:rPr lang="fa-IR" sz="2800" dirty="0" smtClean="0"/>
              <a:t>):</a:t>
            </a:r>
            <a:r>
              <a:rPr lang="en-US" sz="2800" dirty="0" smtClean="0"/>
              <a:t> </a:t>
            </a:r>
            <a:r>
              <a:rPr lang="fa-IR" sz="2800" dirty="0" smtClean="0"/>
              <a:t>جریان تغییر و تبدیل آنچه وارد سیستم می شود</a:t>
            </a:r>
          </a:p>
          <a:p>
            <a:r>
              <a:rPr lang="fa-IR" sz="2800" dirty="0" smtClean="0"/>
              <a:t> 3 – برونداد(</a:t>
            </a:r>
            <a:r>
              <a:rPr lang="en-US" sz="2800" dirty="0" smtClean="0"/>
              <a:t>output</a:t>
            </a:r>
            <a:r>
              <a:rPr lang="fa-IR" sz="2800" dirty="0" smtClean="0"/>
              <a:t>): آنچه از تغییر و تبدیل از سیستم به شکل کالا یا خدمات خارج می شود</a:t>
            </a:r>
          </a:p>
          <a:p>
            <a:r>
              <a:rPr lang="fa-IR" sz="2800" dirty="0" smtClean="0"/>
              <a:t> 4 – بازخورد(</a:t>
            </a:r>
            <a:r>
              <a:rPr lang="en-US" sz="2800" dirty="0" smtClean="0"/>
              <a:t>feed back</a:t>
            </a:r>
            <a:r>
              <a:rPr lang="fa-IR" sz="2800" dirty="0" smtClean="0"/>
              <a:t>):</a:t>
            </a:r>
            <a:r>
              <a:rPr lang="en-US" sz="2800" dirty="0" smtClean="0"/>
              <a:t> </a:t>
            </a:r>
            <a:r>
              <a:rPr lang="fa-IR" sz="2800" dirty="0" smtClean="0"/>
              <a:t>فرایندی دورانی که قسمتی از ستاده به عنوان اطالعات به درونداد پس خورانده می شود </a:t>
            </a:r>
            <a:endParaRPr lang="fa-IR" sz="2800" dirty="0"/>
          </a:p>
        </p:txBody>
      </p:sp>
    </p:spTree>
    <p:extLst>
      <p:ext uri="{BB962C8B-B14F-4D97-AF65-F5344CB8AC3E}">
        <p14:creationId xmlns:p14="http://schemas.microsoft.com/office/powerpoint/2010/main" val="1836470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941" y="740512"/>
            <a:ext cx="9372601" cy="4062651"/>
          </a:xfrm>
          <a:prstGeom prst="rect">
            <a:avLst/>
          </a:prstGeom>
        </p:spPr>
        <p:txBody>
          <a:bodyPr wrap="square">
            <a:spAutoFit/>
          </a:bodyPr>
          <a:lstStyle/>
          <a:p>
            <a:r>
              <a:rPr lang="fa-IR" sz="3200" b="1" dirty="0" smtClean="0"/>
              <a:t>مرحله هفتم : تهیه و تنظیم گزارش</a:t>
            </a:r>
          </a:p>
          <a:p>
            <a:endParaRPr lang="fa-IR" dirty="0"/>
          </a:p>
          <a:p>
            <a:pPr algn="justLow"/>
            <a:r>
              <a:rPr lang="fa-IR" dirty="0" smtClean="0"/>
              <a:t> </a:t>
            </a:r>
            <a:r>
              <a:rPr lang="fa-IR" sz="2800" dirty="0" smtClean="0"/>
              <a:t>اقداماتی که تا این مرحله انجام گرفته اند توسط تحلیل گر در یک گزارش منظم تدوین و در دسترس مدیران و مقامات ذیربط قرار می گیرد . </a:t>
            </a:r>
          </a:p>
          <a:p>
            <a:endParaRPr lang="fa-IR" dirty="0"/>
          </a:p>
          <a:p>
            <a:r>
              <a:rPr lang="fa-IR" sz="3200" b="1" dirty="0"/>
              <a:t>مرحله هشتم : اجرا</a:t>
            </a:r>
          </a:p>
          <a:p>
            <a:endParaRPr lang="fa-IR" dirty="0"/>
          </a:p>
          <a:p>
            <a:pPr algn="justLow"/>
            <a:r>
              <a:rPr lang="fa-IR" sz="2800" dirty="0"/>
              <a:t> در این مرحله آنالیست طی برنامه ای پیش بینی های الزم را جهت اجرای پیشنهادات مصوب و پیاده کردن طرحهای جدید و ایجاد تغییر در نظام قدیم انجام دهد. </a:t>
            </a:r>
          </a:p>
        </p:txBody>
      </p:sp>
    </p:spTree>
    <p:extLst>
      <p:ext uri="{BB962C8B-B14F-4D97-AF65-F5344CB8AC3E}">
        <p14:creationId xmlns:p14="http://schemas.microsoft.com/office/powerpoint/2010/main" val="30878950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3271" y="840032"/>
            <a:ext cx="8592671" cy="4462760"/>
          </a:xfrm>
          <a:prstGeom prst="rect">
            <a:avLst/>
          </a:prstGeom>
        </p:spPr>
        <p:txBody>
          <a:bodyPr wrap="square">
            <a:spAutoFit/>
          </a:bodyPr>
          <a:lstStyle/>
          <a:p>
            <a:r>
              <a:rPr lang="fa-IR" sz="3200" b="1" dirty="0" smtClean="0"/>
              <a:t>مهمترین نکاتی که بایستی در مرحله اجرا انجام پذیرد</a:t>
            </a:r>
          </a:p>
          <a:p>
            <a:pPr algn="justLow"/>
            <a:endParaRPr lang="fa-IR" sz="2800" dirty="0"/>
          </a:p>
          <a:p>
            <a:pPr algn="justLow"/>
            <a:r>
              <a:rPr lang="fa-IR" sz="2800" dirty="0" smtClean="0"/>
              <a:t> 1 -آنالیست طی برنامه ای از کادرهای ستادی و اجرایی نظر بخواهد و از آنها کمک بگیرد</a:t>
            </a:r>
          </a:p>
          <a:p>
            <a:pPr algn="justLow"/>
            <a:r>
              <a:rPr lang="fa-IR" sz="2800" dirty="0" smtClean="0"/>
              <a:t> 2 -آنالیست بایستی جلسات توجیهی برای کلیه افراد که مسئولیت اجرای طرح را داشته و سایر کارکنانی که با طرح در گیر هستند تشکیل دهد</a:t>
            </a:r>
          </a:p>
          <a:p>
            <a:pPr algn="justLow"/>
            <a:r>
              <a:rPr lang="fa-IR" sz="2800" dirty="0" smtClean="0"/>
              <a:t> 3 -اجرای برنامه آموزشی در خصوص نقائص روش موجود ،لزوم طرح جدید ،آشنایی با طرح جدید و غیره برای کلیه مسئولان اجرای طرح</a:t>
            </a:r>
          </a:p>
          <a:p>
            <a:pPr algn="justLow"/>
            <a:r>
              <a:rPr lang="fa-IR" sz="2800" dirty="0" smtClean="0"/>
              <a:t> 4 -فراهم سازی ابزار و تسهیلات مورد نیاز</a:t>
            </a:r>
          </a:p>
          <a:p>
            <a:pPr algn="justLow"/>
            <a:r>
              <a:rPr lang="fa-IR" sz="2800" dirty="0" smtClean="0"/>
              <a:t> 5 -کسب حمایت از سوی مدیریت و سرپرستی کارکنان </a:t>
            </a:r>
            <a:endParaRPr lang="fa-IR" sz="2800" dirty="0"/>
          </a:p>
        </p:txBody>
      </p:sp>
    </p:spTree>
    <p:extLst>
      <p:ext uri="{BB962C8B-B14F-4D97-AF65-F5344CB8AC3E}">
        <p14:creationId xmlns:p14="http://schemas.microsoft.com/office/powerpoint/2010/main" val="34871799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9212" y="870955"/>
            <a:ext cx="9802906" cy="4062651"/>
          </a:xfrm>
          <a:prstGeom prst="rect">
            <a:avLst/>
          </a:prstGeom>
        </p:spPr>
        <p:txBody>
          <a:bodyPr wrap="square">
            <a:spAutoFit/>
          </a:bodyPr>
          <a:lstStyle/>
          <a:p>
            <a:r>
              <a:rPr lang="fa-IR" sz="3200" b="1" dirty="0" smtClean="0"/>
              <a:t>مرحله نهم : آزمایش طرح جدید</a:t>
            </a:r>
          </a:p>
          <a:p>
            <a:endParaRPr lang="fa-IR" dirty="0"/>
          </a:p>
          <a:p>
            <a:pPr algn="justLow"/>
            <a:r>
              <a:rPr lang="fa-IR" sz="2800" dirty="0" smtClean="0"/>
              <a:t> دراین مرحله جهت کسب اطمینان از نتایج طرح ،طرح در یک قلمرو محدود به مرحله اجرا گذاشته می شود تا محدودیتهای حین عمل مشخص و جرح و تعدیلهای لازم انجام پذیرد . </a:t>
            </a:r>
          </a:p>
          <a:p>
            <a:endParaRPr lang="fa-IR" dirty="0" smtClean="0"/>
          </a:p>
          <a:p>
            <a:r>
              <a:rPr lang="fa-IR" sz="3200" b="1" dirty="0"/>
              <a:t>مرحله دهم : استقرار طرح جدید</a:t>
            </a:r>
          </a:p>
          <a:p>
            <a:endParaRPr lang="fa-IR" dirty="0"/>
          </a:p>
          <a:p>
            <a:pPr algn="justLow"/>
            <a:r>
              <a:rPr lang="fa-IR" dirty="0" smtClean="0"/>
              <a:t> </a:t>
            </a:r>
            <a:r>
              <a:rPr lang="fa-IR" sz="2800" dirty="0"/>
              <a:t>چنانچه نتایج حاصل از اجرای آزمایش طرح مثبت باشد و مدیران و مقامات مسئول ادامه اجرای آن را تصویب کنند طرح مربوطه در عمل پیاده و استقرار می یابد .</a:t>
            </a:r>
          </a:p>
        </p:txBody>
      </p:sp>
    </p:spTree>
    <p:extLst>
      <p:ext uri="{BB962C8B-B14F-4D97-AF65-F5344CB8AC3E}">
        <p14:creationId xmlns:p14="http://schemas.microsoft.com/office/powerpoint/2010/main" val="1546041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882" y="1156012"/>
            <a:ext cx="7046259" cy="4370427"/>
          </a:xfrm>
          <a:prstGeom prst="rect">
            <a:avLst/>
          </a:prstGeom>
        </p:spPr>
        <p:txBody>
          <a:bodyPr wrap="square">
            <a:spAutoFit/>
          </a:bodyPr>
          <a:lstStyle/>
          <a:p>
            <a:r>
              <a:rPr lang="fa-IR" sz="3200" b="1" dirty="0" smtClean="0"/>
              <a:t>روشهای استقرار طرح</a:t>
            </a:r>
          </a:p>
          <a:p>
            <a:endParaRPr lang="fa-IR" sz="3200" b="1" dirty="0" smtClean="0"/>
          </a:p>
          <a:p>
            <a:endParaRPr lang="fa-IR" dirty="0"/>
          </a:p>
          <a:p>
            <a:r>
              <a:rPr lang="fa-IR" sz="2800" dirty="0" smtClean="0"/>
              <a:t> الف) روشهای موازی یا همزمان</a:t>
            </a:r>
          </a:p>
          <a:p>
            <a:endParaRPr lang="fa-IR" sz="2800" dirty="0"/>
          </a:p>
          <a:p>
            <a:r>
              <a:rPr lang="fa-IR" sz="2800" dirty="0" smtClean="0"/>
              <a:t> ب) روش تدریجی یا مرحله ای</a:t>
            </a:r>
          </a:p>
          <a:p>
            <a:endParaRPr lang="fa-IR" sz="2800" dirty="0"/>
          </a:p>
          <a:p>
            <a:r>
              <a:rPr lang="fa-IR" sz="2800" dirty="0" smtClean="0"/>
              <a:t> ج) روش یکباره</a:t>
            </a:r>
          </a:p>
          <a:p>
            <a:endParaRPr lang="fa-IR" sz="2800" dirty="0"/>
          </a:p>
          <a:p>
            <a:r>
              <a:rPr lang="fa-IR" sz="2800" dirty="0" smtClean="0"/>
              <a:t> د) روش آزمایشی </a:t>
            </a:r>
            <a:endParaRPr lang="fa-IR" sz="2800" dirty="0"/>
          </a:p>
        </p:txBody>
      </p:sp>
    </p:spTree>
    <p:extLst>
      <p:ext uri="{BB962C8B-B14F-4D97-AF65-F5344CB8AC3E}">
        <p14:creationId xmlns:p14="http://schemas.microsoft.com/office/powerpoint/2010/main" val="1811228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5729" y="533470"/>
            <a:ext cx="9144000" cy="5632311"/>
          </a:xfrm>
          <a:prstGeom prst="rect">
            <a:avLst/>
          </a:prstGeom>
        </p:spPr>
        <p:txBody>
          <a:bodyPr wrap="square">
            <a:spAutoFit/>
          </a:bodyPr>
          <a:lstStyle/>
          <a:p>
            <a:r>
              <a:rPr lang="fa-IR" sz="2000" dirty="0" smtClean="0"/>
              <a:t>الف) روش موازی یا همزمان</a:t>
            </a:r>
          </a:p>
          <a:p>
            <a:endParaRPr lang="fa-IR" sz="2000" dirty="0"/>
          </a:p>
          <a:p>
            <a:r>
              <a:rPr lang="fa-IR" sz="2000" dirty="0" smtClean="0"/>
              <a:t> دراین روش نظام جاری و نظام جدید بطور همزمان اجرا می شوند و این مرحله ادامه می یابد تا نسبت به کار آیی و قابلیت اجرای روش جدید اطمینان حاصل شود و سپس روش قدیم حذف گردد. </a:t>
            </a:r>
          </a:p>
          <a:p>
            <a:endParaRPr lang="fa-IR" sz="2000" dirty="0" smtClean="0"/>
          </a:p>
          <a:p>
            <a:r>
              <a:rPr lang="fa-IR" sz="2000" dirty="0" smtClean="0"/>
              <a:t>ب) روش تدریجی یا مرحه ای</a:t>
            </a:r>
          </a:p>
          <a:p>
            <a:endParaRPr lang="fa-IR" sz="2000" dirty="0"/>
          </a:p>
          <a:p>
            <a:r>
              <a:rPr lang="fa-IR" sz="2000" dirty="0" smtClean="0"/>
              <a:t> دراین روش طرح جدید به تدریج پیاده می شود و طرح جاری بتدریج کنار گذاشته می شود . بدینترتیب قسمتی از کار بر اساس نظام قدیم که در حال کنار گذاشتن است انجام و بقیه کار بر عهده نظام جدید است . </a:t>
            </a:r>
          </a:p>
          <a:p>
            <a:endParaRPr lang="fa-IR" sz="2000" dirty="0"/>
          </a:p>
          <a:p>
            <a:r>
              <a:rPr lang="fa-IR" sz="2000" dirty="0" smtClean="0"/>
              <a:t>ج) روش یکباره</a:t>
            </a:r>
          </a:p>
          <a:p>
            <a:r>
              <a:rPr lang="fa-IR" sz="2000" dirty="0" smtClean="0"/>
              <a:t> دراین روش نظام قدیم از تاریخ معینی کنار گذاشته شده و نظام جدید جایگزین آن می گردد. هزینه استقرار در این روش کمتر از روشهای دیگر است ولی ریسک آن بیشتر می باشد . </a:t>
            </a:r>
          </a:p>
          <a:p>
            <a:endParaRPr lang="fa-IR" sz="2000" dirty="0"/>
          </a:p>
          <a:p>
            <a:r>
              <a:rPr lang="fa-IR" sz="2000" dirty="0" smtClean="0"/>
              <a:t>د) روش اجرای آزمایشی</a:t>
            </a:r>
          </a:p>
          <a:p>
            <a:r>
              <a:rPr lang="fa-IR" sz="2000" dirty="0" smtClean="0"/>
              <a:t> چنانچه اجرای سیستم پیشنهادی ،استفاده از تکنیکهای جدید و تغییرات وسیعی را در سازمان ایجاب کند ،سیستم جدید در یک بخش از سازمان بصورت آزمایشی اجرا و حین عمل نقائص آن برطرف و پس از تغییرات الزم در کل سازمان اجرا می گردد </a:t>
            </a:r>
            <a:endParaRPr lang="fa-IR" sz="2000" dirty="0"/>
          </a:p>
        </p:txBody>
      </p:sp>
    </p:spTree>
    <p:extLst>
      <p:ext uri="{BB962C8B-B14F-4D97-AF65-F5344CB8AC3E}">
        <p14:creationId xmlns:p14="http://schemas.microsoft.com/office/powerpoint/2010/main" val="1945970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072" y="1430342"/>
            <a:ext cx="8686800" cy="2154436"/>
          </a:xfrm>
          <a:prstGeom prst="rect">
            <a:avLst/>
          </a:prstGeom>
        </p:spPr>
        <p:txBody>
          <a:bodyPr wrap="square">
            <a:spAutoFit/>
          </a:bodyPr>
          <a:lstStyle/>
          <a:p>
            <a:r>
              <a:rPr lang="fa-IR" sz="3200" b="1" dirty="0" smtClean="0"/>
              <a:t>مرحله یازدهم : ارزیابی عملکرد</a:t>
            </a:r>
          </a:p>
          <a:p>
            <a:endParaRPr lang="fa-IR" dirty="0"/>
          </a:p>
          <a:p>
            <a:pPr algn="justLow"/>
            <a:r>
              <a:rPr lang="fa-IR" sz="2800" dirty="0" smtClean="0"/>
              <a:t> پس از اینکه سیستم قدیم به سیستم جدید تبدیل شد ،آنالیست بررسی دوباره ای از سیستم به عمل آورده و عملکرد آن را ارزیابی می نماید تا میزان موفقیت سیستم جدید را مشخص و تجدید نظرهای احتمالی را انجام دهد. </a:t>
            </a:r>
            <a:endParaRPr lang="fa-IR" sz="2800" dirty="0"/>
          </a:p>
        </p:txBody>
      </p:sp>
    </p:spTree>
    <p:extLst>
      <p:ext uri="{BB962C8B-B14F-4D97-AF65-F5344CB8AC3E}">
        <p14:creationId xmlns:p14="http://schemas.microsoft.com/office/powerpoint/2010/main" val="3830694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8835" y="1453205"/>
            <a:ext cx="9022977" cy="3600986"/>
          </a:xfrm>
          <a:prstGeom prst="rect">
            <a:avLst/>
          </a:prstGeom>
        </p:spPr>
        <p:txBody>
          <a:bodyPr wrap="square">
            <a:spAutoFit/>
          </a:bodyPr>
          <a:lstStyle/>
          <a:p>
            <a:r>
              <a:rPr lang="fa-IR" sz="3200" b="1" dirty="0" smtClean="0"/>
              <a:t>برخی از سواالتی که در مرحله ارزیابی عملکرد قابل طرح هستند</a:t>
            </a:r>
          </a:p>
          <a:p>
            <a:pPr algn="justLow"/>
            <a:endParaRPr lang="fa-IR" sz="2800" dirty="0"/>
          </a:p>
          <a:p>
            <a:pPr algn="justLow"/>
            <a:r>
              <a:rPr lang="fa-IR" sz="2800" dirty="0" smtClean="0"/>
              <a:t> 1 -آیا سیستم به نتایجی که از فبل پیش بینی شده اند رسیده است ؟ </a:t>
            </a:r>
          </a:p>
          <a:p>
            <a:pPr algn="justLow"/>
            <a:r>
              <a:rPr lang="fa-IR" sz="2800" dirty="0" smtClean="0"/>
              <a:t>2 -چه نتایج پیش بینی نشده ای از سیستم حاصل شده است ؟</a:t>
            </a:r>
          </a:p>
          <a:p>
            <a:pPr algn="justLow"/>
            <a:r>
              <a:rPr lang="fa-IR" sz="2800" dirty="0"/>
              <a:t> </a:t>
            </a:r>
            <a:r>
              <a:rPr lang="fa-IR" sz="2800" dirty="0" smtClean="0"/>
              <a:t>3 -آیا بهره وری افزایش یافته است ؟ </a:t>
            </a:r>
          </a:p>
          <a:p>
            <a:pPr algn="justLow"/>
            <a:r>
              <a:rPr lang="fa-IR" sz="2800" dirty="0" smtClean="0"/>
              <a:t>4 -آیا پیاده سازی سیستم جدید طبق برنامه زمان بندی شده انجام پذیرفته است ؟</a:t>
            </a:r>
          </a:p>
          <a:p>
            <a:pPr algn="justLow"/>
            <a:r>
              <a:rPr lang="fa-IR" sz="2800" dirty="0" smtClean="0"/>
              <a:t> 5 -آیا انجام کار با سیستم جدید با دشواریهایی مواجه شده است ؟</a:t>
            </a:r>
            <a:endParaRPr lang="fa-IR" sz="2800" dirty="0"/>
          </a:p>
        </p:txBody>
      </p:sp>
    </p:spTree>
    <p:extLst>
      <p:ext uri="{BB962C8B-B14F-4D97-AF65-F5344CB8AC3E}">
        <p14:creationId xmlns:p14="http://schemas.microsoft.com/office/powerpoint/2010/main" val="7348464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2581835"/>
            <a:ext cx="3617259"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fa-IR" sz="4800" dirty="0" smtClean="0"/>
              <a:t>پایان</a:t>
            </a:r>
            <a:endParaRPr lang="fa-IR" sz="4800" dirty="0"/>
          </a:p>
        </p:txBody>
      </p:sp>
    </p:spTree>
    <p:extLst>
      <p:ext uri="{BB962C8B-B14F-4D97-AF65-F5344CB8AC3E}">
        <p14:creationId xmlns:p14="http://schemas.microsoft.com/office/powerpoint/2010/main" val="156694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3901" y="716287"/>
            <a:ext cx="3299301" cy="584775"/>
          </a:xfrm>
          <a:prstGeom prst="rect">
            <a:avLst/>
          </a:prstGeom>
        </p:spPr>
        <p:txBody>
          <a:bodyPr wrap="none">
            <a:spAutoFit/>
          </a:bodyPr>
          <a:lstStyle/>
          <a:p>
            <a:r>
              <a:rPr lang="fa-IR" sz="3200" b="1" dirty="0" smtClean="0"/>
              <a:t>ارتباط بین اجزاءسیستم</a:t>
            </a:r>
            <a:endParaRPr lang="fa-IR" sz="3200" b="1" dirty="0"/>
          </a:p>
        </p:txBody>
      </p:sp>
      <p:pic>
        <p:nvPicPr>
          <p:cNvPr id="3" name="Picture 2"/>
          <p:cNvPicPr>
            <a:picLocks noChangeAspect="1"/>
          </p:cNvPicPr>
          <p:nvPr/>
        </p:nvPicPr>
        <p:blipFill rotWithShape="1">
          <a:blip r:embed="rId2"/>
          <a:srcRect l="14559" t="30547" r="15625" b="3436"/>
          <a:stretch/>
        </p:blipFill>
        <p:spPr>
          <a:xfrm>
            <a:off x="1748118" y="1815354"/>
            <a:ext cx="8511988" cy="4289612"/>
          </a:xfrm>
          <a:prstGeom prst="rect">
            <a:avLst/>
          </a:prstGeom>
        </p:spPr>
      </p:pic>
    </p:spTree>
    <p:extLst>
      <p:ext uri="{BB962C8B-B14F-4D97-AF65-F5344CB8AC3E}">
        <p14:creationId xmlns:p14="http://schemas.microsoft.com/office/powerpoint/2010/main" val="254331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6718" y="1201742"/>
            <a:ext cx="8740588" cy="2800767"/>
          </a:xfrm>
          <a:prstGeom prst="rect">
            <a:avLst/>
          </a:prstGeom>
        </p:spPr>
        <p:txBody>
          <a:bodyPr wrap="square">
            <a:spAutoFit/>
          </a:bodyPr>
          <a:lstStyle/>
          <a:p>
            <a:pPr algn="ctr"/>
            <a:r>
              <a:rPr lang="fa-IR" sz="3200" b="1" dirty="0" smtClean="0"/>
              <a:t>محیط سیستم </a:t>
            </a:r>
          </a:p>
          <a:p>
            <a:pPr algn="ctr"/>
            <a:endParaRPr lang="fa-IR" sz="3200" b="1" dirty="0" smtClean="0"/>
          </a:p>
          <a:p>
            <a:r>
              <a:rPr lang="fa-IR" sz="2800" dirty="0" smtClean="0"/>
              <a:t>هر سیستم در محیطی قرار دارد . محیط سیستم شامل کلیه متغیرهایی است که می تواند در وضع سیستم مؤثر باشند و یا از سیستم تأثیر پذیرند عوامل محیطی در بر گیرنده عواملی همچون عوامل طبیعی ،فرهنگی ایدئولوژی ،اجتماعی ،سیاسی ،اقتصادی و غیره هستند </a:t>
            </a:r>
            <a:endParaRPr lang="fa-IR" sz="2800" dirty="0"/>
          </a:p>
        </p:txBody>
      </p:sp>
    </p:spTree>
    <p:extLst>
      <p:ext uri="{BB962C8B-B14F-4D97-AF65-F5344CB8AC3E}">
        <p14:creationId xmlns:p14="http://schemas.microsoft.com/office/powerpoint/2010/main" val="83517321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114</TotalTime>
  <Words>4234</Words>
  <Application>Microsoft Office PowerPoint</Application>
  <PresentationFormat>Widescreen</PresentationFormat>
  <Paragraphs>449</Paragraphs>
  <Slides>77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Times New Roman</vt:lpstr>
      <vt:lpstr>Tw Cen MT</vt:lpstr>
      <vt:lpstr>Droplet</vt:lpstr>
      <vt:lpstr>به نام خدای مهربان  درس : تجزیه و تحلیل و طراحی سیستمها  مباحث این فایل شامل سه جلسۀ آموزشی می شود  مدرس: نیلوفر حسین پوردشتی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NPSoft.ir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 تجزیه و تحلیل و طراحی سیستمها  مباحث این فایل شامل سه جلسۀ آموزشی می شود  مدرس: نیلوفر حسین پوردشتی</dc:title>
  <dc:creator>NPSoft</dc:creator>
  <cp:lastModifiedBy>NPSoft</cp:lastModifiedBy>
  <cp:revision>66</cp:revision>
  <dcterms:created xsi:type="dcterms:W3CDTF">2020-03-22T10:25:05Z</dcterms:created>
  <dcterms:modified xsi:type="dcterms:W3CDTF">2020-03-22T12:19:14Z</dcterms:modified>
</cp:coreProperties>
</file>